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4" r:id="rId3"/>
    <p:sldMasterId id="2147483681" r:id="rId4"/>
    <p:sldMasterId id="2147483693" r:id="rId5"/>
  </p:sldMasterIdLst>
  <p:notesMasterIdLst>
    <p:notesMasterId r:id="rId48"/>
  </p:notesMasterIdLst>
  <p:sldIdLst>
    <p:sldId id="260" r:id="rId6"/>
    <p:sldId id="274" r:id="rId7"/>
    <p:sldId id="275" r:id="rId8"/>
    <p:sldId id="276" r:id="rId9"/>
    <p:sldId id="278" r:id="rId10"/>
    <p:sldId id="280" r:id="rId11"/>
    <p:sldId id="281" r:id="rId12"/>
    <p:sldId id="282" r:id="rId13"/>
    <p:sldId id="283" r:id="rId14"/>
    <p:sldId id="285" r:id="rId15"/>
    <p:sldId id="290" r:id="rId16"/>
    <p:sldId id="311" r:id="rId17"/>
    <p:sldId id="312" r:id="rId18"/>
    <p:sldId id="313" r:id="rId19"/>
    <p:sldId id="315" r:id="rId20"/>
    <p:sldId id="316" r:id="rId21"/>
    <p:sldId id="317" r:id="rId22"/>
    <p:sldId id="318" r:id="rId23"/>
    <p:sldId id="319" r:id="rId24"/>
    <p:sldId id="322" r:id="rId25"/>
    <p:sldId id="323" r:id="rId26"/>
    <p:sldId id="324" r:id="rId27"/>
    <p:sldId id="325" r:id="rId28"/>
    <p:sldId id="326" r:id="rId29"/>
    <p:sldId id="327" r:id="rId30"/>
    <p:sldId id="272" r:id="rId31"/>
    <p:sldId id="264" r:id="rId32"/>
    <p:sldId id="265" r:id="rId33"/>
    <p:sldId id="266" r:id="rId34"/>
    <p:sldId id="273" r:id="rId35"/>
    <p:sldId id="333" r:id="rId36"/>
    <p:sldId id="269" r:id="rId37"/>
    <p:sldId id="328" r:id="rId38"/>
    <p:sldId id="329" r:id="rId39"/>
    <p:sldId id="330" r:id="rId40"/>
    <p:sldId id="331" r:id="rId41"/>
    <p:sldId id="332" r:id="rId42"/>
    <p:sldId id="334" r:id="rId43"/>
    <p:sldId id="335" r:id="rId44"/>
    <p:sldId id="336" r:id="rId45"/>
    <p:sldId id="337" r:id="rId46"/>
    <p:sldId id="338"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Landay" initials="" lastIdx="12" clrIdx="0"/>
  <p:cmAuthor id="1" name="Eric Paulos"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93D"/>
    <a:srgbClr val="AADB1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7015" autoAdjust="0"/>
  </p:normalViewPr>
  <p:slideViewPr>
    <p:cSldViewPr snapToGrid="0" snapToObjects="1">
      <p:cViewPr varScale="1">
        <p:scale>
          <a:sx n="99" d="100"/>
          <a:sy n="99" d="100"/>
        </p:scale>
        <p:origin x="-1144"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idx="9">
    <p:pos x="6000" y="0"/>
    <p:text>let's replace these images with one image from each headline group
Images of groups can move to the slide where we have images from each group on 1 slide (David can remove those for his talk if he just wants a single slide, which I think is likely)</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0">
    <p:pos x="6000" y="0"/>
    <p:text>David finds "first programmable computer" a bit much. Let's use the language we had before.</p:text>
  </p:cm>
  <p:cm authorId="0" idx="11">
    <p:pos x="6000" y="100"/>
    <p:text>I changed it to "ONE OF 1st PROGRAMMABLE DEVICES"</p:text>
  </p:cm>
  <p:cm authorId="1" idx="3">
    <p:pos x="6000" y="200"/>
    <p:text>made small changes here as well</p:text>
  </p:cm>
</p:cmLst>
</file>

<file path=ppt/comments/comment3.xml><?xml version="1.0" encoding="utf-8"?>
<p:cmLst xmlns:a="http://schemas.openxmlformats.org/drawingml/2006/main" xmlns:r="http://schemas.openxmlformats.org/officeDocument/2006/relationships" xmlns:p="http://schemas.openxmlformats.org/presentationml/2006/main">
  <p:cm authorId="0" idx="12">
    <p:pos x="6000" y="0"/>
    <p:text>might be better to have What areas were represented at the retreat (the people) and maybe even the IDEAS of areas they had (we have pictures but how about text snippets?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0CDB4-D4D5-4FAD-8270-618BAF2DA167}" type="datetimeFigureOut">
              <a:rPr lang="en-US" smtClean="0"/>
              <a:t>7/22/14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7B7DA-282C-4D3F-A7BB-BA2111E2212F}" type="slidenum">
              <a:rPr lang="en-US" smtClean="0"/>
              <a:t>‹#›</a:t>
            </a:fld>
            <a:endParaRPr lang="en-US"/>
          </a:p>
        </p:txBody>
      </p:sp>
    </p:spTree>
    <p:extLst>
      <p:ext uri="{BB962C8B-B14F-4D97-AF65-F5344CB8AC3E}">
        <p14:creationId xmlns:p14="http://schemas.microsoft.com/office/powerpoint/2010/main" val="199820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592641-3A5B-482B-B92D-0E39AF16171E}" type="slidenum">
              <a:rPr lang="en-US" smtClean="0"/>
              <a:pPr>
                <a:defRPr/>
              </a:pPr>
              <a:t>1</a:t>
            </a:fld>
            <a:endParaRPr lang="en-US"/>
          </a:p>
        </p:txBody>
      </p:sp>
    </p:spTree>
    <p:extLst>
      <p:ext uri="{BB962C8B-B14F-4D97-AF65-F5344CB8AC3E}">
        <p14:creationId xmlns:p14="http://schemas.microsoft.com/office/powerpoint/2010/main" val="360152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r>
              <a:rPr lang="en" sz="1200">
                <a:solidFill>
                  <a:schemeClr val="dk1"/>
                </a:solidFill>
                <a:latin typeface="Helvetica Neue"/>
                <a:ea typeface="Helvetica Neue"/>
                <a:cs typeface="Helvetica Neue"/>
                <a:sym typeface="Helvetica Neue"/>
              </a:rPr>
              <a:t>Jacquard Loom (1801)</a:t>
            </a:r>
          </a:p>
        </p:txBody>
      </p:sp>
      <p:sp>
        <p:nvSpPr>
          <p:cNvPr id="356" name="Shape 35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0" name="Shape 3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15" name="Shape 41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8" name="Shape 5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FIX HEADLINES TO BE EXACT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8" name="Shape 5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5" name="Shape 6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5" name="Shape 6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1" name="Shape 6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668" name="Shape 6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 Cordova (</a:t>
            </a:r>
            <a:r>
              <a:rPr lang="en-US" smtClean="0"/>
              <a:t>NSF Director): </a:t>
            </a:r>
            <a:r>
              <a:rPr lang="en-US" dirty="0" smtClean="0"/>
              <a:t>What are the other</a:t>
            </a:r>
            <a:r>
              <a:rPr lang="en-US" baseline="0" dirty="0" smtClean="0"/>
              <a:t> markets that are </a:t>
            </a:r>
            <a:r>
              <a:rPr lang="en-US" baseline="0" smtClean="0"/>
              <a:t>not democratized </a:t>
            </a:r>
            <a:r>
              <a:rPr lang="en-US" baseline="0" dirty="0" smtClean="0"/>
              <a:t>that may be by technology? Search engines impact this.</a:t>
            </a:r>
            <a:endParaRPr lang="en-US" dirty="0"/>
          </a:p>
        </p:txBody>
      </p:sp>
      <p:sp>
        <p:nvSpPr>
          <p:cNvPr id="4" name="Slide Number Placeholder 3"/>
          <p:cNvSpPr>
            <a:spLocks noGrp="1"/>
          </p:cNvSpPr>
          <p:nvPr>
            <p:ph type="sldNum" sz="quarter" idx="10"/>
          </p:nvPr>
        </p:nvSpPr>
        <p:spPr/>
        <p:txBody>
          <a:bodyPr/>
          <a:lstStyle/>
          <a:p>
            <a:fld id="{77E617D5-BF70-3149-8A62-4D6DBA4E9BFD}"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630325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hack your own HVAC</a:t>
            </a:r>
          </a:p>
          <a:p>
            <a:endParaRPr lang="en-US" dirty="0" smtClean="0"/>
          </a:p>
          <a:p>
            <a:r>
              <a:rPr lang="en-US" dirty="0" smtClean="0"/>
              <a:t>Blending</a:t>
            </a:r>
            <a:r>
              <a:rPr lang="en-US" baseline="0" dirty="0" smtClean="0"/>
              <a:t> of human-robot interaction and human-object interaction.  Described the “aware home” as a robot turned inside out.</a:t>
            </a:r>
            <a:endParaRPr lang="en-US" dirty="0"/>
          </a:p>
        </p:txBody>
      </p:sp>
      <p:sp>
        <p:nvSpPr>
          <p:cNvPr id="4" name="Slide Number Placeholder 3"/>
          <p:cNvSpPr>
            <a:spLocks noGrp="1"/>
          </p:cNvSpPr>
          <p:nvPr>
            <p:ph type="sldNum" sz="quarter" idx="10"/>
          </p:nvPr>
        </p:nvSpPr>
        <p:spPr/>
        <p:txBody>
          <a:bodyPr/>
          <a:lstStyle/>
          <a:p>
            <a:fld id="{9027B7DA-282C-4D3F-A7BB-BA2111E2212F}" type="slidenum">
              <a:rPr lang="en-US" smtClean="0"/>
              <a:t>28</a:t>
            </a:fld>
            <a:endParaRPr lang="en-US"/>
          </a:p>
        </p:txBody>
      </p:sp>
    </p:spTree>
    <p:extLst>
      <p:ext uri="{BB962C8B-B14F-4D97-AF65-F5344CB8AC3E}">
        <p14:creationId xmlns:p14="http://schemas.microsoft.com/office/powerpoint/2010/main" val="2136454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5" name="Shape 6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427" name="Shape 42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 </a:t>
            </a:r>
            <a:r>
              <a:rPr lang="en-US" dirty="0" err="1" smtClean="0"/>
              <a:t>Kalil</a:t>
            </a:r>
            <a:r>
              <a:rPr lang="en-US" dirty="0" smtClean="0"/>
              <a:t> OSTP</a:t>
            </a:r>
            <a:r>
              <a:rPr lang="en-US" baseline="0" dirty="0" smtClean="0"/>
              <a:t> says:</a:t>
            </a:r>
          </a:p>
          <a:p>
            <a:endParaRPr lang="en-US" baseline="0" dirty="0" smtClean="0"/>
          </a:p>
          <a:p>
            <a:r>
              <a:rPr lang="en-US" dirty="0" smtClean="0"/>
              <a:t>In addition to ideas we are generating, but we need to know the:</a:t>
            </a:r>
          </a:p>
          <a:p>
            <a:r>
              <a:rPr lang="en-US" dirty="0" smtClean="0"/>
              <a:t>What is status quo, what is the future?</a:t>
            </a:r>
            <a:r>
              <a:rPr lang="en-US" baseline="0" dirty="0" smtClean="0"/>
              <a:t> How to act?</a:t>
            </a:r>
          </a:p>
          <a:p>
            <a:r>
              <a:rPr lang="en-US" baseline="0" dirty="0" smtClean="0"/>
              <a:t>Coherent relationship between ends and means.</a:t>
            </a:r>
          </a:p>
          <a:p>
            <a:r>
              <a:rPr lang="en-US" baseline="0" dirty="0" smtClean="0"/>
              <a:t>What would it take to make it happen? </a:t>
            </a:r>
          </a:p>
          <a:p>
            <a:r>
              <a:rPr lang="en-US" baseline="0" dirty="0" smtClean="0"/>
              <a:t>Ultimately instantiated in a document (so having words is useful)</a:t>
            </a:r>
            <a:endParaRPr lang="en-US" dirty="0" smtClean="0"/>
          </a:p>
          <a:p>
            <a:r>
              <a:rPr lang="en-US" dirty="0" smtClean="0"/>
              <a:t>	what</a:t>
            </a:r>
          </a:p>
          <a:p>
            <a:r>
              <a:rPr lang="en-US" dirty="0" smtClean="0"/>
              <a:t>	the how</a:t>
            </a:r>
          </a:p>
          <a:p>
            <a:r>
              <a:rPr lang="en-US" dirty="0" smtClean="0"/>
              <a:t>	the who</a:t>
            </a:r>
          </a:p>
          <a:p>
            <a:r>
              <a:rPr lang="en-US" dirty="0" smtClean="0"/>
              <a:t>	the why</a:t>
            </a:r>
          </a:p>
          <a:p>
            <a:endParaRPr lang="en-US" dirty="0" smtClean="0"/>
          </a:p>
          <a:p>
            <a:r>
              <a:rPr lang="en-US" dirty="0" smtClean="0"/>
              <a:t>TO help the US government to</a:t>
            </a:r>
            <a:r>
              <a:rPr lang="en-US" baseline="0" dirty="0" smtClean="0"/>
              <a:t> help move these ideas forward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E617D5-BF70-3149-8A62-4D6DBA4E9BFD}"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1082609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592641-3A5B-482B-B92D-0E39AF16171E}" type="slidenum">
              <a:rPr lang="en-US" smtClean="0"/>
              <a:pPr>
                <a:defRPr/>
              </a:pPr>
              <a:t>7</a:t>
            </a:fld>
            <a:endParaRPr lang="en-US"/>
          </a:p>
        </p:txBody>
      </p:sp>
    </p:spTree>
    <p:extLst>
      <p:ext uri="{BB962C8B-B14F-4D97-AF65-F5344CB8AC3E}">
        <p14:creationId xmlns:p14="http://schemas.microsoft.com/office/powerpoint/2010/main" val="3601525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592641-3A5B-482B-B92D-0E39AF16171E}" type="slidenum">
              <a:rPr lang="en-US" smtClean="0"/>
              <a:pPr>
                <a:defRPr/>
              </a:pPr>
              <a:t>8</a:t>
            </a:fld>
            <a:endParaRPr lang="en-US"/>
          </a:p>
        </p:txBody>
      </p:sp>
    </p:spTree>
    <p:extLst>
      <p:ext uri="{BB962C8B-B14F-4D97-AF65-F5344CB8AC3E}">
        <p14:creationId xmlns:p14="http://schemas.microsoft.com/office/powerpoint/2010/main" val="295922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rtl="0">
              <a:spcBef>
                <a:spcPts val="0"/>
              </a:spcBef>
              <a:buNone/>
            </a:pPr>
            <a:r>
              <a:rPr lang="en"/>
              <a:t>NEW IMAGES HERE ***</a:t>
            </a:r>
          </a:p>
          <a:p>
            <a:pPr rtl="0">
              <a:spcBef>
                <a:spcPts val="0"/>
              </a:spcBef>
              <a:buNone/>
            </a:pPr>
            <a:endParaRPr/>
          </a:p>
          <a:p>
            <a:pPr>
              <a:spcBef>
                <a:spcPts val="0"/>
              </a:spcBef>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800" i="1">
                <a:solidFill>
                  <a:schemeClr val="dk1"/>
                </a:solidFill>
              </a:rPr>
              <a:t>The workshop brought together experts in 3D printing, synthetic biology, end-user programming, printable electronics, manufacturing, robotics, design, health, &amp; CAD/CAM.</a:t>
            </a:r>
          </a:p>
          <a:p>
            <a:pPr rtl="0">
              <a:spcBef>
                <a:spcPts val="0"/>
              </a:spcBef>
              <a:buNone/>
            </a:pPr>
            <a:endParaRPr sz="1800" i="1">
              <a:solidFill>
                <a:schemeClr val="dk1"/>
              </a:solidFill>
            </a:endParaRPr>
          </a:p>
          <a:p>
            <a:pPr>
              <a:spcBef>
                <a:spcPts val="0"/>
              </a:spcBef>
              <a:buNone/>
            </a:pPr>
            <a:r>
              <a:rPr lang="en" sz="1800" i="1">
                <a:solidFill>
                  <a:schemeClr val="dk1"/>
                </a:solidFill>
              </a:rPr>
              <a:t>Over ⅓ of the participants were women.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25400" marR="25400" lvl="0" indent="0" rtl="0">
              <a:lnSpc>
                <a:spcPct val="120000"/>
              </a:lnSpc>
              <a:spcBef>
                <a:spcPts val="0"/>
              </a:spcBef>
              <a:buNone/>
            </a:pPr>
            <a:endParaRPr sz="30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jp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A6093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98706"/>
            <a:ext cx="9144000" cy="849661"/>
          </a:xfrm>
        </p:spPr>
        <p:txBody>
          <a:bodyPr>
            <a:noAutofit/>
          </a:bodyPr>
          <a:lstStyle>
            <a:lvl1pPr>
              <a:defRPr sz="3400" b="1" i="0" cap="all">
                <a:solidFill>
                  <a:srgbClr val="FFFFFF"/>
                </a:solidFill>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59603"/>
            <a:ext cx="6400800" cy="1752600"/>
          </a:xfrm>
        </p:spPr>
        <p:txBody>
          <a:bodyPr>
            <a:normAutofit/>
          </a:bodyPr>
          <a:lstStyle>
            <a:lvl1pPr marL="0" indent="0" algn="ctr">
              <a:buNone/>
              <a:defRPr sz="2400" b="0" i="1">
                <a:solidFill>
                  <a:srgbClr val="AADB1E"/>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topba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127000"/>
          </a:xfrm>
          <a:prstGeom prst="rect">
            <a:avLst/>
          </a:prstGeom>
        </p:spPr>
      </p:pic>
      <p:pic>
        <p:nvPicPr>
          <p:cNvPr id="9" name="Picture 8" descr="bottombar.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5657032"/>
            <a:ext cx="9144000" cy="1119909"/>
          </a:xfrm>
          <a:prstGeom prst="rect">
            <a:avLst/>
          </a:prstGeom>
        </p:spPr>
      </p:pic>
      <p:pic>
        <p:nvPicPr>
          <p:cNvPr id="5" name="Picture 4"/>
          <p:cNvPicPr>
            <a:picLocks noChangeAspect="1"/>
          </p:cNvPicPr>
          <p:nvPr userDrawn="1"/>
        </p:nvPicPr>
        <p:blipFill>
          <a:blip r:embed="rId4"/>
          <a:stretch>
            <a:fillRect/>
          </a:stretch>
        </p:blipFill>
        <p:spPr>
          <a:xfrm>
            <a:off x="6774425" y="5893948"/>
            <a:ext cx="2091542" cy="704637"/>
          </a:xfrm>
          <a:prstGeom prst="rect">
            <a:avLst/>
          </a:prstGeom>
        </p:spPr>
      </p:pic>
    </p:spTree>
    <p:extLst>
      <p:ext uri="{BB962C8B-B14F-4D97-AF65-F5344CB8AC3E}">
        <p14:creationId xmlns:p14="http://schemas.microsoft.com/office/powerpoint/2010/main" val="366069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5E408-7B29-AF40-B286-29475E83587B}" type="datetimeFigureOut">
              <a:rPr lang="en-US" smtClean="0"/>
              <a:t>7/22/14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280241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body" idx="1"/>
          </p:nvPr>
        </p:nvSpPr>
        <p:spPr>
          <a:xfrm>
            <a:off x="457200" y="1600200"/>
            <a:ext cx="4038599" cy="452596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2"/>
          </p:nvPr>
        </p:nvSpPr>
        <p:spPr>
          <a:xfrm>
            <a:off x="4648200" y="1600200"/>
            <a:ext cx="4038599" cy="452596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730465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463831-6CF7-E948-A73A-14880C15AF9B}" type="datetimeFigureOut">
              <a:rPr lang="en-US" smtClean="0">
                <a:solidFill>
                  <a:prstClr val="black">
                    <a:tint val="75000"/>
                  </a:prstClr>
                </a:solidFill>
                <a:latin typeface="Calibri"/>
              </a:rPr>
              <a:pPr/>
              <a:t>7/22/14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C1910F-9107-7E47-BF88-9546873050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96985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63831-6CF7-E948-A73A-14880C15AF9B}" type="datetimeFigureOut">
              <a:rPr lang="en-US" smtClean="0">
                <a:solidFill>
                  <a:prstClr val="black">
                    <a:tint val="75000"/>
                  </a:prstClr>
                </a:solidFill>
                <a:latin typeface="Calibri"/>
              </a:rPr>
              <a:pPr/>
              <a:t>7/22/14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C1910F-9107-7E47-BF88-9546873050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60652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463831-6CF7-E948-A73A-14880C15AF9B}" type="datetimeFigureOut">
              <a:rPr lang="en-US" smtClean="0">
                <a:solidFill>
                  <a:prstClr val="black">
                    <a:tint val="75000"/>
                  </a:prstClr>
                </a:solidFill>
                <a:latin typeface="Calibri"/>
              </a:rPr>
              <a:pPr/>
              <a:t>7/22/14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C1910F-9107-7E47-BF88-9546873050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4442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463831-6CF7-E948-A73A-14880C15AF9B}" type="datetimeFigureOut">
              <a:rPr lang="en-US" smtClean="0">
                <a:solidFill>
                  <a:prstClr val="black">
                    <a:tint val="75000"/>
                  </a:prstClr>
                </a:solidFill>
                <a:latin typeface="Calibri"/>
              </a:rPr>
              <a:pPr/>
              <a:t>7/22/14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9C1910F-9107-7E47-BF88-9546873050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1851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463831-6CF7-E948-A73A-14880C15AF9B}" type="datetimeFigureOut">
              <a:rPr lang="en-US" smtClean="0">
                <a:solidFill>
                  <a:prstClr val="black">
                    <a:tint val="75000"/>
                  </a:prstClr>
                </a:solidFill>
                <a:latin typeface="Calibri"/>
              </a:rPr>
              <a:pPr/>
              <a:t>7/22/14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9C1910F-9107-7E47-BF88-9546873050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1622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463831-6CF7-E948-A73A-14880C15AF9B}" type="datetimeFigureOut">
              <a:rPr lang="en-US" smtClean="0">
                <a:solidFill>
                  <a:prstClr val="black">
                    <a:tint val="75000"/>
                  </a:prstClr>
                </a:solidFill>
                <a:latin typeface="Calibri"/>
              </a:rPr>
              <a:pPr/>
              <a:t>7/22/14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9C1910F-9107-7E47-BF88-9546873050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7422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63831-6CF7-E948-A73A-14880C15AF9B}" type="datetimeFigureOut">
              <a:rPr lang="en-US" smtClean="0">
                <a:solidFill>
                  <a:prstClr val="black">
                    <a:tint val="75000"/>
                  </a:prstClr>
                </a:solidFill>
                <a:latin typeface="Calibri"/>
              </a:rPr>
              <a:pPr/>
              <a:t>7/22/14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9C1910F-9107-7E47-BF88-9546873050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4891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63831-6CF7-E948-A73A-14880C15AF9B}" type="datetimeFigureOut">
              <a:rPr lang="en-US" smtClean="0">
                <a:solidFill>
                  <a:prstClr val="black">
                    <a:tint val="75000"/>
                  </a:prstClr>
                </a:solidFill>
                <a:latin typeface="Calibri"/>
              </a:rPr>
              <a:pPr/>
              <a:t>7/22/14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9C1910F-9107-7E47-BF88-9546873050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097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A609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216047"/>
            <a:ext cx="7772400" cy="784442"/>
          </a:xfrm>
        </p:spPr>
        <p:txBody>
          <a:bodyPr anchor="t">
            <a:normAutofit/>
          </a:bodyPr>
          <a:lstStyle>
            <a:lvl1pPr algn="ctr">
              <a:defRPr sz="2800" b="1" i="0" cap="all">
                <a:solidFill>
                  <a:srgbClr val="FFFFFF"/>
                </a:solidFill>
                <a:latin typeface="Arial"/>
                <a:cs typeface="Arial"/>
              </a:defRPr>
            </a:lvl1pPr>
          </a:lstStyle>
          <a:p>
            <a:r>
              <a:rPr lang="en-US" dirty="0" smtClean="0"/>
              <a:t>Click to edit Master title style</a:t>
            </a:r>
            <a:endParaRPr lang="en-US" dirty="0"/>
          </a:p>
        </p:txBody>
      </p:sp>
      <p:pic>
        <p:nvPicPr>
          <p:cNvPr id="7" name="Picture 6" descr="topba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127000"/>
          </a:xfrm>
          <a:prstGeom prst="rect">
            <a:avLst/>
          </a:prstGeom>
        </p:spPr>
      </p:pic>
    </p:spTree>
    <p:extLst>
      <p:ext uri="{BB962C8B-B14F-4D97-AF65-F5344CB8AC3E}">
        <p14:creationId xmlns:p14="http://schemas.microsoft.com/office/powerpoint/2010/main" val="1832049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63831-6CF7-E948-A73A-14880C15AF9B}" type="datetimeFigureOut">
              <a:rPr lang="en-US" smtClean="0">
                <a:solidFill>
                  <a:prstClr val="black">
                    <a:tint val="75000"/>
                  </a:prstClr>
                </a:solidFill>
                <a:latin typeface="Calibri"/>
              </a:rPr>
              <a:pPr/>
              <a:t>7/22/14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9C1910F-9107-7E47-BF88-9546873050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7201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63831-6CF7-E948-A73A-14880C15AF9B}" type="datetimeFigureOut">
              <a:rPr lang="en-US" smtClean="0">
                <a:solidFill>
                  <a:prstClr val="black">
                    <a:tint val="75000"/>
                  </a:prstClr>
                </a:solidFill>
                <a:latin typeface="Calibri"/>
              </a:rPr>
              <a:pPr/>
              <a:t>7/22/14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C1910F-9107-7E47-BF88-9546873050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02075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63831-6CF7-E948-A73A-14880C15AF9B}" type="datetimeFigureOut">
              <a:rPr lang="en-US" smtClean="0">
                <a:solidFill>
                  <a:prstClr val="black">
                    <a:tint val="75000"/>
                  </a:prstClr>
                </a:solidFill>
                <a:latin typeface="Calibri"/>
              </a:rPr>
              <a:pPr/>
              <a:t>7/22/14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C1910F-9107-7E47-BF88-9546873050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93353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0"/>
        <p:cNvGrpSpPr/>
        <p:nvPr/>
      </p:nvGrpSpPr>
      <p:grpSpPr>
        <a:xfrm>
          <a:off x="0" y="0"/>
          <a:ext cx="0" cy="0"/>
          <a:chOff x="0" y="0"/>
          <a:chExt cx="0" cy="0"/>
        </a:xfrm>
      </p:grpSpPr>
      <p:sp>
        <p:nvSpPr>
          <p:cNvPr id="31" name="Shape 31"/>
          <p:cNvSpPr/>
          <p:nvPr/>
        </p:nvSpPr>
        <p:spPr>
          <a:xfrm rot="10800000" flipH="1">
            <a:off x="0" y="4124312"/>
            <a:ext cx="8458200" cy="949999"/>
          </a:xfrm>
          <a:prstGeom prst="rect">
            <a:avLst/>
          </a:prstGeom>
          <a:solidFill>
            <a:schemeClr val="dk2"/>
          </a:solidFill>
          <a:ln>
            <a:noFill/>
          </a:ln>
        </p:spPr>
        <p:txBody>
          <a:bodyPr lIns="91425" tIns="45700" rIns="91425" bIns="45700" anchor="ctr" anchorCtr="0">
            <a:noAutofit/>
          </a:bodyPr>
          <a:lstStyle/>
          <a:p>
            <a:pPr defTabSz="914400"/>
            <a:endParaRPr sz="1400" kern="0">
              <a:solidFill>
                <a:srgbClr val="000000"/>
              </a:solidFill>
              <a:latin typeface="Arial"/>
              <a:ea typeface="Arial"/>
              <a:cs typeface="Arial"/>
              <a:sym typeface="Arial"/>
              <a:rtl val="0"/>
            </a:endParaRPr>
          </a:p>
        </p:txBody>
      </p:sp>
      <p:sp>
        <p:nvSpPr>
          <p:cNvPr id="32" name="Shape 32"/>
          <p:cNvSpPr txBox="1">
            <a:spLocks noGrp="1"/>
          </p:cNvSpPr>
          <p:nvPr>
            <p:ph type="ctrTitle"/>
          </p:nvPr>
        </p:nvSpPr>
        <p:spPr>
          <a:xfrm>
            <a:off x="685800" y="1734342"/>
            <a:ext cx="7772400" cy="2245599"/>
          </a:xfrm>
          <a:prstGeom prst="rect">
            <a:avLst/>
          </a:prstGeom>
        </p:spPr>
        <p:txBody>
          <a:bodyPr lIns="91425" tIns="91425" rIns="91425" bIns="91425" anchor="b" anchorCtr="0"/>
          <a:lstStyle>
            <a:lvl1pPr>
              <a:spcBef>
                <a:spcPts val="0"/>
              </a:spcBef>
              <a:buClr>
                <a:schemeClr val="dk2"/>
              </a:buClr>
              <a:buSzPct val="100000"/>
              <a:defRPr sz="7200">
                <a:solidFill>
                  <a:schemeClr val="dk2"/>
                </a:solidFill>
              </a:defRPr>
            </a:lvl1pPr>
            <a:lvl2pPr>
              <a:spcBef>
                <a:spcPts val="0"/>
              </a:spcBef>
              <a:buClr>
                <a:schemeClr val="dk2"/>
              </a:buClr>
              <a:buSzPct val="100000"/>
              <a:defRPr sz="7200">
                <a:solidFill>
                  <a:schemeClr val="dk2"/>
                </a:solidFill>
              </a:defRPr>
            </a:lvl2pPr>
            <a:lvl3pPr>
              <a:spcBef>
                <a:spcPts val="0"/>
              </a:spcBef>
              <a:buClr>
                <a:schemeClr val="dk2"/>
              </a:buClr>
              <a:buSzPct val="100000"/>
              <a:defRPr sz="7200">
                <a:solidFill>
                  <a:schemeClr val="dk2"/>
                </a:solidFill>
              </a:defRPr>
            </a:lvl3pPr>
            <a:lvl4pPr>
              <a:spcBef>
                <a:spcPts val="0"/>
              </a:spcBef>
              <a:buClr>
                <a:schemeClr val="dk2"/>
              </a:buClr>
              <a:buSzPct val="100000"/>
              <a:defRPr sz="7200">
                <a:solidFill>
                  <a:schemeClr val="dk2"/>
                </a:solidFill>
              </a:defRPr>
            </a:lvl4pPr>
            <a:lvl5pPr>
              <a:spcBef>
                <a:spcPts val="0"/>
              </a:spcBef>
              <a:buClr>
                <a:schemeClr val="dk2"/>
              </a:buClr>
              <a:buSzPct val="100000"/>
              <a:defRPr sz="7200">
                <a:solidFill>
                  <a:schemeClr val="dk2"/>
                </a:solidFill>
              </a:defRPr>
            </a:lvl5pPr>
            <a:lvl6pPr>
              <a:spcBef>
                <a:spcPts val="0"/>
              </a:spcBef>
              <a:buClr>
                <a:schemeClr val="dk2"/>
              </a:buClr>
              <a:buSzPct val="100000"/>
              <a:defRPr sz="7200">
                <a:solidFill>
                  <a:schemeClr val="dk2"/>
                </a:solidFill>
              </a:defRPr>
            </a:lvl6pPr>
            <a:lvl7pPr>
              <a:spcBef>
                <a:spcPts val="0"/>
              </a:spcBef>
              <a:buClr>
                <a:schemeClr val="dk2"/>
              </a:buClr>
              <a:buSzPct val="100000"/>
              <a:defRPr sz="7200">
                <a:solidFill>
                  <a:schemeClr val="dk2"/>
                </a:solidFill>
              </a:defRPr>
            </a:lvl7pPr>
            <a:lvl8pPr>
              <a:spcBef>
                <a:spcPts val="0"/>
              </a:spcBef>
              <a:buClr>
                <a:schemeClr val="dk2"/>
              </a:buClr>
              <a:buSzPct val="100000"/>
              <a:defRPr sz="7200">
                <a:solidFill>
                  <a:schemeClr val="dk2"/>
                </a:solidFill>
              </a:defRPr>
            </a:lvl8pPr>
            <a:lvl9pPr>
              <a:spcBef>
                <a:spcPts val="0"/>
              </a:spcBef>
              <a:buClr>
                <a:schemeClr val="dk2"/>
              </a:buClr>
              <a:buSzPct val="100000"/>
              <a:defRPr sz="7200">
                <a:solidFill>
                  <a:schemeClr val="dk2"/>
                </a:solidFill>
              </a:defRPr>
            </a:lvl9pPr>
          </a:lstStyle>
          <a:p>
            <a:endParaRPr/>
          </a:p>
        </p:txBody>
      </p:sp>
      <p:sp>
        <p:nvSpPr>
          <p:cNvPr id="33" name="Shape 33"/>
          <p:cNvSpPr txBox="1">
            <a:spLocks noGrp="1"/>
          </p:cNvSpPr>
          <p:nvPr>
            <p:ph type="subTitle" idx="1"/>
          </p:nvPr>
        </p:nvSpPr>
        <p:spPr>
          <a:xfrm>
            <a:off x="685800" y="4124476"/>
            <a:ext cx="7772400" cy="949999"/>
          </a:xfrm>
          <a:prstGeom prst="rect">
            <a:avLst/>
          </a:prstGeom>
        </p:spPr>
        <p:txBody>
          <a:bodyPr lIns="91425" tIns="91425" rIns="91425" bIns="91425" anchor="ctr" anchorCtr="0"/>
          <a:lstStyle>
            <a:lvl1pPr>
              <a:spcBef>
                <a:spcPts val="0"/>
              </a:spcBef>
              <a:buClr>
                <a:schemeClr val="lt2"/>
              </a:buClr>
              <a:buNone/>
              <a:defRPr b="1">
                <a:solidFill>
                  <a:schemeClr val="lt2"/>
                </a:solidFill>
              </a:defRPr>
            </a:lvl1pPr>
            <a:lvl2pPr>
              <a:spcBef>
                <a:spcPts val="0"/>
              </a:spcBef>
              <a:buClr>
                <a:schemeClr val="lt2"/>
              </a:buClr>
              <a:buSzPct val="100000"/>
              <a:buNone/>
              <a:defRPr sz="3000" b="1">
                <a:solidFill>
                  <a:schemeClr val="lt2"/>
                </a:solidFill>
              </a:defRPr>
            </a:lvl2pPr>
            <a:lvl3pPr>
              <a:spcBef>
                <a:spcPts val="0"/>
              </a:spcBef>
              <a:buClr>
                <a:schemeClr val="lt2"/>
              </a:buClr>
              <a:buSzPct val="100000"/>
              <a:buNone/>
              <a:defRPr sz="3000" b="1">
                <a:solidFill>
                  <a:schemeClr val="lt2"/>
                </a:solidFill>
              </a:defRPr>
            </a:lvl3pPr>
            <a:lvl4pPr>
              <a:spcBef>
                <a:spcPts val="0"/>
              </a:spcBef>
              <a:buClr>
                <a:schemeClr val="lt2"/>
              </a:buClr>
              <a:buSzPct val="100000"/>
              <a:buNone/>
              <a:defRPr sz="3000" b="1">
                <a:solidFill>
                  <a:schemeClr val="lt2"/>
                </a:solidFill>
              </a:defRPr>
            </a:lvl4pPr>
            <a:lvl5pPr>
              <a:spcBef>
                <a:spcPts val="0"/>
              </a:spcBef>
              <a:buClr>
                <a:schemeClr val="lt2"/>
              </a:buClr>
              <a:buSzPct val="100000"/>
              <a:buNone/>
              <a:defRPr sz="3000" b="1">
                <a:solidFill>
                  <a:schemeClr val="lt2"/>
                </a:solidFill>
              </a:defRPr>
            </a:lvl5pPr>
            <a:lvl6pPr>
              <a:spcBef>
                <a:spcPts val="0"/>
              </a:spcBef>
              <a:buClr>
                <a:schemeClr val="lt2"/>
              </a:buClr>
              <a:buSzPct val="100000"/>
              <a:buNone/>
              <a:defRPr sz="3000" b="1">
                <a:solidFill>
                  <a:schemeClr val="lt2"/>
                </a:solidFill>
              </a:defRPr>
            </a:lvl6pPr>
            <a:lvl7pPr>
              <a:spcBef>
                <a:spcPts val="0"/>
              </a:spcBef>
              <a:buClr>
                <a:schemeClr val="lt2"/>
              </a:buClr>
              <a:buSzPct val="100000"/>
              <a:buNone/>
              <a:defRPr sz="3000" b="1">
                <a:solidFill>
                  <a:schemeClr val="lt2"/>
                </a:solidFill>
              </a:defRPr>
            </a:lvl7pPr>
            <a:lvl8pPr>
              <a:spcBef>
                <a:spcPts val="0"/>
              </a:spcBef>
              <a:buClr>
                <a:schemeClr val="lt2"/>
              </a:buClr>
              <a:buSzPct val="100000"/>
              <a:buNone/>
              <a:defRPr sz="3000" b="1">
                <a:solidFill>
                  <a:schemeClr val="lt2"/>
                </a:solidFill>
              </a:defRPr>
            </a:lvl8pPr>
            <a:lvl9pPr>
              <a:spcBef>
                <a:spcPts val="0"/>
              </a:spcBef>
              <a:buClr>
                <a:schemeClr val="lt2"/>
              </a:buClr>
              <a:buSzPct val="100000"/>
              <a:buNone/>
              <a:defRPr sz="3000" b="1">
                <a:solidFill>
                  <a:schemeClr val="lt2"/>
                </a:solidFill>
              </a:defRPr>
            </a:lvl9pPr>
          </a:lstStyle>
          <a:p>
            <a:endParaRPr/>
          </a:p>
        </p:txBody>
      </p:sp>
    </p:spTree>
    <p:extLst>
      <p:ext uri="{BB962C8B-B14F-4D97-AF65-F5344CB8AC3E}">
        <p14:creationId xmlns:p14="http://schemas.microsoft.com/office/powerpoint/2010/main" val="1785674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34"/>
        <p:cNvGrpSpPr/>
        <p:nvPr/>
      </p:nvGrpSpPr>
      <p:grpSpPr>
        <a:xfrm>
          <a:off x="0" y="0"/>
          <a:ext cx="0" cy="0"/>
          <a:chOff x="0" y="0"/>
          <a:chExt cx="0" cy="0"/>
        </a:xfrm>
      </p:grpSpPr>
      <p:sp>
        <p:nvSpPr>
          <p:cNvPr id="35" name="Shape 35"/>
          <p:cNvSpPr/>
          <p:nvPr/>
        </p:nvSpPr>
        <p:spPr>
          <a:xfrm>
            <a:off x="0" y="274636"/>
            <a:ext cx="8686800" cy="1554000"/>
          </a:xfrm>
          <a:prstGeom prst="rect">
            <a:avLst/>
          </a:prstGeom>
          <a:solidFill>
            <a:schemeClr val="dk2"/>
          </a:solidFill>
          <a:ln>
            <a:noFill/>
          </a:ln>
        </p:spPr>
        <p:txBody>
          <a:bodyPr lIns="91425" tIns="45700" rIns="91425" bIns="45700" anchor="ctr" anchorCtr="0">
            <a:noAutofit/>
          </a:bodyPr>
          <a:lstStyle/>
          <a:p>
            <a:pPr defTabSz="914400"/>
            <a:endParaRPr sz="1400" kern="0">
              <a:solidFill>
                <a:srgbClr val="000000"/>
              </a:solidFill>
              <a:latin typeface="Arial"/>
              <a:ea typeface="Arial"/>
              <a:cs typeface="Arial"/>
              <a:sym typeface="Arial"/>
              <a:rtl val="0"/>
            </a:endParaRPr>
          </a:p>
        </p:txBody>
      </p:sp>
      <p:sp>
        <p:nvSpPr>
          <p:cNvPr id="36" name="Shape 36"/>
          <p:cNvSpPr txBox="1">
            <a:spLocks noGrp="1"/>
          </p:cNvSpPr>
          <p:nvPr>
            <p:ph type="title"/>
          </p:nvPr>
        </p:nvSpPr>
        <p:spPr>
          <a:xfrm>
            <a:off x="457200" y="274637"/>
            <a:ext cx="8229600" cy="1522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7" name="Shape 37"/>
          <p:cNvSpPr txBox="1">
            <a:spLocks noGrp="1"/>
          </p:cNvSpPr>
          <p:nvPr>
            <p:ph type="body" idx="1"/>
          </p:nvPr>
        </p:nvSpPr>
        <p:spPr>
          <a:xfrm>
            <a:off x="457200" y="1947332"/>
            <a:ext cx="8229600" cy="462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23778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p:nvPr/>
        </p:nvSpPr>
        <p:spPr>
          <a:xfrm>
            <a:off x="0" y="274636"/>
            <a:ext cx="8686800" cy="1554000"/>
          </a:xfrm>
          <a:prstGeom prst="rect">
            <a:avLst/>
          </a:prstGeom>
          <a:solidFill>
            <a:schemeClr val="dk2"/>
          </a:solidFill>
          <a:ln>
            <a:noFill/>
          </a:ln>
        </p:spPr>
        <p:txBody>
          <a:bodyPr lIns="91425" tIns="45700" rIns="91425" bIns="45700" anchor="ctr" anchorCtr="0">
            <a:noAutofit/>
          </a:bodyPr>
          <a:lstStyle/>
          <a:p>
            <a:pPr defTabSz="914400"/>
            <a:endParaRPr sz="1400" kern="0">
              <a:solidFill>
                <a:srgbClr val="000000"/>
              </a:solidFill>
              <a:latin typeface="Arial"/>
              <a:ea typeface="Arial"/>
              <a:cs typeface="Arial"/>
              <a:sym typeface="Arial"/>
              <a:rtl val="0"/>
            </a:endParaRPr>
          </a:p>
        </p:txBody>
      </p:sp>
      <p:sp>
        <p:nvSpPr>
          <p:cNvPr id="40" name="Shape 40"/>
          <p:cNvSpPr txBox="1">
            <a:spLocks noGrp="1"/>
          </p:cNvSpPr>
          <p:nvPr>
            <p:ph type="title"/>
          </p:nvPr>
        </p:nvSpPr>
        <p:spPr>
          <a:xfrm>
            <a:off x="457200" y="274637"/>
            <a:ext cx="8229600" cy="1522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1" name="Shape 41"/>
          <p:cNvSpPr txBox="1">
            <a:spLocks noGrp="1"/>
          </p:cNvSpPr>
          <p:nvPr>
            <p:ph type="body" idx="1"/>
          </p:nvPr>
        </p:nvSpPr>
        <p:spPr>
          <a:xfrm>
            <a:off x="457200" y="1947332"/>
            <a:ext cx="4030200" cy="462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2" name="Shape 42"/>
          <p:cNvSpPr txBox="1">
            <a:spLocks noGrp="1"/>
          </p:cNvSpPr>
          <p:nvPr>
            <p:ph type="body" idx="2"/>
          </p:nvPr>
        </p:nvSpPr>
        <p:spPr>
          <a:xfrm>
            <a:off x="4656667" y="1949211"/>
            <a:ext cx="4030200" cy="462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787084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p:nvPr/>
        </p:nvSpPr>
        <p:spPr>
          <a:xfrm>
            <a:off x="0" y="274636"/>
            <a:ext cx="8686800" cy="1554000"/>
          </a:xfrm>
          <a:prstGeom prst="rect">
            <a:avLst/>
          </a:prstGeom>
          <a:solidFill>
            <a:schemeClr val="dk2"/>
          </a:solidFill>
          <a:ln>
            <a:noFill/>
          </a:ln>
        </p:spPr>
        <p:txBody>
          <a:bodyPr lIns="91425" tIns="45700" rIns="91425" bIns="45700" anchor="ctr" anchorCtr="0">
            <a:noAutofit/>
          </a:bodyPr>
          <a:lstStyle/>
          <a:p>
            <a:pPr defTabSz="914400"/>
            <a:endParaRPr sz="1400" kern="0">
              <a:solidFill>
                <a:srgbClr val="000000"/>
              </a:solidFill>
              <a:latin typeface="Arial"/>
              <a:ea typeface="Arial"/>
              <a:cs typeface="Arial"/>
              <a:sym typeface="Arial"/>
              <a:rtl val="0"/>
            </a:endParaRPr>
          </a:p>
        </p:txBody>
      </p:sp>
      <p:sp>
        <p:nvSpPr>
          <p:cNvPr id="45" name="Shape 45"/>
          <p:cNvSpPr txBox="1">
            <a:spLocks noGrp="1"/>
          </p:cNvSpPr>
          <p:nvPr>
            <p:ph type="title"/>
          </p:nvPr>
        </p:nvSpPr>
        <p:spPr>
          <a:xfrm>
            <a:off x="457200" y="274637"/>
            <a:ext cx="8229600" cy="1522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4223908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p:nvPr/>
        </p:nvSpPr>
        <p:spPr>
          <a:xfrm>
            <a:off x="0" y="5875079"/>
            <a:ext cx="8686800" cy="692799"/>
          </a:xfrm>
          <a:prstGeom prst="rect">
            <a:avLst/>
          </a:prstGeom>
          <a:solidFill>
            <a:schemeClr val="dk2"/>
          </a:solidFill>
          <a:ln>
            <a:noFill/>
          </a:ln>
        </p:spPr>
        <p:txBody>
          <a:bodyPr lIns="91425" tIns="45700" rIns="91425" bIns="45700" anchor="ctr" anchorCtr="0">
            <a:noAutofit/>
          </a:bodyPr>
          <a:lstStyle/>
          <a:p>
            <a:pPr defTabSz="914400"/>
            <a:endParaRPr sz="1400" kern="0">
              <a:solidFill>
                <a:srgbClr val="000000"/>
              </a:solidFill>
              <a:latin typeface="Arial"/>
              <a:ea typeface="Arial"/>
              <a:cs typeface="Arial"/>
              <a:sym typeface="Arial"/>
              <a:rtl val="0"/>
            </a:endParaRPr>
          </a:p>
        </p:txBody>
      </p:sp>
      <p:sp>
        <p:nvSpPr>
          <p:cNvPr id="48" name="Shape 48"/>
          <p:cNvSpPr txBox="1">
            <a:spLocks noGrp="1"/>
          </p:cNvSpPr>
          <p:nvPr>
            <p:ph type="body" idx="1"/>
          </p:nvPr>
        </p:nvSpPr>
        <p:spPr>
          <a:xfrm>
            <a:off x="457200" y="5875079"/>
            <a:ext cx="8229600" cy="692799"/>
          </a:xfrm>
          <a:prstGeom prst="rect">
            <a:avLst/>
          </a:prstGeom>
        </p:spPr>
        <p:txBody>
          <a:bodyPr lIns="91425" tIns="91425" rIns="91425" bIns="91425" anchor="ctr" anchorCtr="0"/>
          <a:lstStyle>
            <a:lvl1pPr>
              <a:spcBef>
                <a:spcPts val="0"/>
              </a:spcBef>
              <a:buClr>
                <a:schemeClr val="lt1"/>
              </a:buClr>
              <a:buSzPct val="100000"/>
              <a:buNone/>
              <a:defRPr sz="2400" b="1">
                <a:solidFill>
                  <a:schemeClr val="lt1"/>
                </a:solidFill>
              </a:defRPr>
            </a:lvl1pPr>
          </a:lstStyle>
          <a:p>
            <a:endParaRPr/>
          </a:p>
        </p:txBody>
      </p:sp>
    </p:spTree>
    <p:extLst>
      <p:ext uri="{BB962C8B-B14F-4D97-AF65-F5344CB8AC3E}">
        <p14:creationId xmlns:p14="http://schemas.microsoft.com/office/powerpoint/2010/main" val="1053825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2709314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8" name="Shape 5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225571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i="0" cap="all" baseline="0">
                <a:solidFill>
                  <a:srgbClr val="A6093D"/>
                </a:solidFi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1">
                <a:solidFill>
                  <a:srgbClr val="AADB1E"/>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buClr>
                <a:srgbClr val="AADB1E"/>
              </a:buClr>
              <a:defRPr sz="1800">
                <a:latin typeface="Arial"/>
              </a:defRPr>
            </a:lvl1pPr>
            <a:lvl2pPr>
              <a:buClr>
                <a:srgbClr val="AADB1E"/>
              </a:buClr>
              <a:defRPr sz="1800">
                <a:latin typeface="Arial"/>
              </a:defRPr>
            </a:lvl2pPr>
            <a:lvl3pPr>
              <a:buClr>
                <a:srgbClr val="AADB1E"/>
              </a:buClr>
              <a:defRPr sz="1800">
                <a:latin typeface="Arial"/>
              </a:defRPr>
            </a:lvl3pPr>
            <a:lvl4pPr>
              <a:buClr>
                <a:srgbClr val="AADB1E"/>
              </a:buClr>
              <a:defRPr sz="1800">
                <a:latin typeface="Arial"/>
              </a:defRPr>
            </a:lvl4pPr>
            <a:lvl5pPr>
              <a:buClr>
                <a:srgbClr val="AADB1E"/>
              </a:buClr>
              <a:defRPr sz="18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0" i="1">
                <a:solidFill>
                  <a:srgbClr val="AADB1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buClr>
                <a:srgbClr val="AADB1E"/>
              </a:buClr>
              <a:defRPr sz="1800" b="0" i="0">
                <a:latin typeface="Arial"/>
                <a:cs typeface="Arial"/>
              </a:defRPr>
            </a:lvl1pPr>
            <a:lvl2pPr>
              <a:buClr>
                <a:srgbClr val="AADB1E"/>
              </a:buClr>
              <a:defRPr sz="1800" b="0" i="0">
                <a:latin typeface="Arial"/>
                <a:cs typeface="Arial"/>
              </a:defRPr>
            </a:lvl2pPr>
            <a:lvl3pPr>
              <a:buClr>
                <a:srgbClr val="AADB1E"/>
              </a:buClr>
              <a:defRPr sz="1800" b="0" i="0">
                <a:latin typeface="Arial"/>
                <a:cs typeface="Arial"/>
              </a:defRPr>
            </a:lvl3pPr>
            <a:lvl4pPr>
              <a:buClr>
                <a:srgbClr val="AADB1E"/>
              </a:buClr>
              <a:defRPr sz="1800" b="0" i="0">
                <a:latin typeface="Arial"/>
                <a:cs typeface="Arial"/>
              </a:defRPr>
            </a:lvl4pPr>
            <a:lvl5pPr>
              <a:buClr>
                <a:srgbClr val="AADB1E"/>
              </a:buClr>
              <a:defRPr sz="1800" b="0" i="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Tree>
    <p:extLst>
      <p:ext uri="{BB962C8B-B14F-4D97-AF65-F5344CB8AC3E}">
        <p14:creationId xmlns:p14="http://schemas.microsoft.com/office/powerpoint/2010/main" val="4137155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1"/>
          </p:nvPr>
        </p:nvSpPr>
        <p:spPr>
          <a:xfrm>
            <a:off x="457200" y="1600200"/>
            <a:ext cx="8229600" cy="4525962"/>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588391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185322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4" name="Shape 8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6" name="Shape 8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9" name="Shape 8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3023726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3" name="Shape 9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3268513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5"/>
        <p:cNvGrpSpPr/>
        <p:nvPr/>
      </p:nvGrpSpPr>
      <p:grpSpPr>
        <a:xfrm>
          <a:off x="0" y="0"/>
          <a:ext cx="0" cy="0"/>
          <a:chOff x="0" y="0"/>
          <a:chExt cx="0" cy="0"/>
        </a:xfrm>
      </p:grpSpPr>
      <p:sp>
        <p:nvSpPr>
          <p:cNvPr id="96" name="Shape 9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7" name="Shape 9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8" name="Shape 9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2950888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1"/>
          </p:nvPr>
        </p:nvSpPr>
        <p:spPr>
          <a:xfrm>
            <a:off x="3575050" y="273050"/>
            <a:ext cx="5111750" cy="585311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03" name="Shape 10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4" name="Shape 10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5" name="Shape 10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779830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792288" y="4800600"/>
            <a:ext cx="5486399" cy="56673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8" name="Shape 108"/>
          <p:cNvSpPr>
            <a:spLocks noGrp="1"/>
          </p:cNvSpPr>
          <p:nvPr>
            <p:ph type="pic" idx="2"/>
          </p:nvPr>
        </p:nvSpPr>
        <p:spPr>
          <a:xfrm>
            <a:off x="1792288" y="612775"/>
            <a:ext cx="5486399" cy="4114800"/>
          </a:xfrm>
          <a:prstGeom prst="rect">
            <a:avLst/>
          </a:prstGeom>
          <a:noFill/>
          <a:ln>
            <a:noFill/>
          </a:ln>
        </p:spPr>
      </p:sp>
      <p:sp>
        <p:nvSpPr>
          <p:cNvPr id="109" name="Shape 109"/>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10" name="Shape 11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1" name="Shape 11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2" name="Shape 11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1635386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5" name="Shape 115"/>
          <p:cNvSpPr txBox="1">
            <a:spLocks noGrp="1"/>
          </p:cNvSpPr>
          <p:nvPr>
            <p:ph type="body" idx="1"/>
          </p:nvPr>
        </p:nvSpPr>
        <p:spPr>
          <a:xfrm rot="5400000">
            <a:off x="2309018" y="-251618"/>
            <a:ext cx="4525962"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116" name="Shape 11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7" name="Shape 11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8" name="Shape 11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3461278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1" name="Shape 121"/>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122" name="Shape 12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3" name="Shape 12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4" name="Shape 12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17718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Living Env Labs (short)">
    <p:spTree>
      <p:nvGrpSpPr>
        <p:cNvPr id="1" name="Shape 129"/>
        <p:cNvGrpSpPr/>
        <p:nvPr/>
      </p:nvGrpSpPr>
      <p:grpSpPr>
        <a:xfrm>
          <a:off x="0" y="0"/>
          <a:ext cx="0" cy="0"/>
          <a:chOff x="0" y="0"/>
          <a:chExt cx="0" cy="0"/>
        </a:xfrm>
      </p:grpSpPr>
      <p:sp>
        <p:nvSpPr>
          <p:cNvPr id="130" name="Shape 130"/>
          <p:cNvSpPr/>
          <p:nvPr/>
        </p:nvSpPr>
        <p:spPr>
          <a:xfrm>
            <a:off x="0" y="5956101"/>
            <a:ext cx="9152929" cy="910828"/>
          </a:xfrm>
          <a:prstGeom prst="rect">
            <a:avLst/>
          </a:prstGeom>
          <a:solidFill>
            <a:srgbClr val="1FAB43"/>
          </a:solidFill>
          <a:ln>
            <a:noFill/>
          </a:ln>
        </p:spPr>
        <p:txBody>
          <a:bodyPr lIns="40925" tIns="40925" rIns="40925" bIns="40925" anchor="t" anchorCtr="0">
            <a:noAutofit/>
          </a:bodyPr>
          <a:lstStyle/>
          <a:p>
            <a:pPr marL="25400" marR="25400" defTabSz="914400"/>
            <a:endParaRPr sz="800" kern="0">
              <a:solidFill>
                <a:srgbClr val="000000"/>
              </a:solidFill>
              <a:latin typeface="Helvetica Neue"/>
              <a:ea typeface="Helvetica Neue"/>
              <a:cs typeface="Helvetica Neue"/>
              <a:sym typeface="Helvetica Neue"/>
              <a:rtl val="0"/>
            </a:endParaRPr>
          </a:p>
        </p:txBody>
      </p:sp>
      <p:pic>
        <p:nvPicPr>
          <p:cNvPr id="131" name="Shape 131"/>
          <p:cNvPicPr preferRelativeResize="0"/>
          <p:nvPr/>
        </p:nvPicPr>
        <p:blipFill rotWithShape="1">
          <a:blip r:embed="rId2" cstate="screen">
            <a:extLst>
              <a:ext uri="{28A0092B-C50C-407E-A947-70E740481C1C}">
                <a14:useLocalDpi xmlns:a14="http://schemas.microsoft.com/office/drawing/2010/main"/>
              </a:ext>
            </a:extLst>
          </a:blip>
          <a:srcRect/>
          <a:stretch/>
        </p:blipFill>
        <p:spPr>
          <a:xfrm>
            <a:off x="160734" y="5999135"/>
            <a:ext cx="776882" cy="823145"/>
          </a:xfrm>
          <a:prstGeom prst="rect">
            <a:avLst/>
          </a:prstGeom>
          <a:noFill/>
          <a:ln>
            <a:noFill/>
          </a:ln>
        </p:spPr>
      </p:pic>
      <p:sp>
        <p:nvSpPr>
          <p:cNvPr id="132" name="Shape 132"/>
          <p:cNvSpPr/>
          <p:nvPr/>
        </p:nvSpPr>
        <p:spPr>
          <a:xfrm>
            <a:off x="919757" y="5940962"/>
            <a:ext cx="2097902" cy="307099"/>
          </a:xfrm>
          <a:prstGeom prst="rect">
            <a:avLst/>
          </a:prstGeom>
          <a:noFill/>
          <a:ln>
            <a:noFill/>
          </a:ln>
        </p:spPr>
        <p:txBody>
          <a:bodyPr lIns="40925" tIns="40925" rIns="40925" bIns="40925" anchor="ctr" anchorCtr="0">
            <a:noAutofit/>
          </a:bodyPr>
          <a:lstStyle/>
          <a:p>
            <a:pPr marL="25400" marR="25400" defTabSz="914400">
              <a:buSzPct val="25000"/>
            </a:pPr>
            <a:r>
              <a:rPr lang="en" sz="1400" kern="0">
                <a:solidFill>
                  <a:srgbClr val="FFFFFF"/>
                </a:solidFill>
                <a:latin typeface="Helvetica Neue"/>
                <a:ea typeface="Helvetica Neue"/>
                <a:cs typeface="Helvetica Neue"/>
                <a:sym typeface="Helvetica Neue"/>
                <a:rtl val="0"/>
              </a:rPr>
              <a:t>Living Environments Lab</a:t>
            </a:r>
          </a:p>
        </p:txBody>
      </p:sp>
    </p:spTree>
    <p:extLst>
      <p:ext uri="{BB962C8B-B14F-4D97-AF65-F5344CB8AC3E}">
        <p14:creationId xmlns:p14="http://schemas.microsoft.com/office/powerpoint/2010/main" val="381566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400" b="1" i="0" cap="all" baseline="0">
                <a:solidFill>
                  <a:srgbClr val="A6093D"/>
                </a:solidFill>
                <a:latin typeface="Aria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57200" y="1598720"/>
            <a:ext cx="8229600" cy="4115789"/>
          </a:xfrm>
        </p:spPr>
        <p:txBody>
          <a:bodyPr>
            <a:normAutofit/>
          </a:bodyPr>
          <a:lstStyle>
            <a:lvl1pPr>
              <a:buClr>
                <a:srgbClr val="AADB1E"/>
              </a:buClr>
              <a:defRPr sz="1800">
                <a:latin typeface="Arial"/>
              </a:defRPr>
            </a:lvl1pPr>
            <a:lvl2pPr>
              <a:buClr>
                <a:srgbClr val="AADB1E"/>
              </a:buClr>
              <a:defRPr sz="1800">
                <a:latin typeface="Arial"/>
              </a:defRPr>
            </a:lvl2pPr>
            <a:lvl3pPr>
              <a:buClr>
                <a:srgbClr val="AADB1E"/>
              </a:buClr>
              <a:defRPr sz="1800">
                <a:latin typeface="Arial"/>
              </a:defRPr>
            </a:lvl3pPr>
            <a:lvl4pPr>
              <a:buClr>
                <a:srgbClr val="AADB1E"/>
              </a:buClr>
              <a:defRPr sz="1800">
                <a:latin typeface="Arial"/>
              </a:defRPr>
            </a:lvl4pPr>
            <a:lvl5pPr>
              <a:buClr>
                <a:srgbClr val="AADB1E"/>
              </a:buClr>
              <a:defRPr sz="18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topbar.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127000"/>
          </a:xfrm>
          <a:prstGeom prst="rect">
            <a:avLst/>
          </a:prstGeom>
        </p:spPr>
      </p:pic>
      <p:sp>
        <p:nvSpPr>
          <p:cNvPr id="9" name="Rectangle 8"/>
          <p:cNvSpPr/>
          <p:nvPr userDrawn="1"/>
        </p:nvSpPr>
        <p:spPr>
          <a:xfrm>
            <a:off x="0" y="6780330"/>
            <a:ext cx="9144000" cy="77670"/>
          </a:xfrm>
          <a:prstGeom prst="rect">
            <a:avLst/>
          </a:prstGeom>
          <a:solidFill>
            <a:srgbClr val="A6093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a:stretch>
            <a:fillRect/>
          </a:stretch>
        </p:blipFill>
        <p:spPr>
          <a:xfrm>
            <a:off x="6774425" y="5893948"/>
            <a:ext cx="2091542" cy="704637"/>
          </a:xfrm>
          <a:prstGeom prst="rect">
            <a:avLst/>
          </a:prstGeom>
        </p:spPr>
      </p:pic>
    </p:spTree>
    <p:extLst>
      <p:ext uri="{BB962C8B-B14F-4D97-AF65-F5344CB8AC3E}">
        <p14:creationId xmlns:p14="http://schemas.microsoft.com/office/powerpoint/2010/main" val="1186755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Living Env Labs">
    <p:spTree>
      <p:nvGrpSpPr>
        <p:cNvPr id="1" name="Shape 133"/>
        <p:cNvGrpSpPr/>
        <p:nvPr/>
      </p:nvGrpSpPr>
      <p:grpSpPr>
        <a:xfrm>
          <a:off x="0" y="0"/>
          <a:ext cx="0" cy="0"/>
          <a:chOff x="0" y="0"/>
          <a:chExt cx="0" cy="0"/>
        </a:xfrm>
      </p:grpSpPr>
      <p:sp>
        <p:nvSpPr>
          <p:cNvPr id="134" name="Shape 134"/>
          <p:cNvSpPr/>
          <p:nvPr/>
        </p:nvSpPr>
        <p:spPr>
          <a:xfrm>
            <a:off x="0" y="5956101"/>
            <a:ext cx="9152929" cy="910828"/>
          </a:xfrm>
          <a:prstGeom prst="rect">
            <a:avLst/>
          </a:prstGeom>
          <a:solidFill>
            <a:srgbClr val="1FAB43"/>
          </a:solidFill>
          <a:ln>
            <a:noFill/>
          </a:ln>
        </p:spPr>
        <p:txBody>
          <a:bodyPr lIns="40925" tIns="40925" rIns="40925" bIns="40925" anchor="t" anchorCtr="0">
            <a:noAutofit/>
          </a:bodyPr>
          <a:lstStyle/>
          <a:p>
            <a:pPr marL="25400" marR="25400" defTabSz="914400"/>
            <a:endParaRPr sz="800" kern="0">
              <a:solidFill>
                <a:srgbClr val="000000"/>
              </a:solidFill>
              <a:latin typeface="Helvetica Neue"/>
              <a:ea typeface="Helvetica Neue"/>
              <a:cs typeface="Helvetica Neue"/>
              <a:sym typeface="Helvetica Neue"/>
              <a:rtl val="0"/>
            </a:endParaRPr>
          </a:p>
        </p:txBody>
      </p:sp>
      <p:pic>
        <p:nvPicPr>
          <p:cNvPr id="135" name="Shape 135"/>
          <p:cNvPicPr preferRelativeResize="0"/>
          <p:nvPr/>
        </p:nvPicPr>
        <p:blipFill rotWithShape="1">
          <a:blip r:embed="rId2" cstate="screen">
            <a:extLst>
              <a:ext uri="{28A0092B-C50C-407E-A947-70E740481C1C}">
                <a14:useLocalDpi xmlns:a14="http://schemas.microsoft.com/office/drawing/2010/main"/>
              </a:ext>
            </a:extLst>
          </a:blip>
          <a:srcRect/>
          <a:stretch/>
        </p:blipFill>
        <p:spPr>
          <a:xfrm>
            <a:off x="160734" y="5999135"/>
            <a:ext cx="776882" cy="823145"/>
          </a:xfrm>
          <a:prstGeom prst="rect">
            <a:avLst/>
          </a:prstGeom>
          <a:noFill/>
          <a:ln>
            <a:noFill/>
          </a:ln>
        </p:spPr>
      </p:pic>
      <p:sp>
        <p:nvSpPr>
          <p:cNvPr id="136" name="Shape 136"/>
          <p:cNvSpPr/>
          <p:nvPr/>
        </p:nvSpPr>
        <p:spPr>
          <a:xfrm>
            <a:off x="919757" y="5940962"/>
            <a:ext cx="2097902" cy="307099"/>
          </a:xfrm>
          <a:prstGeom prst="rect">
            <a:avLst/>
          </a:prstGeom>
          <a:noFill/>
          <a:ln>
            <a:noFill/>
          </a:ln>
        </p:spPr>
        <p:txBody>
          <a:bodyPr lIns="40925" tIns="40925" rIns="40925" bIns="40925" anchor="ctr" anchorCtr="0">
            <a:noAutofit/>
          </a:bodyPr>
          <a:lstStyle/>
          <a:p>
            <a:pPr marL="25400" marR="25400" defTabSz="914400">
              <a:buSzPct val="25000"/>
            </a:pPr>
            <a:r>
              <a:rPr lang="en" sz="1400" kern="0">
                <a:solidFill>
                  <a:srgbClr val="FFFFFF"/>
                </a:solidFill>
                <a:latin typeface="Helvetica Neue"/>
                <a:ea typeface="Helvetica Neue"/>
                <a:cs typeface="Helvetica Neue"/>
                <a:sym typeface="Helvetica Neue"/>
                <a:rtl val="0"/>
              </a:rPr>
              <a:t>Living Environments Lab</a:t>
            </a:r>
          </a:p>
        </p:txBody>
      </p:sp>
      <p:sp>
        <p:nvSpPr>
          <p:cNvPr id="137" name="Shape 137"/>
          <p:cNvSpPr/>
          <p:nvPr/>
        </p:nvSpPr>
        <p:spPr>
          <a:xfrm>
            <a:off x="5688210" y="6025449"/>
            <a:ext cx="3291135" cy="700694"/>
          </a:xfrm>
          <a:prstGeom prst="rect">
            <a:avLst/>
          </a:prstGeom>
          <a:noFill/>
          <a:ln>
            <a:noFill/>
          </a:ln>
        </p:spPr>
        <p:txBody>
          <a:bodyPr lIns="40925" tIns="40925" rIns="40925" bIns="40925" anchor="ctr" anchorCtr="0">
            <a:noAutofit/>
          </a:bodyPr>
          <a:lstStyle/>
          <a:p>
            <a:pPr algn="r" defTabSz="914400">
              <a:buSzPct val="25000"/>
            </a:pPr>
            <a:r>
              <a:rPr lang="en" sz="1200" i="1" kern="0">
                <a:solidFill>
                  <a:srgbClr val="FFFFFF"/>
                </a:solidFill>
                <a:latin typeface="Helvetica Neue"/>
                <a:ea typeface="Helvetica Neue"/>
                <a:cs typeface="Helvetica Neue"/>
                <a:sym typeface="Helvetica Neue"/>
                <a:rtl val="0"/>
              </a:rPr>
              <a:t>a collaborative research laboratory</a:t>
            </a:r>
          </a:p>
          <a:p>
            <a:pPr algn="r" defTabSz="914400">
              <a:buSzPct val="25000"/>
            </a:pPr>
            <a:r>
              <a:rPr lang="en" sz="1200" i="1" kern="0">
                <a:solidFill>
                  <a:srgbClr val="FFFFFF"/>
                </a:solidFill>
                <a:latin typeface="Helvetica Neue"/>
                <a:ea typeface="Helvetica Neue"/>
                <a:cs typeface="Helvetica Neue"/>
                <a:sym typeface="Helvetica Neue"/>
                <a:rtl val="0"/>
              </a:rPr>
              <a:t>focusing on the critical intersection of</a:t>
            </a:r>
          </a:p>
          <a:p>
            <a:pPr algn="r" defTabSz="914400">
              <a:buSzPct val="25000"/>
            </a:pPr>
            <a:r>
              <a:rPr lang="en" sz="1200" i="1" kern="0">
                <a:solidFill>
                  <a:srgbClr val="FFFFFF"/>
                </a:solidFill>
                <a:latin typeface="Helvetica Neue"/>
                <a:ea typeface="Helvetica Neue"/>
                <a:cs typeface="Helvetica Neue"/>
                <a:sym typeface="Helvetica Neue"/>
                <a:rtl val="0"/>
              </a:rPr>
              <a:t>human life, out living planet, and technology</a:t>
            </a:r>
          </a:p>
        </p:txBody>
      </p:sp>
    </p:spTree>
    <p:extLst>
      <p:ext uri="{BB962C8B-B14F-4D97-AF65-F5344CB8AC3E}">
        <p14:creationId xmlns:p14="http://schemas.microsoft.com/office/powerpoint/2010/main" val="32946396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Blank">
    <p:spTree>
      <p:nvGrpSpPr>
        <p:cNvPr id="1" name="Shape 138"/>
        <p:cNvGrpSpPr/>
        <p:nvPr/>
      </p:nvGrpSpPr>
      <p:grpSpPr>
        <a:xfrm>
          <a:off x="0" y="0"/>
          <a:ext cx="0" cy="0"/>
          <a:chOff x="0" y="0"/>
          <a:chExt cx="0" cy="0"/>
        </a:xfrm>
      </p:grpSpPr>
    </p:spTree>
    <p:extLst>
      <p:ext uri="{BB962C8B-B14F-4D97-AF65-F5344CB8AC3E}">
        <p14:creationId xmlns:p14="http://schemas.microsoft.com/office/powerpoint/2010/main" val="26913831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Blank Black">
    <p:bg>
      <p:bgPr>
        <a:solidFill>
          <a:srgbClr val="080000"/>
        </a:solidFill>
        <a:effectLst/>
      </p:bgPr>
    </p:bg>
    <p:spTree>
      <p:nvGrpSpPr>
        <p:cNvPr id="1" name="Shape 139"/>
        <p:cNvGrpSpPr/>
        <p:nvPr/>
      </p:nvGrpSpPr>
      <p:grpSpPr>
        <a:xfrm>
          <a:off x="0" y="0"/>
          <a:ext cx="0" cy="0"/>
          <a:chOff x="0" y="0"/>
          <a:chExt cx="0" cy="0"/>
        </a:xfrm>
      </p:grpSpPr>
    </p:spTree>
    <p:extLst>
      <p:ext uri="{BB962C8B-B14F-4D97-AF65-F5344CB8AC3E}">
        <p14:creationId xmlns:p14="http://schemas.microsoft.com/office/powerpoint/2010/main" val="229776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Bullets">
    <p:bg>
      <p:bgPr>
        <a:solidFill>
          <a:srgbClr val="000000"/>
        </a:solidFill>
        <a:effectLst/>
      </p:bgPr>
    </p:bg>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892968" y="892968"/>
            <a:ext cx="7358062" cy="5072062"/>
          </a:xfrm>
          <a:prstGeom prst="rect">
            <a:avLst/>
          </a:prstGeom>
          <a:noFill/>
          <a:ln>
            <a:noFill/>
          </a:ln>
        </p:spPr>
        <p:txBody>
          <a:bodyPr lIns="58925" tIns="58925" rIns="58925" bIns="58925" anchor="ctr" anchorCtr="0"/>
          <a:lstStyle>
            <a:lvl1pPr marL="571500" marR="0" indent="-368300" rtl="0">
              <a:spcBef>
                <a:spcPts val="3100"/>
              </a:spcBef>
              <a:defRPr/>
            </a:lvl1pPr>
            <a:lvl2pPr marL="863600" marR="0" indent="-368300" rtl="0">
              <a:spcBef>
                <a:spcPts val="3100"/>
              </a:spcBef>
              <a:defRPr/>
            </a:lvl2pPr>
            <a:lvl3pPr marL="1143000" marR="0" indent="-368300" rtl="0">
              <a:spcBef>
                <a:spcPts val="3100"/>
              </a:spcBef>
              <a:defRPr/>
            </a:lvl3pPr>
            <a:lvl4pPr marL="1435100" marR="0" indent="-368300" rtl="0">
              <a:spcBef>
                <a:spcPts val="3100"/>
              </a:spcBef>
              <a:defRPr/>
            </a:lvl4pPr>
            <a:lvl5pPr marL="1714500" marR="0" indent="-368300" rtl="0">
              <a:spcBef>
                <a:spcPts val="31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5499680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clear">
    <p:spTree>
      <p:nvGrpSpPr>
        <p:cNvPr id="1" name="Shape 142"/>
        <p:cNvGrpSpPr/>
        <p:nvPr/>
      </p:nvGrpSpPr>
      <p:grpSpPr>
        <a:xfrm>
          <a:off x="0" y="0"/>
          <a:ext cx="0" cy="0"/>
          <a:chOff x="0" y="0"/>
          <a:chExt cx="0" cy="0"/>
        </a:xfrm>
      </p:grpSpPr>
    </p:spTree>
    <p:extLst>
      <p:ext uri="{BB962C8B-B14F-4D97-AF65-F5344CB8AC3E}">
        <p14:creationId xmlns:p14="http://schemas.microsoft.com/office/powerpoint/2010/main" val="2066201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Living Env Labs copy">
    <p:spTree>
      <p:nvGrpSpPr>
        <p:cNvPr id="1" name="Shape 143"/>
        <p:cNvGrpSpPr/>
        <p:nvPr/>
      </p:nvGrpSpPr>
      <p:grpSpPr>
        <a:xfrm>
          <a:off x="0" y="0"/>
          <a:ext cx="0" cy="0"/>
          <a:chOff x="0" y="0"/>
          <a:chExt cx="0" cy="0"/>
        </a:xfrm>
      </p:grpSpPr>
      <p:grpSp>
        <p:nvGrpSpPr>
          <p:cNvPr id="144" name="Shape 144"/>
          <p:cNvGrpSpPr/>
          <p:nvPr/>
        </p:nvGrpSpPr>
        <p:grpSpPr>
          <a:xfrm>
            <a:off x="0" y="5940960"/>
            <a:ext cx="9152929" cy="925970"/>
            <a:chOff x="0" y="0"/>
            <a:chExt cx="13017499" cy="1316933"/>
          </a:xfrm>
        </p:grpSpPr>
        <p:sp>
          <p:nvSpPr>
            <p:cNvPr id="145" name="Shape 145"/>
            <p:cNvSpPr/>
            <p:nvPr/>
          </p:nvSpPr>
          <p:spPr>
            <a:xfrm>
              <a:off x="0" y="21530"/>
              <a:ext cx="13017499" cy="1295401"/>
            </a:xfrm>
            <a:prstGeom prst="rect">
              <a:avLst/>
            </a:prstGeom>
            <a:solidFill>
              <a:srgbClr val="179A33"/>
            </a:solidFill>
            <a:ln>
              <a:noFill/>
            </a:ln>
          </p:spPr>
          <p:txBody>
            <a:bodyPr lIns="40925" tIns="40925" rIns="40925" bIns="40925" anchor="t" anchorCtr="0">
              <a:noAutofit/>
            </a:bodyPr>
            <a:lstStyle/>
            <a:p>
              <a:pPr marL="25400" marR="25400" defTabSz="914400"/>
              <a:endParaRPr sz="800" kern="0">
                <a:solidFill>
                  <a:srgbClr val="000000"/>
                </a:solidFill>
                <a:latin typeface="Helvetica Neue"/>
                <a:ea typeface="Helvetica Neue"/>
                <a:cs typeface="Helvetica Neue"/>
                <a:sym typeface="Helvetica Neue"/>
                <a:rtl val="0"/>
              </a:endParaRPr>
            </a:p>
          </p:txBody>
        </p:sp>
        <p:pic>
          <p:nvPicPr>
            <p:cNvPr id="146" name="Shape 146"/>
            <p:cNvPicPr preferRelativeResize="0"/>
            <p:nvPr/>
          </p:nvPicPr>
          <p:blipFill rotWithShape="1">
            <a:blip r:embed="rId2" cstate="screen">
              <a:extLst>
                <a:ext uri="{28A0092B-C50C-407E-A947-70E740481C1C}">
                  <a14:useLocalDpi xmlns:a14="http://schemas.microsoft.com/office/drawing/2010/main"/>
                </a:ext>
              </a:extLst>
            </a:blip>
            <a:srcRect/>
            <a:stretch/>
          </p:blipFill>
          <p:spPr>
            <a:xfrm>
              <a:off x="228600" y="82735"/>
              <a:ext cx="1104899" cy="1170695"/>
            </a:xfrm>
            <a:prstGeom prst="rect">
              <a:avLst/>
            </a:prstGeom>
            <a:noFill/>
            <a:ln>
              <a:noFill/>
            </a:ln>
          </p:spPr>
        </p:pic>
        <p:sp>
          <p:nvSpPr>
            <p:cNvPr id="147" name="Shape 147"/>
            <p:cNvSpPr/>
            <p:nvPr/>
          </p:nvSpPr>
          <p:spPr>
            <a:xfrm>
              <a:off x="1308100" y="0"/>
              <a:ext cx="2983683" cy="436765"/>
            </a:xfrm>
            <a:prstGeom prst="rect">
              <a:avLst/>
            </a:prstGeom>
            <a:noFill/>
            <a:ln>
              <a:noFill/>
            </a:ln>
          </p:spPr>
          <p:txBody>
            <a:bodyPr lIns="40925" tIns="40925" rIns="40925" bIns="40925" anchor="ctr" anchorCtr="0">
              <a:noAutofit/>
            </a:bodyPr>
            <a:lstStyle/>
            <a:p>
              <a:pPr marL="25400" marR="25400" defTabSz="914400">
                <a:buSzPct val="25000"/>
              </a:pPr>
              <a:r>
                <a:rPr lang="en" sz="1400" kern="0">
                  <a:solidFill>
                    <a:srgbClr val="FFFFFF"/>
                  </a:solidFill>
                  <a:latin typeface="Helvetica Neue"/>
                  <a:ea typeface="Helvetica Neue"/>
                  <a:cs typeface="Helvetica Neue"/>
                  <a:sym typeface="Helvetica Neue"/>
                  <a:rtl val="0"/>
                </a:rPr>
                <a:t>Living Environments Lab</a:t>
              </a:r>
            </a:p>
          </p:txBody>
        </p:sp>
        <p:sp>
          <p:nvSpPr>
            <p:cNvPr id="148" name="Shape 148"/>
            <p:cNvSpPr/>
            <p:nvPr/>
          </p:nvSpPr>
          <p:spPr>
            <a:xfrm>
              <a:off x="8089899" y="120159"/>
              <a:ext cx="4680726" cy="996544"/>
            </a:xfrm>
            <a:prstGeom prst="rect">
              <a:avLst/>
            </a:prstGeom>
            <a:noFill/>
            <a:ln>
              <a:noFill/>
            </a:ln>
          </p:spPr>
          <p:txBody>
            <a:bodyPr lIns="40925" tIns="40925" rIns="40925" bIns="40925" anchor="ctr" anchorCtr="0">
              <a:noAutofit/>
            </a:bodyPr>
            <a:lstStyle/>
            <a:p>
              <a:pPr algn="r" defTabSz="914400">
                <a:buSzPct val="25000"/>
              </a:pPr>
              <a:r>
                <a:rPr lang="en" sz="1200" i="1" kern="0">
                  <a:solidFill>
                    <a:srgbClr val="FFFFFF"/>
                  </a:solidFill>
                  <a:latin typeface="Helvetica Neue"/>
                  <a:ea typeface="Helvetica Neue"/>
                  <a:cs typeface="Helvetica Neue"/>
                  <a:sym typeface="Helvetica Neue"/>
                  <a:rtl val="0"/>
                </a:rPr>
                <a:t>a collaborative research laboratory</a:t>
              </a:r>
            </a:p>
            <a:p>
              <a:pPr algn="r" defTabSz="914400">
                <a:buSzPct val="25000"/>
              </a:pPr>
              <a:r>
                <a:rPr lang="en" sz="1200" i="1" kern="0">
                  <a:solidFill>
                    <a:srgbClr val="FFFFFF"/>
                  </a:solidFill>
                  <a:latin typeface="Helvetica Neue"/>
                  <a:ea typeface="Helvetica Neue"/>
                  <a:cs typeface="Helvetica Neue"/>
                  <a:sym typeface="Helvetica Neue"/>
                  <a:rtl val="0"/>
                </a:rPr>
                <a:t>focusing on the critical intersection of</a:t>
              </a:r>
            </a:p>
            <a:p>
              <a:pPr algn="r" defTabSz="914400">
                <a:buSzPct val="25000"/>
              </a:pPr>
              <a:r>
                <a:rPr lang="en" sz="1200" i="1" kern="0">
                  <a:solidFill>
                    <a:srgbClr val="FFFFFF"/>
                  </a:solidFill>
                  <a:latin typeface="Helvetica Neue"/>
                  <a:ea typeface="Helvetica Neue"/>
                  <a:cs typeface="Helvetica Neue"/>
                  <a:sym typeface="Helvetica Neue"/>
                  <a:rtl val="0"/>
                </a:rPr>
                <a:t>human life, out living planet, and technology</a:t>
              </a:r>
            </a:p>
          </p:txBody>
        </p:sp>
      </p:grpSp>
    </p:spTree>
    <p:extLst>
      <p:ext uri="{BB962C8B-B14F-4D97-AF65-F5344CB8AC3E}">
        <p14:creationId xmlns:p14="http://schemas.microsoft.com/office/powerpoint/2010/main" val="2960292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amp; Subtitle">
    <p:bg>
      <p:bgPr>
        <a:solidFill>
          <a:srgbClr val="000000"/>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892968" y="1151929"/>
            <a:ext cx="7358062" cy="2321718"/>
          </a:xfrm>
          <a:prstGeom prst="rect">
            <a:avLst/>
          </a:prstGeom>
          <a:noFill/>
          <a:ln>
            <a:noFill/>
          </a:ln>
        </p:spPr>
        <p:txBody>
          <a:bodyPr lIns="58925" tIns="58925" rIns="58925" bIns="58925" anchor="b"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1" name="Shape 151"/>
          <p:cNvSpPr txBox="1">
            <a:spLocks noGrp="1"/>
          </p:cNvSpPr>
          <p:nvPr>
            <p:ph type="body" idx="1"/>
          </p:nvPr>
        </p:nvSpPr>
        <p:spPr>
          <a:xfrm>
            <a:off x="892968" y="3536156"/>
            <a:ext cx="7358062" cy="794742"/>
          </a:xfrm>
          <a:prstGeom prst="rect">
            <a:avLst/>
          </a:prstGeom>
          <a:noFill/>
          <a:ln>
            <a:noFill/>
          </a:ln>
        </p:spPr>
        <p:txBody>
          <a:bodyPr lIns="58925" tIns="58925" rIns="58925" bIns="58925" anchor="t" anchorCtr="0"/>
          <a:lstStyle>
            <a:lvl1pPr marL="0" marR="0" indent="0" algn="ctr" rtl="0">
              <a:spcBef>
                <a:spcPts val="0"/>
              </a:spcBef>
              <a:buClr>
                <a:srgbClr val="FFFFFF"/>
              </a:buClr>
              <a:buFont typeface="Cabin"/>
              <a:buNone/>
              <a:defRPr/>
            </a:lvl1pPr>
            <a:lvl2pPr marL="0" marR="0" indent="0" algn="ctr" rtl="0">
              <a:spcBef>
                <a:spcPts val="0"/>
              </a:spcBef>
              <a:buClr>
                <a:srgbClr val="FFFFFF"/>
              </a:buClr>
              <a:buFont typeface="Cabin"/>
              <a:buNone/>
              <a:defRPr/>
            </a:lvl2pPr>
            <a:lvl3pPr marL="0" marR="0" indent="0" algn="ctr" rtl="0">
              <a:spcBef>
                <a:spcPts val="0"/>
              </a:spcBef>
              <a:buClr>
                <a:srgbClr val="FFFFFF"/>
              </a:buClr>
              <a:buFont typeface="Cabin"/>
              <a:buNone/>
              <a:defRPr/>
            </a:lvl3pPr>
            <a:lvl4pPr marL="0" marR="0" indent="0" algn="ctr" rtl="0">
              <a:spcBef>
                <a:spcPts val="0"/>
              </a:spcBef>
              <a:buClr>
                <a:srgbClr val="FFFFFF"/>
              </a:buClr>
              <a:buFont typeface="Cabin"/>
              <a:buNone/>
              <a:defRPr/>
            </a:lvl4pPr>
            <a:lvl5pPr marL="0" marR="0" indent="0" algn="ctr" rtl="0">
              <a:spcBef>
                <a:spcPts val="0"/>
              </a:spcBef>
              <a:buClr>
                <a:srgbClr val="FFFFFF"/>
              </a:buClr>
              <a:buFont typeface="Cabin"/>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006070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amp; Bullets">
    <p:bg>
      <p:bgPr>
        <a:solidFill>
          <a:srgbClr val="000000"/>
        </a:solidFill>
        <a:effectLst/>
      </p:bgPr>
    </p:bg>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892968" y="178593"/>
            <a:ext cx="7358062"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4" name="Shape 154"/>
          <p:cNvSpPr txBox="1">
            <a:spLocks noGrp="1"/>
          </p:cNvSpPr>
          <p:nvPr>
            <p:ph type="body" idx="1"/>
          </p:nvPr>
        </p:nvSpPr>
        <p:spPr>
          <a:xfrm>
            <a:off x="892968" y="1946671"/>
            <a:ext cx="7358062" cy="4018359"/>
          </a:xfrm>
          <a:prstGeom prst="rect">
            <a:avLst/>
          </a:prstGeom>
          <a:noFill/>
          <a:ln>
            <a:noFill/>
          </a:ln>
        </p:spPr>
        <p:txBody>
          <a:bodyPr lIns="58925" tIns="58925" rIns="58925" bIns="58925" anchor="ctr" anchorCtr="0"/>
          <a:lstStyle>
            <a:lvl1pPr marL="571500" marR="0" indent="-368300" rtl="0">
              <a:spcBef>
                <a:spcPts val="1500"/>
              </a:spcBef>
              <a:defRPr/>
            </a:lvl1pPr>
            <a:lvl2pPr marL="863600" marR="0" indent="-368300" rtl="0">
              <a:spcBef>
                <a:spcPts val="1500"/>
              </a:spcBef>
              <a:defRPr/>
            </a:lvl2pPr>
            <a:lvl3pPr marL="1143000" marR="0" indent="-368300" rtl="0">
              <a:spcBef>
                <a:spcPts val="1500"/>
              </a:spcBef>
              <a:defRPr/>
            </a:lvl3pPr>
            <a:lvl4pPr marL="1435100" marR="0" indent="-368300" rtl="0">
              <a:spcBef>
                <a:spcPts val="1500"/>
              </a:spcBef>
              <a:defRPr/>
            </a:lvl4pPr>
            <a:lvl5pPr marL="1714500" marR="0" indent="-368300" rtl="0">
              <a:spcBef>
                <a:spcPts val="15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5490117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amp; Bullets - 2 Column">
    <p:bg>
      <p:bgPr>
        <a:solidFill>
          <a:srgbClr val="000000"/>
        </a:solidFill>
        <a:effectLst/>
      </p:bgPr>
    </p:bg>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892968" y="178593"/>
            <a:ext cx="7358062"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7" name="Shape 157"/>
          <p:cNvSpPr txBox="1">
            <a:spLocks noGrp="1"/>
          </p:cNvSpPr>
          <p:nvPr>
            <p:ph type="body" idx="1"/>
          </p:nvPr>
        </p:nvSpPr>
        <p:spPr>
          <a:xfrm>
            <a:off x="892968" y="1946671"/>
            <a:ext cx="7358062" cy="4018359"/>
          </a:xfrm>
          <a:prstGeom prst="rect">
            <a:avLst/>
          </a:prstGeom>
          <a:noFill/>
          <a:ln>
            <a:noFill/>
          </a:ln>
        </p:spPr>
        <p:txBody>
          <a:bodyPr lIns="58925" tIns="58925" rIns="58925" bIns="58925" anchor="t" anchorCtr="0"/>
          <a:lstStyle>
            <a:lvl1pPr marL="520700" marR="0" indent="-317500" rtl="0">
              <a:spcBef>
                <a:spcPts val="2400"/>
              </a:spcBef>
              <a:defRPr/>
            </a:lvl1pPr>
            <a:lvl2pPr marL="812800" marR="0" indent="-317500" rtl="0">
              <a:spcBef>
                <a:spcPts val="2400"/>
              </a:spcBef>
              <a:defRPr/>
            </a:lvl2pPr>
            <a:lvl3pPr marL="1092200" marR="0" indent="-317500" rtl="0">
              <a:spcBef>
                <a:spcPts val="2400"/>
              </a:spcBef>
              <a:defRPr/>
            </a:lvl3pPr>
            <a:lvl4pPr marL="1384300" marR="0" indent="-317500" rtl="0">
              <a:spcBef>
                <a:spcPts val="2400"/>
              </a:spcBef>
              <a:defRPr/>
            </a:lvl4pPr>
            <a:lvl5pPr marL="1663700" marR="0" indent="-317500" rtl="0">
              <a:spcBef>
                <a:spcPts val="2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8006562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Bullets">
    <p:bg>
      <p:bgPr>
        <a:solidFill>
          <a:srgbClr val="000000"/>
        </a:solidFill>
        <a:effectLst/>
      </p:bgPr>
    </p:bg>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892968" y="892968"/>
            <a:ext cx="7358062" cy="5072062"/>
          </a:xfrm>
          <a:prstGeom prst="rect">
            <a:avLst/>
          </a:prstGeom>
          <a:noFill/>
          <a:ln>
            <a:noFill/>
          </a:ln>
        </p:spPr>
        <p:txBody>
          <a:bodyPr lIns="58925" tIns="58925" rIns="58925" bIns="58925" anchor="ctr" anchorCtr="0"/>
          <a:lstStyle>
            <a:lvl1pPr marL="571500" marR="0" indent="-368300" rtl="0">
              <a:spcBef>
                <a:spcPts val="3100"/>
              </a:spcBef>
              <a:defRPr/>
            </a:lvl1pPr>
            <a:lvl2pPr marL="863600" marR="0" indent="-368300" rtl="0">
              <a:spcBef>
                <a:spcPts val="3100"/>
              </a:spcBef>
              <a:defRPr/>
            </a:lvl2pPr>
            <a:lvl3pPr marL="1143000" marR="0" indent="-368300" rtl="0">
              <a:spcBef>
                <a:spcPts val="3100"/>
              </a:spcBef>
              <a:defRPr/>
            </a:lvl3pPr>
            <a:lvl4pPr marL="1435100" marR="0" indent="-368300" rtl="0">
              <a:spcBef>
                <a:spcPts val="3100"/>
              </a:spcBef>
              <a:defRPr/>
            </a:lvl4pPr>
            <a:lvl5pPr marL="1714500" marR="0" indent="-368300" rtl="0">
              <a:spcBef>
                <a:spcPts val="31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34555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85E408-7B29-AF40-B286-29475E83587B}" type="datetimeFigureOut">
              <a:rPr lang="en-US" smtClean="0"/>
              <a:t>7/22/14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485481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Blank">
    <p:bg>
      <p:bgPr>
        <a:solidFill>
          <a:srgbClr val="000000"/>
        </a:solidFill>
        <a:effectLst/>
      </p:bgPr>
    </p:bg>
    <p:spTree>
      <p:nvGrpSpPr>
        <p:cNvPr id="1" name="Shape 160"/>
        <p:cNvGrpSpPr/>
        <p:nvPr/>
      </p:nvGrpSpPr>
      <p:grpSpPr>
        <a:xfrm>
          <a:off x="0" y="0"/>
          <a:ext cx="0" cy="0"/>
          <a:chOff x="0" y="0"/>
          <a:chExt cx="0" cy="0"/>
        </a:xfrm>
      </p:grpSpPr>
    </p:spTree>
    <p:extLst>
      <p:ext uri="{BB962C8B-B14F-4D97-AF65-F5344CB8AC3E}">
        <p14:creationId xmlns:p14="http://schemas.microsoft.com/office/powerpoint/2010/main" val="6254087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itle - Top">
    <p:bg>
      <p:bgPr>
        <a:solidFill>
          <a:srgbClr val="000000"/>
        </a:solidFill>
        <a:effectLst/>
      </p:bgPr>
    </p:bg>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92968" y="178593"/>
            <a:ext cx="7358062"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0786845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 Center">
    <p:bg>
      <p:bgPr>
        <a:solidFill>
          <a:srgbClr val="000000"/>
        </a:solidFill>
        <a:effectLst/>
      </p:bgPr>
    </p:bg>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892968" y="2089546"/>
            <a:ext cx="7358062" cy="2678906"/>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9866778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Photo - Horizontal">
    <p:bg>
      <p:bgPr>
        <a:solidFill>
          <a:srgbClr val="000000"/>
        </a:solidFill>
        <a:effectLst/>
      </p:bgPr>
    </p:bg>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892968" y="5179218"/>
            <a:ext cx="7358062" cy="1196578"/>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2917260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Photo - Horizontal Reflection">
    <p:bg>
      <p:bgPr>
        <a:solidFill>
          <a:srgbClr val="000000"/>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892968" y="5179218"/>
            <a:ext cx="7358062" cy="1196578"/>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400210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Photo - Vertical">
    <p:bg>
      <p:bgPr>
        <a:solidFill>
          <a:srgbClr val="000000"/>
        </a:solidFill>
        <a:effectLst/>
      </p:bgPr>
    </p:bg>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46484" y="1071562"/>
            <a:ext cx="4125515" cy="2321718"/>
          </a:xfrm>
          <a:prstGeom prst="rect">
            <a:avLst/>
          </a:prstGeom>
          <a:noFill/>
          <a:ln>
            <a:noFill/>
          </a:ln>
        </p:spPr>
        <p:txBody>
          <a:bodyPr lIns="58925" tIns="58925" rIns="58925" bIns="58925" anchor="b"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1" name="Shape 171"/>
          <p:cNvSpPr txBox="1">
            <a:spLocks noGrp="1"/>
          </p:cNvSpPr>
          <p:nvPr>
            <p:ph type="body" idx="1"/>
          </p:nvPr>
        </p:nvSpPr>
        <p:spPr>
          <a:xfrm>
            <a:off x="446484" y="3446859"/>
            <a:ext cx="4125515" cy="2321718"/>
          </a:xfrm>
          <a:prstGeom prst="rect">
            <a:avLst/>
          </a:prstGeom>
          <a:noFill/>
          <a:ln>
            <a:noFill/>
          </a:ln>
        </p:spPr>
        <p:txBody>
          <a:bodyPr lIns="58925" tIns="58925" rIns="58925" bIns="58925" anchor="t" anchorCtr="0"/>
          <a:lstStyle>
            <a:lvl1pPr marL="0" marR="0" indent="0" algn="ctr" rtl="0">
              <a:spcBef>
                <a:spcPts val="0"/>
              </a:spcBef>
              <a:buClr>
                <a:srgbClr val="FFFFFF"/>
              </a:buClr>
              <a:buFont typeface="Cabin"/>
              <a:buNone/>
              <a:defRPr/>
            </a:lvl1pPr>
            <a:lvl2pPr marL="0" marR="0" indent="0" algn="ctr" rtl="0">
              <a:spcBef>
                <a:spcPts val="0"/>
              </a:spcBef>
              <a:buClr>
                <a:srgbClr val="FFFFFF"/>
              </a:buClr>
              <a:buFont typeface="Cabin"/>
              <a:buNone/>
              <a:defRPr/>
            </a:lvl2pPr>
            <a:lvl3pPr marL="0" marR="0" indent="0" algn="ctr" rtl="0">
              <a:spcBef>
                <a:spcPts val="0"/>
              </a:spcBef>
              <a:buClr>
                <a:srgbClr val="FFFFFF"/>
              </a:buClr>
              <a:buFont typeface="Cabin"/>
              <a:buNone/>
              <a:defRPr/>
            </a:lvl3pPr>
            <a:lvl4pPr marL="0" marR="0" indent="0" algn="ctr" rtl="0">
              <a:spcBef>
                <a:spcPts val="0"/>
              </a:spcBef>
              <a:buClr>
                <a:srgbClr val="FFFFFF"/>
              </a:buClr>
              <a:buFont typeface="Cabin"/>
              <a:buNone/>
              <a:defRPr/>
            </a:lvl4pPr>
            <a:lvl5pPr marL="0" marR="0" indent="0" algn="ctr" rtl="0">
              <a:spcBef>
                <a:spcPts val="0"/>
              </a:spcBef>
              <a:buClr>
                <a:srgbClr val="FFFFFF"/>
              </a:buClr>
              <a:buFont typeface="Cabin"/>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0053593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Photo - Vertical Reflection">
    <p:bg>
      <p:bgPr>
        <a:solidFill>
          <a:srgbClr val="000000"/>
        </a:solidFill>
        <a:effectLst/>
      </p:bgPr>
    </p:bg>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46484" y="1071562"/>
            <a:ext cx="4125515" cy="2321718"/>
          </a:xfrm>
          <a:prstGeom prst="rect">
            <a:avLst/>
          </a:prstGeom>
          <a:noFill/>
          <a:ln>
            <a:noFill/>
          </a:ln>
        </p:spPr>
        <p:txBody>
          <a:bodyPr lIns="58925" tIns="58925" rIns="58925" bIns="58925" anchor="b"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4" name="Shape 174"/>
          <p:cNvSpPr txBox="1">
            <a:spLocks noGrp="1"/>
          </p:cNvSpPr>
          <p:nvPr>
            <p:ph type="body" idx="1"/>
          </p:nvPr>
        </p:nvSpPr>
        <p:spPr>
          <a:xfrm>
            <a:off x="446484" y="3446859"/>
            <a:ext cx="4125515" cy="2321718"/>
          </a:xfrm>
          <a:prstGeom prst="rect">
            <a:avLst/>
          </a:prstGeom>
          <a:noFill/>
          <a:ln>
            <a:noFill/>
          </a:ln>
        </p:spPr>
        <p:txBody>
          <a:bodyPr lIns="58925" tIns="58925" rIns="58925" bIns="58925" anchor="t" anchorCtr="0"/>
          <a:lstStyle>
            <a:lvl1pPr marL="0" marR="0" indent="0" algn="ctr" rtl="0">
              <a:spcBef>
                <a:spcPts val="0"/>
              </a:spcBef>
              <a:buClr>
                <a:srgbClr val="FFFFFF"/>
              </a:buClr>
              <a:buFont typeface="Cabin"/>
              <a:buNone/>
              <a:defRPr/>
            </a:lvl1pPr>
            <a:lvl2pPr marL="0" marR="0" indent="0" algn="ctr" rtl="0">
              <a:spcBef>
                <a:spcPts val="0"/>
              </a:spcBef>
              <a:buClr>
                <a:srgbClr val="FFFFFF"/>
              </a:buClr>
              <a:buFont typeface="Cabin"/>
              <a:buNone/>
              <a:defRPr/>
            </a:lvl2pPr>
            <a:lvl3pPr marL="0" marR="0" indent="0" algn="ctr" rtl="0">
              <a:spcBef>
                <a:spcPts val="0"/>
              </a:spcBef>
              <a:buClr>
                <a:srgbClr val="FFFFFF"/>
              </a:buClr>
              <a:buFont typeface="Cabin"/>
              <a:buNone/>
              <a:defRPr/>
            </a:lvl3pPr>
            <a:lvl4pPr marL="0" marR="0" indent="0" algn="ctr" rtl="0">
              <a:spcBef>
                <a:spcPts val="0"/>
              </a:spcBef>
              <a:buClr>
                <a:srgbClr val="FFFFFF"/>
              </a:buClr>
              <a:buFont typeface="Cabin"/>
              <a:buNone/>
              <a:defRPr/>
            </a:lvl4pPr>
            <a:lvl5pPr marL="0" marR="0" indent="0" algn="ctr" rtl="0">
              <a:spcBef>
                <a:spcPts val="0"/>
              </a:spcBef>
              <a:buClr>
                <a:srgbClr val="FFFFFF"/>
              </a:buClr>
              <a:buFont typeface="Cabin"/>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1711308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itle, Bullets &amp; Photo">
    <p:bg>
      <p:bgPr>
        <a:solidFill>
          <a:srgbClr val="000000"/>
        </a:solid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892968" y="178593"/>
            <a:ext cx="7358062"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7" name="Shape 177"/>
          <p:cNvSpPr txBox="1">
            <a:spLocks noGrp="1"/>
          </p:cNvSpPr>
          <p:nvPr>
            <p:ph type="body" idx="1"/>
          </p:nvPr>
        </p:nvSpPr>
        <p:spPr>
          <a:xfrm>
            <a:off x="892968" y="1946671"/>
            <a:ext cx="3545086" cy="4018359"/>
          </a:xfrm>
          <a:prstGeom prst="rect">
            <a:avLst/>
          </a:prstGeom>
          <a:noFill/>
          <a:ln>
            <a:noFill/>
          </a:ln>
        </p:spPr>
        <p:txBody>
          <a:bodyPr lIns="58925" tIns="58925" rIns="58925" bIns="58925" anchor="ctr" anchorCtr="0"/>
          <a:lstStyle>
            <a:lvl1pPr marL="520700" marR="0" indent="-317500" rtl="0">
              <a:spcBef>
                <a:spcPts val="2400"/>
              </a:spcBef>
              <a:defRPr/>
            </a:lvl1pPr>
            <a:lvl2pPr marL="812800" marR="0" indent="-317500" rtl="0">
              <a:spcBef>
                <a:spcPts val="2400"/>
              </a:spcBef>
              <a:defRPr/>
            </a:lvl2pPr>
            <a:lvl3pPr marL="1092200" marR="0" indent="-317500" rtl="0">
              <a:spcBef>
                <a:spcPts val="2400"/>
              </a:spcBef>
              <a:defRPr/>
            </a:lvl3pPr>
            <a:lvl4pPr marL="1384300" marR="0" indent="-317500" rtl="0">
              <a:spcBef>
                <a:spcPts val="2400"/>
              </a:spcBef>
              <a:defRPr/>
            </a:lvl4pPr>
            <a:lvl5pPr marL="1663700" marR="0" indent="-317500" rtl="0">
              <a:spcBef>
                <a:spcPts val="2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5258489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Title &amp; Bullets - Left">
    <p:bg>
      <p:bgPr>
        <a:solidFill>
          <a:srgbClr val="000000"/>
        </a:solidFill>
        <a:effectLst/>
      </p:bgPr>
    </p:bg>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892968" y="178593"/>
            <a:ext cx="7358062"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0" name="Shape 180"/>
          <p:cNvSpPr txBox="1">
            <a:spLocks noGrp="1"/>
          </p:cNvSpPr>
          <p:nvPr>
            <p:ph type="body" idx="1"/>
          </p:nvPr>
        </p:nvSpPr>
        <p:spPr>
          <a:xfrm>
            <a:off x="892968" y="1946671"/>
            <a:ext cx="3545086" cy="4018359"/>
          </a:xfrm>
          <a:prstGeom prst="rect">
            <a:avLst/>
          </a:prstGeom>
          <a:noFill/>
          <a:ln>
            <a:noFill/>
          </a:ln>
        </p:spPr>
        <p:txBody>
          <a:bodyPr lIns="58925" tIns="58925" rIns="58925" bIns="58925" anchor="ctr" anchorCtr="0"/>
          <a:lstStyle>
            <a:lvl1pPr marL="520700" marR="0" indent="-317500" rtl="0">
              <a:spcBef>
                <a:spcPts val="2400"/>
              </a:spcBef>
              <a:defRPr/>
            </a:lvl1pPr>
            <a:lvl2pPr marL="812800" marR="0" indent="-317500" rtl="0">
              <a:spcBef>
                <a:spcPts val="2400"/>
              </a:spcBef>
              <a:defRPr/>
            </a:lvl2pPr>
            <a:lvl3pPr marL="1092200" marR="0" indent="-317500" rtl="0">
              <a:spcBef>
                <a:spcPts val="2400"/>
              </a:spcBef>
              <a:defRPr/>
            </a:lvl3pPr>
            <a:lvl4pPr marL="1384300" marR="0" indent="-317500" rtl="0">
              <a:spcBef>
                <a:spcPts val="2400"/>
              </a:spcBef>
              <a:defRPr/>
            </a:lvl4pPr>
            <a:lvl5pPr marL="1663700" marR="0" indent="-317500" rtl="0">
              <a:spcBef>
                <a:spcPts val="2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8631800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amp; Bullets - Right">
    <p:bg>
      <p:bgPr>
        <a:solidFill>
          <a:srgbClr val="000000"/>
        </a:solidFill>
        <a:effectLst/>
      </p:bgPr>
    </p:bg>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892968" y="178593"/>
            <a:ext cx="7358062"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3" name="Shape 183"/>
          <p:cNvSpPr txBox="1">
            <a:spLocks noGrp="1"/>
          </p:cNvSpPr>
          <p:nvPr>
            <p:ph type="body" idx="1"/>
          </p:nvPr>
        </p:nvSpPr>
        <p:spPr>
          <a:xfrm>
            <a:off x="5464968" y="1946671"/>
            <a:ext cx="2786062" cy="4018359"/>
          </a:xfrm>
          <a:prstGeom prst="rect">
            <a:avLst/>
          </a:prstGeom>
          <a:noFill/>
          <a:ln>
            <a:noFill/>
          </a:ln>
        </p:spPr>
        <p:txBody>
          <a:bodyPr lIns="58925" tIns="58925" rIns="58925" bIns="58925" anchor="ctr" anchorCtr="0"/>
          <a:lstStyle>
            <a:lvl1pPr marL="520700" marR="0" indent="-317500" rtl="0">
              <a:spcBef>
                <a:spcPts val="2400"/>
              </a:spcBef>
              <a:defRPr/>
            </a:lvl1pPr>
            <a:lvl2pPr marL="812800" marR="0" indent="-317500" rtl="0">
              <a:spcBef>
                <a:spcPts val="2400"/>
              </a:spcBef>
              <a:defRPr/>
            </a:lvl2pPr>
            <a:lvl3pPr marL="1092200" marR="0" indent="-317500" rtl="0">
              <a:spcBef>
                <a:spcPts val="2400"/>
              </a:spcBef>
              <a:defRPr/>
            </a:lvl3pPr>
            <a:lvl4pPr marL="1384300" marR="0" indent="-317500" rtl="0">
              <a:spcBef>
                <a:spcPts val="2400"/>
              </a:spcBef>
              <a:defRPr/>
            </a:lvl4pPr>
            <a:lvl5pPr marL="1663700" marR="0" indent="-317500" rtl="0">
              <a:spcBef>
                <a:spcPts val="2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23679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5E408-7B29-AF40-B286-29475E83587B}" type="datetimeFigureOut">
              <a:rPr lang="en-US" smtClean="0"/>
              <a:t>7/22/14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4262774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2_Blank">
    <p:spTree>
      <p:nvGrpSpPr>
        <p:cNvPr id="1" name="Shape 184"/>
        <p:cNvGrpSpPr/>
        <p:nvPr/>
      </p:nvGrpSpPr>
      <p:grpSpPr>
        <a:xfrm>
          <a:off x="0" y="0"/>
          <a:ext cx="0" cy="0"/>
          <a:chOff x="0" y="0"/>
          <a:chExt cx="0" cy="0"/>
        </a:xfrm>
      </p:grpSpPr>
    </p:spTree>
    <p:extLst>
      <p:ext uri="{BB962C8B-B14F-4D97-AF65-F5344CB8AC3E}">
        <p14:creationId xmlns:p14="http://schemas.microsoft.com/office/powerpoint/2010/main" val="40365469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_clear">
    <p:spTree>
      <p:nvGrpSpPr>
        <p:cNvPr id="1" name="Shape 185"/>
        <p:cNvGrpSpPr/>
        <p:nvPr/>
      </p:nvGrpSpPr>
      <p:grpSpPr>
        <a:xfrm>
          <a:off x="0" y="0"/>
          <a:ext cx="0" cy="0"/>
          <a:chOff x="0" y="0"/>
          <a:chExt cx="0" cy="0"/>
        </a:xfrm>
      </p:grpSpPr>
    </p:spTree>
    <p:extLst>
      <p:ext uri="{BB962C8B-B14F-4D97-AF65-F5344CB8AC3E}">
        <p14:creationId xmlns:p14="http://schemas.microsoft.com/office/powerpoint/2010/main" val="18224260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_Title &amp; Subtitle">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892968" y="1151929"/>
            <a:ext cx="7358062" cy="2321718"/>
          </a:xfrm>
          <a:prstGeom prst="rect">
            <a:avLst/>
          </a:prstGeom>
          <a:noFill/>
          <a:ln>
            <a:noFill/>
          </a:ln>
        </p:spPr>
        <p:txBody>
          <a:bodyPr lIns="58925" tIns="58925" rIns="58925" bIns="58925" anchor="b"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8" name="Shape 188"/>
          <p:cNvSpPr txBox="1">
            <a:spLocks noGrp="1"/>
          </p:cNvSpPr>
          <p:nvPr>
            <p:ph type="body" idx="1"/>
          </p:nvPr>
        </p:nvSpPr>
        <p:spPr>
          <a:xfrm>
            <a:off x="892968" y="3536156"/>
            <a:ext cx="7358062" cy="794742"/>
          </a:xfrm>
          <a:prstGeom prst="rect">
            <a:avLst/>
          </a:prstGeom>
          <a:noFill/>
          <a:ln>
            <a:noFill/>
          </a:ln>
        </p:spPr>
        <p:txBody>
          <a:bodyPr lIns="58925" tIns="58925" rIns="58925" bIns="58925" anchor="t" anchorCtr="0"/>
          <a:lstStyle>
            <a:lvl1pPr marL="0" marR="0" indent="0" algn="ctr" rtl="0">
              <a:spcBef>
                <a:spcPts val="0"/>
              </a:spcBef>
              <a:buFont typeface="Cabin"/>
              <a:buNone/>
              <a:defRPr/>
            </a:lvl1pPr>
            <a:lvl2pPr marL="0" marR="0" indent="0" algn="ctr" rtl="0">
              <a:spcBef>
                <a:spcPts val="0"/>
              </a:spcBef>
              <a:buFont typeface="Cabin"/>
              <a:buNone/>
              <a:defRPr/>
            </a:lvl2pPr>
            <a:lvl3pPr marL="0" marR="0" indent="0" algn="ctr" rtl="0">
              <a:spcBef>
                <a:spcPts val="0"/>
              </a:spcBef>
              <a:buFont typeface="Cabin"/>
              <a:buNone/>
              <a:defRPr/>
            </a:lvl3pPr>
            <a:lvl4pPr marL="0" marR="0" indent="0" algn="ctr" rtl="0">
              <a:spcBef>
                <a:spcPts val="0"/>
              </a:spcBef>
              <a:buFont typeface="Cabin"/>
              <a:buNone/>
              <a:defRPr/>
            </a:lvl4pPr>
            <a:lvl5pPr marL="0" marR="0" indent="0" algn="ctr" rtl="0">
              <a:spcBef>
                <a:spcPts val="0"/>
              </a:spcBef>
              <a:buFont typeface="Cabin"/>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8201096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_Title &amp; Bullets">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892968" y="178593"/>
            <a:ext cx="7358062"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1" name="Shape 191"/>
          <p:cNvSpPr txBox="1">
            <a:spLocks noGrp="1"/>
          </p:cNvSpPr>
          <p:nvPr>
            <p:ph type="body" idx="1"/>
          </p:nvPr>
        </p:nvSpPr>
        <p:spPr>
          <a:xfrm>
            <a:off x="892968" y="1946671"/>
            <a:ext cx="7358062" cy="4018359"/>
          </a:xfrm>
          <a:prstGeom prst="rect">
            <a:avLst/>
          </a:prstGeom>
          <a:noFill/>
          <a:ln>
            <a:noFill/>
          </a:ln>
        </p:spPr>
        <p:txBody>
          <a:bodyPr lIns="58925" tIns="58925" rIns="58925" bIns="58925" anchor="ctr" anchorCtr="0"/>
          <a:lstStyle>
            <a:lvl1pPr marL="571500" marR="0" indent="-368300" rtl="0">
              <a:spcBef>
                <a:spcPts val="1500"/>
              </a:spcBef>
              <a:defRPr/>
            </a:lvl1pPr>
            <a:lvl2pPr marL="863600" marR="0" indent="-368300" rtl="0">
              <a:spcBef>
                <a:spcPts val="1500"/>
              </a:spcBef>
              <a:defRPr/>
            </a:lvl2pPr>
            <a:lvl3pPr marL="1143000" marR="0" indent="-368300" rtl="0">
              <a:spcBef>
                <a:spcPts val="1500"/>
              </a:spcBef>
              <a:defRPr/>
            </a:lvl3pPr>
            <a:lvl4pPr marL="1435100" marR="0" indent="-368300" rtl="0">
              <a:spcBef>
                <a:spcPts val="1500"/>
              </a:spcBef>
              <a:defRPr/>
            </a:lvl4pPr>
            <a:lvl5pPr marL="1714500" marR="0" indent="-368300" rtl="0">
              <a:spcBef>
                <a:spcPts val="15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555414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Title &amp; Bullets - 2 Column">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892968" y="178593"/>
            <a:ext cx="7358062"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4" name="Shape 194"/>
          <p:cNvSpPr txBox="1">
            <a:spLocks noGrp="1"/>
          </p:cNvSpPr>
          <p:nvPr>
            <p:ph type="body" idx="1"/>
          </p:nvPr>
        </p:nvSpPr>
        <p:spPr>
          <a:xfrm>
            <a:off x="892968" y="1946671"/>
            <a:ext cx="7358062" cy="4018359"/>
          </a:xfrm>
          <a:prstGeom prst="rect">
            <a:avLst/>
          </a:prstGeom>
          <a:noFill/>
          <a:ln>
            <a:noFill/>
          </a:ln>
        </p:spPr>
        <p:txBody>
          <a:bodyPr lIns="58925" tIns="58925" rIns="58925" bIns="58925" anchor="t" anchorCtr="0"/>
          <a:lstStyle>
            <a:lvl1pPr marL="520700" marR="0" indent="-317500" rtl="0">
              <a:spcBef>
                <a:spcPts val="2400"/>
              </a:spcBef>
              <a:defRPr/>
            </a:lvl1pPr>
            <a:lvl2pPr marL="812800" marR="0" indent="-317500" rtl="0">
              <a:spcBef>
                <a:spcPts val="2400"/>
              </a:spcBef>
              <a:defRPr/>
            </a:lvl2pPr>
            <a:lvl3pPr marL="1092200" marR="0" indent="-317500" rtl="0">
              <a:spcBef>
                <a:spcPts val="2400"/>
              </a:spcBef>
              <a:defRPr/>
            </a:lvl3pPr>
            <a:lvl4pPr marL="1384300" marR="0" indent="-317500" rtl="0">
              <a:spcBef>
                <a:spcPts val="2400"/>
              </a:spcBef>
              <a:defRPr/>
            </a:lvl4pPr>
            <a:lvl5pPr marL="1663700" marR="0" indent="-317500" rtl="0">
              <a:spcBef>
                <a:spcPts val="2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6565474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2_Bullets">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892968" y="892968"/>
            <a:ext cx="7358062" cy="5072062"/>
          </a:xfrm>
          <a:prstGeom prst="rect">
            <a:avLst/>
          </a:prstGeom>
          <a:noFill/>
          <a:ln>
            <a:noFill/>
          </a:ln>
        </p:spPr>
        <p:txBody>
          <a:bodyPr lIns="58925" tIns="58925" rIns="58925" bIns="58925" anchor="ctr" anchorCtr="0"/>
          <a:lstStyle>
            <a:lvl1pPr marL="571500" marR="0" indent="-368300" rtl="0">
              <a:spcBef>
                <a:spcPts val="3100"/>
              </a:spcBef>
              <a:defRPr/>
            </a:lvl1pPr>
            <a:lvl2pPr marL="863600" marR="0" indent="-368300" rtl="0">
              <a:spcBef>
                <a:spcPts val="3100"/>
              </a:spcBef>
              <a:defRPr/>
            </a:lvl2pPr>
            <a:lvl3pPr marL="1143000" marR="0" indent="-368300" rtl="0">
              <a:spcBef>
                <a:spcPts val="3100"/>
              </a:spcBef>
              <a:defRPr/>
            </a:lvl3pPr>
            <a:lvl4pPr marL="1435100" marR="0" indent="-368300" rtl="0">
              <a:spcBef>
                <a:spcPts val="3100"/>
              </a:spcBef>
              <a:defRPr/>
            </a:lvl4pPr>
            <a:lvl5pPr marL="1714500" marR="0" indent="-368300" rtl="0">
              <a:spcBef>
                <a:spcPts val="31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3397927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3_Blank">
    <p:spTree>
      <p:nvGrpSpPr>
        <p:cNvPr id="1" name="Shape 197"/>
        <p:cNvGrpSpPr/>
        <p:nvPr/>
      </p:nvGrpSpPr>
      <p:grpSpPr>
        <a:xfrm>
          <a:off x="0" y="0"/>
          <a:ext cx="0" cy="0"/>
          <a:chOff x="0" y="0"/>
          <a:chExt cx="0" cy="0"/>
        </a:xfrm>
      </p:grpSpPr>
    </p:spTree>
    <p:extLst>
      <p:ext uri="{BB962C8B-B14F-4D97-AF65-F5344CB8AC3E}">
        <p14:creationId xmlns:p14="http://schemas.microsoft.com/office/powerpoint/2010/main" val="15755168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_Title - Top">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892968" y="178593"/>
            <a:ext cx="7358062"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7451667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_Title - Center">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892968" y="2089546"/>
            <a:ext cx="7358062" cy="2678906"/>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6650153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1_Photo - Horizontal">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892968" y="5179218"/>
            <a:ext cx="7358062" cy="1196578"/>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815168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85E408-7B29-AF40-B286-29475E83587B}" type="datetimeFigureOut">
              <a:rPr lang="en-US" smtClean="0"/>
              <a:t>7/22/14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24891655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Photo - Horizontal Reflection">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92968" y="5179218"/>
            <a:ext cx="7358062" cy="1196578"/>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5175809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1_Photo - Vertical">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46484" y="991195"/>
            <a:ext cx="4125515" cy="2321718"/>
          </a:xfrm>
          <a:prstGeom prst="rect">
            <a:avLst/>
          </a:prstGeom>
          <a:noFill/>
          <a:ln>
            <a:noFill/>
          </a:ln>
        </p:spPr>
        <p:txBody>
          <a:bodyPr lIns="58925" tIns="58925" rIns="58925" bIns="58925" anchor="b"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8" name="Shape 208"/>
          <p:cNvSpPr txBox="1">
            <a:spLocks noGrp="1"/>
          </p:cNvSpPr>
          <p:nvPr>
            <p:ph type="body" idx="1"/>
          </p:nvPr>
        </p:nvSpPr>
        <p:spPr>
          <a:xfrm>
            <a:off x="446484" y="3366492"/>
            <a:ext cx="4125515" cy="2321718"/>
          </a:xfrm>
          <a:prstGeom prst="rect">
            <a:avLst/>
          </a:prstGeom>
          <a:noFill/>
          <a:ln>
            <a:noFill/>
          </a:ln>
        </p:spPr>
        <p:txBody>
          <a:bodyPr lIns="58925" tIns="58925" rIns="58925" bIns="58925" anchor="t" anchorCtr="0"/>
          <a:lstStyle>
            <a:lvl1pPr marL="0" marR="0" indent="0" algn="ctr" rtl="0">
              <a:spcBef>
                <a:spcPts val="0"/>
              </a:spcBef>
              <a:buFont typeface="Cabin"/>
              <a:buNone/>
              <a:defRPr/>
            </a:lvl1pPr>
            <a:lvl2pPr marL="0" marR="0" indent="0" algn="ctr" rtl="0">
              <a:spcBef>
                <a:spcPts val="0"/>
              </a:spcBef>
              <a:buFont typeface="Cabin"/>
              <a:buNone/>
              <a:defRPr/>
            </a:lvl2pPr>
            <a:lvl3pPr marL="0" marR="0" indent="0" algn="ctr" rtl="0">
              <a:spcBef>
                <a:spcPts val="0"/>
              </a:spcBef>
              <a:buFont typeface="Cabin"/>
              <a:buNone/>
              <a:defRPr/>
            </a:lvl3pPr>
            <a:lvl4pPr marL="0" marR="0" indent="0" algn="ctr" rtl="0">
              <a:spcBef>
                <a:spcPts val="0"/>
              </a:spcBef>
              <a:buFont typeface="Cabin"/>
              <a:buNone/>
              <a:defRPr/>
            </a:lvl4pPr>
            <a:lvl5pPr marL="0" marR="0" indent="0" algn="ctr" rtl="0">
              <a:spcBef>
                <a:spcPts val="0"/>
              </a:spcBef>
              <a:buFont typeface="Cabin"/>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1753778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1_Photo - Vertical Reflection">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46484" y="991195"/>
            <a:ext cx="4125515" cy="2321718"/>
          </a:xfrm>
          <a:prstGeom prst="rect">
            <a:avLst/>
          </a:prstGeom>
          <a:noFill/>
          <a:ln>
            <a:noFill/>
          </a:ln>
        </p:spPr>
        <p:txBody>
          <a:bodyPr lIns="58925" tIns="58925" rIns="58925" bIns="58925" anchor="b"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1" name="Shape 211"/>
          <p:cNvSpPr txBox="1">
            <a:spLocks noGrp="1"/>
          </p:cNvSpPr>
          <p:nvPr>
            <p:ph type="body" idx="1"/>
          </p:nvPr>
        </p:nvSpPr>
        <p:spPr>
          <a:xfrm>
            <a:off x="446484" y="3366492"/>
            <a:ext cx="4125515" cy="2321718"/>
          </a:xfrm>
          <a:prstGeom prst="rect">
            <a:avLst/>
          </a:prstGeom>
          <a:noFill/>
          <a:ln>
            <a:noFill/>
          </a:ln>
        </p:spPr>
        <p:txBody>
          <a:bodyPr lIns="58925" tIns="58925" rIns="58925" bIns="58925" anchor="t" anchorCtr="0"/>
          <a:lstStyle>
            <a:lvl1pPr marL="0" marR="0" indent="0" algn="ctr" rtl="0">
              <a:spcBef>
                <a:spcPts val="0"/>
              </a:spcBef>
              <a:buFont typeface="Cabin"/>
              <a:buNone/>
              <a:defRPr/>
            </a:lvl1pPr>
            <a:lvl2pPr marL="0" marR="0" indent="0" algn="ctr" rtl="0">
              <a:spcBef>
                <a:spcPts val="0"/>
              </a:spcBef>
              <a:buFont typeface="Cabin"/>
              <a:buNone/>
              <a:defRPr/>
            </a:lvl2pPr>
            <a:lvl3pPr marL="0" marR="0" indent="0" algn="ctr" rtl="0">
              <a:spcBef>
                <a:spcPts val="0"/>
              </a:spcBef>
              <a:buFont typeface="Cabin"/>
              <a:buNone/>
              <a:defRPr/>
            </a:lvl3pPr>
            <a:lvl4pPr marL="0" marR="0" indent="0" algn="ctr" rtl="0">
              <a:spcBef>
                <a:spcPts val="0"/>
              </a:spcBef>
              <a:buFont typeface="Cabin"/>
              <a:buNone/>
              <a:defRPr/>
            </a:lvl4pPr>
            <a:lvl5pPr marL="0" marR="0" indent="0" algn="ctr" rtl="0">
              <a:spcBef>
                <a:spcPts val="0"/>
              </a:spcBef>
              <a:buFont typeface="Cabin"/>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713583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Title, Bullets &amp; Photo">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892968" y="178593"/>
            <a:ext cx="7358062"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4" name="Shape 214"/>
          <p:cNvSpPr txBox="1">
            <a:spLocks noGrp="1"/>
          </p:cNvSpPr>
          <p:nvPr>
            <p:ph type="body" idx="1"/>
          </p:nvPr>
        </p:nvSpPr>
        <p:spPr>
          <a:xfrm>
            <a:off x="892968" y="1946671"/>
            <a:ext cx="3545086" cy="4018359"/>
          </a:xfrm>
          <a:prstGeom prst="rect">
            <a:avLst/>
          </a:prstGeom>
          <a:noFill/>
          <a:ln>
            <a:noFill/>
          </a:ln>
        </p:spPr>
        <p:txBody>
          <a:bodyPr lIns="58925" tIns="58925" rIns="58925" bIns="58925" anchor="ctr" anchorCtr="0"/>
          <a:lstStyle>
            <a:lvl1pPr marL="520700" marR="0" indent="-317500" rtl="0">
              <a:spcBef>
                <a:spcPts val="2400"/>
              </a:spcBef>
              <a:defRPr/>
            </a:lvl1pPr>
            <a:lvl2pPr marL="812800" marR="0" indent="-317500" rtl="0">
              <a:spcBef>
                <a:spcPts val="2400"/>
              </a:spcBef>
              <a:defRPr/>
            </a:lvl2pPr>
            <a:lvl3pPr marL="1092200" marR="0" indent="-317500" rtl="0">
              <a:spcBef>
                <a:spcPts val="2400"/>
              </a:spcBef>
              <a:defRPr/>
            </a:lvl3pPr>
            <a:lvl4pPr marL="1384300" marR="0" indent="-317500" rtl="0">
              <a:spcBef>
                <a:spcPts val="2400"/>
              </a:spcBef>
              <a:defRPr/>
            </a:lvl4pPr>
            <a:lvl5pPr marL="1663700" marR="0" indent="-317500" rtl="0">
              <a:spcBef>
                <a:spcPts val="2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727431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_Title &amp; Bullets - Left">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892968" y="178593"/>
            <a:ext cx="7358062"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7" name="Shape 217"/>
          <p:cNvSpPr txBox="1">
            <a:spLocks noGrp="1"/>
          </p:cNvSpPr>
          <p:nvPr>
            <p:ph type="body" idx="1"/>
          </p:nvPr>
        </p:nvSpPr>
        <p:spPr>
          <a:xfrm>
            <a:off x="892968" y="1946671"/>
            <a:ext cx="3545086" cy="4018359"/>
          </a:xfrm>
          <a:prstGeom prst="rect">
            <a:avLst/>
          </a:prstGeom>
          <a:noFill/>
          <a:ln>
            <a:noFill/>
          </a:ln>
        </p:spPr>
        <p:txBody>
          <a:bodyPr lIns="58925" tIns="58925" rIns="58925" bIns="58925" anchor="ctr" anchorCtr="0"/>
          <a:lstStyle>
            <a:lvl1pPr marL="520700" marR="0" indent="-317500" rtl="0">
              <a:spcBef>
                <a:spcPts val="2400"/>
              </a:spcBef>
              <a:defRPr/>
            </a:lvl1pPr>
            <a:lvl2pPr marL="812800" marR="0" indent="-317500" rtl="0">
              <a:spcBef>
                <a:spcPts val="2400"/>
              </a:spcBef>
              <a:defRPr/>
            </a:lvl2pPr>
            <a:lvl3pPr marL="1092200" marR="0" indent="-317500" rtl="0">
              <a:spcBef>
                <a:spcPts val="2400"/>
              </a:spcBef>
              <a:defRPr/>
            </a:lvl3pPr>
            <a:lvl4pPr marL="1384300" marR="0" indent="-317500" rtl="0">
              <a:spcBef>
                <a:spcPts val="2400"/>
              </a:spcBef>
              <a:defRPr/>
            </a:lvl4pPr>
            <a:lvl5pPr marL="1663700" marR="0" indent="-317500" rtl="0">
              <a:spcBef>
                <a:spcPts val="2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3367877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1_Title &amp; Bullets - Right">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892968" y="178593"/>
            <a:ext cx="7358062"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0" name="Shape 220"/>
          <p:cNvSpPr txBox="1">
            <a:spLocks noGrp="1"/>
          </p:cNvSpPr>
          <p:nvPr>
            <p:ph type="body" idx="1"/>
          </p:nvPr>
        </p:nvSpPr>
        <p:spPr>
          <a:xfrm>
            <a:off x="5464968" y="1946671"/>
            <a:ext cx="2786062" cy="4018359"/>
          </a:xfrm>
          <a:prstGeom prst="rect">
            <a:avLst/>
          </a:prstGeom>
          <a:noFill/>
          <a:ln>
            <a:noFill/>
          </a:ln>
        </p:spPr>
        <p:txBody>
          <a:bodyPr lIns="58925" tIns="58925" rIns="58925" bIns="58925" anchor="ctr" anchorCtr="0"/>
          <a:lstStyle>
            <a:lvl1pPr marL="520700" marR="0" indent="-317500" rtl="0">
              <a:spcBef>
                <a:spcPts val="2400"/>
              </a:spcBef>
              <a:defRPr/>
            </a:lvl1pPr>
            <a:lvl2pPr marL="812800" marR="0" indent="-317500" rtl="0">
              <a:spcBef>
                <a:spcPts val="2400"/>
              </a:spcBef>
              <a:defRPr/>
            </a:lvl2pPr>
            <a:lvl3pPr marL="1092200" marR="0" indent="-317500" rtl="0">
              <a:spcBef>
                <a:spcPts val="2400"/>
              </a:spcBef>
              <a:defRPr/>
            </a:lvl3pPr>
            <a:lvl4pPr marL="1384300" marR="0" indent="-317500" rtl="0">
              <a:spcBef>
                <a:spcPts val="2400"/>
              </a:spcBef>
              <a:defRPr/>
            </a:lvl4pPr>
            <a:lvl5pPr marL="1663700" marR="0" indent="-317500" rtl="0">
              <a:spcBef>
                <a:spcPts val="2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342976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Living Env Labs copy 1">
    <p:spTree>
      <p:nvGrpSpPr>
        <p:cNvPr id="1" name="Shape 221"/>
        <p:cNvGrpSpPr/>
        <p:nvPr/>
      </p:nvGrpSpPr>
      <p:grpSpPr>
        <a:xfrm>
          <a:off x="0" y="0"/>
          <a:ext cx="0" cy="0"/>
          <a:chOff x="0" y="0"/>
          <a:chExt cx="0" cy="0"/>
        </a:xfrm>
      </p:grpSpPr>
      <p:sp>
        <p:nvSpPr>
          <p:cNvPr id="222" name="Shape 222"/>
          <p:cNvSpPr/>
          <p:nvPr/>
        </p:nvSpPr>
        <p:spPr>
          <a:xfrm>
            <a:off x="0" y="5956101"/>
            <a:ext cx="9152929" cy="910828"/>
          </a:xfrm>
          <a:prstGeom prst="rect">
            <a:avLst/>
          </a:prstGeom>
          <a:solidFill>
            <a:srgbClr val="179A33"/>
          </a:solidFill>
          <a:ln>
            <a:noFill/>
          </a:ln>
        </p:spPr>
        <p:txBody>
          <a:bodyPr lIns="40925" tIns="40925" rIns="40925" bIns="40925" anchor="t" anchorCtr="0">
            <a:noAutofit/>
          </a:bodyPr>
          <a:lstStyle/>
          <a:p>
            <a:pPr marL="25400" marR="25400" defTabSz="914400"/>
            <a:endParaRPr sz="800" kern="0">
              <a:solidFill>
                <a:srgbClr val="000000"/>
              </a:solidFill>
              <a:latin typeface="Helvetica Neue"/>
              <a:ea typeface="Helvetica Neue"/>
              <a:cs typeface="Helvetica Neue"/>
              <a:sym typeface="Helvetica Neue"/>
              <a:rtl val="0"/>
            </a:endParaRPr>
          </a:p>
        </p:txBody>
      </p:sp>
      <p:pic>
        <p:nvPicPr>
          <p:cNvPr id="223" name="Shape 223"/>
          <p:cNvPicPr preferRelativeResize="0"/>
          <p:nvPr/>
        </p:nvPicPr>
        <p:blipFill rotWithShape="1">
          <a:blip r:embed="rId2" cstate="screen">
            <a:extLst>
              <a:ext uri="{28A0092B-C50C-407E-A947-70E740481C1C}">
                <a14:useLocalDpi xmlns:a14="http://schemas.microsoft.com/office/drawing/2010/main"/>
              </a:ext>
            </a:extLst>
          </a:blip>
          <a:srcRect/>
          <a:stretch/>
        </p:blipFill>
        <p:spPr>
          <a:xfrm>
            <a:off x="160734" y="5999135"/>
            <a:ext cx="776882" cy="823145"/>
          </a:xfrm>
          <a:prstGeom prst="rect">
            <a:avLst/>
          </a:prstGeom>
          <a:noFill/>
          <a:ln>
            <a:noFill/>
          </a:ln>
        </p:spPr>
      </p:pic>
      <p:sp>
        <p:nvSpPr>
          <p:cNvPr id="224" name="Shape 224"/>
          <p:cNvSpPr/>
          <p:nvPr/>
        </p:nvSpPr>
        <p:spPr>
          <a:xfrm>
            <a:off x="919757" y="5940962"/>
            <a:ext cx="2097902" cy="307099"/>
          </a:xfrm>
          <a:prstGeom prst="rect">
            <a:avLst/>
          </a:prstGeom>
          <a:noFill/>
          <a:ln>
            <a:noFill/>
          </a:ln>
        </p:spPr>
        <p:txBody>
          <a:bodyPr lIns="40925" tIns="40925" rIns="40925" bIns="40925" anchor="ctr" anchorCtr="0">
            <a:noAutofit/>
          </a:bodyPr>
          <a:lstStyle/>
          <a:p>
            <a:pPr marL="25400" marR="25400" defTabSz="914400">
              <a:buSzPct val="25000"/>
            </a:pPr>
            <a:r>
              <a:rPr lang="en" sz="1400" kern="0">
                <a:solidFill>
                  <a:srgbClr val="FFFFFF"/>
                </a:solidFill>
                <a:latin typeface="Helvetica Neue"/>
                <a:ea typeface="Helvetica Neue"/>
                <a:cs typeface="Helvetica Neue"/>
                <a:sym typeface="Helvetica Neue"/>
                <a:rtl val="0"/>
              </a:rPr>
              <a:t>Living Environments Lab</a:t>
            </a:r>
          </a:p>
        </p:txBody>
      </p:sp>
      <p:sp>
        <p:nvSpPr>
          <p:cNvPr id="225" name="Shape 225"/>
          <p:cNvSpPr/>
          <p:nvPr/>
        </p:nvSpPr>
        <p:spPr>
          <a:xfrm>
            <a:off x="5688210" y="6025449"/>
            <a:ext cx="3291135" cy="700694"/>
          </a:xfrm>
          <a:prstGeom prst="rect">
            <a:avLst/>
          </a:prstGeom>
          <a:noFill/>
          <a:ln>
            <a:noFill/>
          </a:ln>
        </p:spPr>
        <p:txBody>
          <a:bodyPr lIns="40925" tIns="40925" rIns="40925" bIns="40925" anchor="ctr" anchorCtr="0">
            <a:noAutofit/>
          </a:bodyPr>
          <a:lstStyle/>
          <a:p>
            <a:pPr algn="r" defTabSz="914400">
              <a:buSzPct val="25000"/>
            </a:pPr>
            <a:r>
              <a:rPr lang="en" sz="1200" i="1" kern="0">
                <a:solidFill>
                  <a:srgbClr val="FFFFFF"/>
                </a:solidFill>
                <a:latin typeface="Helvetica Neue"/>
                <a:ea typeface="Helvetica Neue"/>
                <a:cs typeface="Helvetica Neue"/>
                <a:sym typeface="Helvetica Neue"/>
                <a:rtl val="0"/>
              </a:rPr>
              <a:t>a collaborative research laboratory</a:t>
            </a:r>
          </a:p>
          <a:p>
            <a:pPr algn="r" defTabSz="914400">
              <a:buSzPct val="25000"/>
            </a:pPr>
            <a:r>
              <a:rPr lang="en" sz="1200" i="1" kern="0">
                <a:solidFill>
                  <a:srgbClr val="FFFFFF"/>
                </a:solidFill>
                <a:latin typeface="Helvetica Neue"/>
                <a:ea typeface="Helvetica Neue"/>
                <a:cs typeface="Helvetica Neue"/>
                <a:sym typeface="Helvetica Neue"/>
                <a:rtl val="0"/>
              </a:rPr>
              <a:t>focusing on the critical intersection of</a:t>
            </a:r>
          </a:p>
          <a:p>
            <a:pPr algn="r" defTabSz="914400">
              <a:buSzPct val="25000"/>
            </a:pPr>
            <a:r>
              <a:rPr lang="en" sz="1200" i="1" kern="0">
                <a:solidFill>
                  <a:srgbClr val="FFFFFF"/>
                </a:solidFill>
                <a:latin typeface="Helvetica Neue"/>
                <a:ea typeface="Helvetica Neue"/>
                <a:cs typeface="Helvetica Neue"/>
                <a:sym typeface="Helvetica Neue"/>
                <a:rtl val="0"/>
              </a:rPr>
              <a:t>human life, out living planet, and technology</a:t>
            </a:r>
          </a:p>
        </p:txBody>
      </p:sp>
    </p:spTree>
    <p:extLst>
      <p:ext uri="{BB962C8B-B14F-4D97-AF65-F5344CB8AC3E}">
        <p14:creationId xmlns:p14="http://schemas.microsoft.com/office/powerpoint/2010/main" val="25681029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Living Env Labs copy 2">
    <p:spTree>
      <p:nvGrpSpPr>
        <p:cNvPr id="1" name="Shape 226"/>
        <p:cNvGrpSpPr/>
        <p:nvPr/>
      </p:nvGrpSpPr>
      <p:grpSpPr>
        <a:xfrm>
          <a:off x="0" y="0"/>
          <a:ext cx="0" cy="0"/>
          <a:chOff x="0" y="0"/>
          <a:chExt cx="0" cy="0"/>
        </a:xfrm>
      </p:grpSpPr>
      <p:sp>
        <p:nvSpPr>
          <p:cNvPr id="227" name="Shape 227"/>
          <p:cNvSpPr/>
          <p:nvPr/>
        </p:nvSpPr>
        <p:spPr>
          <a:xfrm>
            <a:off x="0" y="5956101"/>
            <a:ext cx="9152929" cy="910828"/>
          </a:xfrm>
          <a:prstGeom prst="rect">
            <a:avLst/>
          </a:prstGeom>
          <a:solidFill>
            <a:srgbClr val="1FAB43"/>
          </a:solidFill>
          <a:ln>
            <a:noFill/>
          </a:ln>
        </p:spPr>
        <p:txBody>
          <a:bodyPr lIns="40925" tIns="40925" rIns="40925" bIns="40925" anchor="t" anchorCtr="0">
            <a:noAutofit/>
          </a:bodyPr>
          <a:lstStyle/>
          <a:p>
            <a:pPr marL="25400" marR="25400" defTabSz="914400"/>
            <a:endParaRPr sz="800" kern="0">
              <a:solidFill>
                <a:srgbClr val="000000"/>
              </a:solidFill>
              <a:latin typeface="Helvetica Neue"/>
              <a:ea typeface="Helvetica Neue"/>
              <a:cs typeface="Helvetica Neue"/>
              <a:sym typeface="Helvetica Neue"/>
              <a:rtl val="0"/>
            </a:endParaRPr>
          </a:p>
        </p:txBody>
      </p:sp>
      <p:pic>
        <p:nvPicPr>
          <p:cNvPr id="228" name="Shape 228"/>
          <p:cNvPicPr preferRelativeResize="0"/>
          <p:nvPr/>
        </p:nvPicPr>
        <p:blipFill rotWithShape="1">
          <a:blip r:embed="rId2"/>
          <a:srcRect/>
          <a:stretch/>
        </p:blipFill>
        <p:spPr>
          <a:xfrm>
            <a:off x="177412" y="6039876"/>
            <a:ext cx="546714" cy="537417"/>
          </a:xfrm>
          <a:prstGeom prst="rect">
            <a:avLst/>
          </a:prstGeom>
          <a:noFill/>
          <a:ln>
            <a:noFill/>
          </a:ln>
        </p:spPr>
      </p:pic>
      <p:sp>
        <p:nvSpPr>
          <p:cNvPr id="229" name="Shape 229"/>
          <p:cNvSpPr/>
          <p:nvPr/>
        </p:nvSpPr>
        <p:spPr>
          <a:xfrm>
            <a:off x="919757" y="5940962"/>
            <a:ext cx="2097902" cy="307099"/>
          </a:xfrm>
          <a:prstGeom prst="rect">
            <a:avLst/>
          </a:prstGeom>
          <a:noFill/>
          <a:ln>
            <a:noFill/>
          </a:ln>
        </p:spPr>
        <p:txBody>
          <a:bodyPr lIns="40925" tIns="40925" rIns="40925" bIns="40925" anchor="ctr" anchorCtr="0">
            <a:noAutofit/>
          </a:bodyPr>
          <a:lstStyle/>
          <a:p>
            <a:pPr marL="25400" marR="25400" defTabSz="914400">
              <a:buSzPct val="25000"/>
            </a:pPr>
            <a:r>
              <a:rPr lang="en" sz="1400" kern="0">
                <a:solidFill>
                  <a:srgbClr val="FFFFFF"/>
                </a:solidFill>
                <a:latin typeface="Helvetica Neue"/>
                <a:ea typeface="Helvetica Neue"/>
                <a:cs typeface="Helvetica Neue"/>
                <a:sym typeface="Helvetica Neue"/>
                <a:rtl val="0"/>
              </a:rPr>
              <a:t>Living Environments Lab</a:t>
            </a:r>
          </a:p>
        </p:txBody>
      </p:sp>
      <p:sp>
        <p:nvSpPr>
          <p:cNvPr id="230" name="Shape 230"/>
          <p:cNvSpPr/>
          <p:nvPr/>
        </p:nvSpPr>
        <p:spPr>
          <a:xfrm>
            <a:off x="5684986" y="6025449"/>
            <a:ext cx="3294359" cy="700694"/>
          </a:xfrm>
          <a:prstGeom prst="rect">
            <a:avLst/>
          </a:prstGeom>
          <a:noFill/>
          <a:ln>
            <a:noFill/>
          </a:ln>
        </p:spPr>
        <p:txBody>
          <a:bodyPr lIns="40925" tIns="40925" rIns="40925" bIns="40925" anchor="ctr" anchorCtr="0">
            <a:noAutofit/>
          </a:bodyPr>
          <a:lstStyle/>
          <a:p>
            <a:pPr algn="r" defTabSz="914400">
              <a:buSzPct val="25000"/>
            </a:pPr>
            <a:r>
              <a:rPr lang="en" sz="1200" i="1" kern="0">
                <a:solidFill>
                  <a:srgbClr val="FFFFFF"/>
                </a:solidFill>
                <a:latin typeface="Helvetica Neue"/>
                <a:ea typeface="Helvetica Neue"/>
                <a:cs typeface="Helvetica Neue"/>
                <a:sym typeface="Helvetica Neue"/>
                <a:rtl val="0"/>
              </a:rPr>
              <a:t>a collaborative research laboratory</a:t>
            </a:r>
          </a:p>
          <a:p>
            <a:pPr algn="r" defTabSz="914400">
              <a:buSzPct val="25000"/>
            </a:pPr>
            <a:r>
              <a:rPr lang="en" sz="1200" i="1" kern="0">
                <a:solidFill>
                  <a:srgbClr val="FFFFFF"/>
                </a:solidFill>
                <a:latin typeface="Helvetica Neue"/>
                <a:ea typeface="Helvetica Neue"/>
                <a:cs typeface="Helvetica Neue"/>
                <a:sym typeface="Helvetica Neue"/>
                <a:rtl val="0"/>
              </a:rPr>
              <a:t>focusing on the critical intersection of</a:t>
            </a:r>
          </a:p>
          <a:p>
            <a:pPr algn="r" defTabSz="914400">
              <a:buSzPct val="25000"/>
            </a:pPr>
            <a:r>
              <a:rPr lang="en" sz="1200" i="1" kern="0">
                <a:solidFill>
                  <a:srgbClr val="FFFFFF"/>
                </a:solidFill>
                <a:latin typeface="Helvetica Neue"/>
                <a:ea typeface="Helvetica Neue"/>
                <a:cs typeface="Helvetica Neue"/>
                <a:sym typeface="Helvetica Neue"/>
                <a:rtl val="0"/>
              </a:rPr>
              <a:t>human life, our living planet, and technology</a:t>
            </a:r>
          </a:p>
        </p:txBody>
      </p:sp>
    </p:spTree>
    <p:extLst>
      <p:ext uri="{BB962C8B-B14F-4D97-AF65-F5344CB8AC3E}">
        <p14:creationId xmlns:p14="http://schemas.microsoft.com/office/powerpoint/2010/main" val="821343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DataStream">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2798762" y="1518046"/>
            <a:ext cx="6357938" cy="5339953"/>
          </a:xfrm>
          <a:prstGeom prst="rect">
            <a:avLst/>
          </a:prstGeom>
          <a:noFill/>
          <a:ln>
            <a:noFill/>
          </a:ln>
        </p:spPr>
        <p:txBody>
          <a:bodyPr lIns="58925" tIns="58925" rIns="58925" bIns="58925" anchor="t" anchorCtr="0"/>
          <a:lstStyle>
            <a:lvl1pPr marL="266700" marR="88900" indent="-228600" rtl="0">
              <a:lnSpc>
                <a:spcPct val="90000"/>
              </a:lnSpc>
              <a:spcBef>
                <a:spcPts val="2000"/>
              </a:spcBef>
              <a:buNone/>
              <a:defRPr/>
            </a:lvl1pPr>
            <a:lvl2pPr marL="660400" marR="88900" indent="-76200" rtl="0">
              <a:lnSpc>
                <a:spcPct val="90000"/>
              </a:lnSpc>
              <a:spcBef>
                <a:spcPts val="1700"/>
              </a:spcBef>
              <a:buClr>
                <a:srgbClr val="3DA642"/>
              </a:buClr>
              <a:buChar char="•"/>
              <a:defRPr/>
            </a:lvl2pPr>
            <a:lvl3pPr marL="1079500" marR="88900" indent="-88900" rtl="0">
              <a:lnSpc>
                <a:spcPct val="90000"/>
              </a:lnSpc>
              <a:spcBef>
                <a:spcPts val="1400"/>
              </a:spcBef>
              <a:buClr>
                <a:srgbClr val="3DA642"/>
              </a:buClr>
              <a:buChar char="•"/>
              <a:defRPr/>
            </a:lvl3pPr>
            <a:lvl4pPr marL="1511300" marR="88900" indent="-101600" rtl="0">
              <a:spcBef>
                <a:spcPts val="400"/>
              </a:spcBef>
              <a:buFont typeface="Times New Roman"/>
              <a:buChar char="–"/>
              <a:defRPr/>
            </a:lvl4pPr>
            <a:lvl5pPr marL="1917700" marR="88900" indent="-203200" rtl="0">
              <a:spcBef>
                <a:spcPts val="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4261465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DataStream - No Graphics">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2798762" y="1518046"/>
            <a:ext cx="6357938" cy="5339953"/>
          </a:xfrm>
          <a:prstGeom prst="rect">
            <a:avLst/>
          </a:prstGeom>
          <a:noFill/>
          <a:ln>
            <a:noFill/>
          </a:ln>
        </p:spPr>
        <p:txBody>
          <a:bodyPr lIns="58925" tIns="58925" rIns="58925" bIns="58925" anchor="t" anchorCtr="0"/>
          <a:lstStyle>
            <a:lvl1pPr marL="266700" marR="88900" indent="-228600" rtl="0">
              <a:lnSpc>
                <a:spcPct val="90000"/>
              </a:lnSpc>
              <a:spcBef>
                <a:spcPts val="2000"/>
              </a:spcBef>
              <a:buNone/>
              <a:defRPr/>
            </a:lvl1pPr>
            <a:lvl2pPr marL="660400" marR="88900" indent="-76200" rtl="0">
              <a:lnSpc>
                <a:spcPct val="90000"/>
              </a:lnSpc>
              <a:spcBef>
                <a:spcPts val="1700"/>
              </a:spcBef>
              <a:buClr>
                <a:srgbClr val="3DA642"/>
              </a:buClr>
              <a:buChar char="•"/>
              <a:defRPr/>
            </a:lvl2pPr>
            <a:lvl3pPr marL="1079500" marR="88900" indent="-88900" rtl="0">
              <a:lnSpc>
                <a:spcPct val="90000"/>
              </a:lnSpc>
              <a:spcBef>
                <a:spcPts val="1400"/>
              </a:spcBef>
              <a:buClr>
                <a:srgbClr val="3DA642"/>
              </a:buClr>
              <a:buChar char="•"/>
              <a:defRPr/>
            </a:lvl3pPr>
            <a:lvl4pPr marL="1511300" marR="88900" indent="-101600" rtl="0">
              <a:spcBef>
                <a:spcPts val="400"/>
              </a:spcBef>
              <a:buFont typeface="Times New Roman"/>
              <a:buChar char="–"/>
              <a:defRPr/>
            </a:lvl4pPr>
            <a:lvl5pPr marL="1917700" marR="88900" indent="-203200" rtl="0">
              <a:spcBef>
                <a:spcPts val="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83252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85E408-7B29-AF40-B286-29475E83587B}" type="datetimeFigureOut">
              <a:rPr lang="en-US" smtClean="0"/>
              <a:t>7/22/14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720741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2_Title &amp; Bullets">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250031" y="178593"/>
            <a:ext cx="8635007"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7" name="Shape 237"/>
          <p:cNvSpPr txBox="1">
            <a:spLocks noGrp="1"/>
          </p:cNvSpPr>
          <p:nvPr>
            <p:ph type="body" idx="1"/>
          </p:nvPr>
        </p:nvSpPr>
        <p:spPr>
          <a:xfrm>
            <a:off x="250031" y="2232421"/>
            <a:ext cx="8635007" cy="4098726"/>
          </a:xfrm>
          <a:prstGeom prst="rect">
            <a:avLst/>
          </a:prstGeom>
          <a:noFill/>
          <a:ln>
            <a:noFill/>
          </a:ln>
        </p:spPr>
        <p:txBody>
          <a:bodyPr lIns="58925" tIns="58925" rIns="58925" bIns="58925" anchor="ctr" anchorCtr="0"/>
          <a:lstStyle>
            <a:lvl1pPr marL="152400" marR="0" indent="-152400" rtl="0">
              <a:spcBef>
                <a:spcPts val="2400"/>
              </a:spcBef>
              <a:defRPr/>
            </a:lvl1pPr>
            <a:lvl2pPr marL="355600" marR="0" indent="-152400" rtl="0">
              <a:spcBef>
                <a:spcPts val="2400"/>
              </a:spcBef>
              <a:defRPr/>
            </a:lvl2pPr>
            <a:lvl3pPr marL="558800" marR="0" indent="-152400" rtl="0">
              <a:spcBef>
                <a:spcPts val="2400"/>
              </a:spcBef>
              <a:defRPr/>
            </a:lvl3pPr>
            <a:lvl4pPr marL="762000" marR="0" indent="-152400" rtl="0">
              <a:spcBef>
                <a:spcPts val="2400"/>
              </a:spcBef>
              <a:defRPr/>
            </a:lvl4pPr>
            <a:lvl5pPr marL="965200" marR="0" indent="-152400" rtl="0">
              <a:spcBef>
                <a:spcPts val="2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4117519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Title &amp; Bullets copy">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250031" y="178593"/>
            <a:ext cx="8635007"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0" name="Shape 240"/>
          <p:cNvSpPr txBox="1">
            <a:spLocks noGrp="1"/>
          </p:cNvSpPr>
          <p:nvPr>
            <p:ph type="body" idx="1"/>
          </p:nvPr>
        </p:nvSpPr>
        <p:spPr>
          <a:xfrm>
            <a:off x="250031" y="2232421"/>
            <a:ext cx="8635007" cy="4098726"/>
          </a:xfrm>
          <a:prstGeom prst="rect">
            <a:avLst/>
          </a:prstGeom>
          <a:noFill/>
          <a:ln>
            <a:noFill/>
          </a:ln>
        </p:spPr>
        <p:txBody>
          <a:bodyPr lIns="58925" tIns="58925" rIns="58925" bIns="58925" anchor="ctr" anchorCtr="0"/>
          <a:lstStyle>
            <a:lvl1pPr marL="152400" marR="0" indent="-152400" rtl="0">
              <a:spcBef>
                <a:spcPts val="2400"/>
              </a:spcBef>
              <a:defRPr/>
            </a:lvl1pPr>
            <a:lvl2pPr marL="355600" marR="0" indent="-152400" rtl="0">
              <a:spcBef>
                <a:spcPts val="2400"/>
              </a:spcBef>
              <a:defRPr/>
            </a:lvl2pPr>
            <a:lvl3pPr marL="558800" marR="0" indent="-152400" rtl="0">
              <a:spcBef>
                <a:spcPts val="2400"/>
              </a:spcBef>
              <a:defRPr/>
            </a:lvl3pPr>
            <a:lvl4pPr marL="762000" marR="0" indent="-152400" rtl="0">
              <a:spcBef>
                <a:spcPts val="2400"/>
              </a:spcBef>
              <a:defRPr/>
            </a:lvl4pPr>
            <a:lvl5pPr marL="965200" marR="0" indent="-152400" rtl="0">
              <a:spcBef>
                <a:spcPts val="2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506559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Title &amp; Bullets copy 1">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250031" y="178593"/>
            <a:ext cx="8635007"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3" name="Shape 243"/>
          <p:cNvSpPr txBox="1">
            <a:spLocks noGrp="1"/>
          </p:cNvSpPr>
          <p:nvPr>
            <p:ph type="body" idx="1"/>
          </p:nvPr>
        </p:nvSpPr>
        <p:spPr>
          <a:xfrm>
            <a:off x="250031" y="2232421"/>
            <a:ext cx="8635007" cy="4098726"/>
          </a:xfrm>
          <a:prstGeom prst="rect">
            <a:avLst/>
          </a:prstGeom>
          <a:noFill/>
          <a:ln>
            <a:noFill/>
          </a:ln>
        </p:spPr>
        <p:txBody>
          <a:bodyPr lIns="58925" tIns="58925" rIns="58925" bIns="58925" anchor="ctr" anchorCtr="0"/>
          <a:lstStyle>
            <a:lvl1pPr marL="152400" marR="0" indent="-152400" rtl="0">
              <a:spcBef>
                <a:spcPts val="2400"/>
              </a:spcBef>
              <a:defRPr/>
            </a:lvl1pPr>
            <a:lvl2pPr marL="355600" marR="0" indent="-152400" rtl="0">
              <a:spcBef>
                <a:spcPts val="2400"/>
              </a:spcBef>
              <a:defRPr/>
            </a:lvl2pPr>
            <a:lvl3pPr marL="558800" marR="0" indent="-152400" rtl="0">
              <a:spcBef>
                <a:spcPts val="2400"/>
              </a:spcBef>
              <a:defRPr/>
            </a:lvl3pPr>
            <a:lvl4pPr marL="762000" marR="0" indent="-152400" rtl="0">
              <a:spcBef>
                <a:spcPts val="2400"/>
              </a:spcBef>
              <a:defRPr/>
            </a:lvl4pPr>
            <a:lvl5pPr marL="965200" marR="0" indent="-152400" rtl="0">
              <a:spcBef>
                <a:spcPts val="2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8073136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Title &amp; Bullets copy 2">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250031" y="178593"/>
            <a:ext cx="8635007"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6" name="Shape 246"/>
          <p:cNvSpPr txBox="1">
            <a:spLocks noGrp="1"/>
          </p:cNvSpPr>
          <p:nvPr>
            <p:ph type="body" idx="1"/>
          </p:nvPr>
        </p:nvSpPr>
        <p:spPr>
          <a:xfrm>
            <a:off x="250031" y="2232421"/>
            <a:ext cx="8635007" cy="4098726"/>
          </a:xfrm>
          <a:prstGeom prst="rect">
            <a:avLst/>
          </a:prstGeom>
          <a:noFill/>
          <a:ln>
            <a:noFill/>
          </a:ln>
        </p:spPr>
        <p:txBody>
          <a:bodyPr lIns="58925" tIns="58925" rIns="58925" bIns="58925" anchor="ctr" anchorCtr="0"/>
          <a:lstStyle>
            <a:lvl1pPr marL="152400" marR="0" indent="-152400" rtl="0">
              <a:spcBef>
                <a:spcPts val="2400"/>
              </a:spcBef>
              <a:defRPr/>
            </a:lvl1pPr>
            <a:lvl2pPr marL="355600" marR="0" indent="-152400" rtl="0">
              <a:spcBef>
                <a:spcPts val="2400"/>
              </a:spcBef>
              <a:defRPr/>
            </a:lvl2pPr>
            <a:lvl3pPr marL="558800" marR="0" indent="-152400" rtl="0">
              <a:spcBef>
                <a:spcPts val="2400"/>
              </a:spcBef>
              <a:defRPr/>
            </a:lvl3pPr>
            <a:lvl4pPr marL="762000" marR="0" indent="-152400" rtl="0">
              <a:spcBef>
                <a:spcPts val="2400"/>
              </a:spcBef>
              <a:defRPr/>
            </a:lvl4pPr>
            <a:lvl5pPr marL="965200" marR="0" indent="-152400" rtl="0">
              <a:spcBef>
                <a:spcPts val="2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5966830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Title &amp; Bullets copy 3">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250031" y="178593"/>
            <a:ext cx="8635007"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9" name="Shape 249"/>
          <p:cNvSpPr txBox="1">
            <a:spLocks noGrp="1"/>
          </p:cNvSpPr>
          <p:nvPr>
            <p:ph type="body" idx="1"/>
          </p:nvPr>
        </p:nvSpPr>
        <p:spPr>
          <a:xfrm>
            <a:off x="250031" y="2232421"/>
            <a:ext cx="8635007" cy="4098726"/>
          </a:xfrm>
          <a:prstGeom prst="rect">
            <a:avLst/>
          </a:prstGeom>
          <a:noFill/>
          <a:ln>
            <a:noFill/>
          </a:ln>
        </p:spPr>
        <p:txBody>
          <a:bodyPr lIns="58925" tIns="58925" rIns="58925" bIns="58925" anchor="ctr" anchorCtr="0"/>
          <a:lstStyle>
            <a:lvl1pPr marL="152400" marR="0" indent="-152400" rtl="0">
              <a:spcBef>
                <a:spcPts val="2400"/>
              </a:spcBef>
              <a:defRPr/>
            </a:lvl1pPr>
            <a:lvl2pPr marL="355600" marR="0" indent="-152400" rtl="0">
              <a:spcBef>
                <a:spcPts val="2400"/>
              </a:spcBef>
              <a:defRPr/>
            </a:lvl2pPr>
            <a:lvl3pPr marL="558800" marR="0" indent="-152400" rtl="0">
              <a:spcBef>
                <a:spcPts val="2400"/>
              </a:spcBef>
              <a:defRPr/>
            </a:lvl3pPr>
            <a:lvl4pPr marL="762000" marR="0" indent="-152400" rtl="0">
              <a:spcBef>
                <a:spcPts val="2400"/>
              </a:spcBef>
              <a:defRPr/>
            </a:lvl4pPr>
            <a:lvl5pPr marL="965200" marR="0" indent="-152400" rtl="0">
              <a:spcBef>
                <a:spcPts val="2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7661468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Title &amp; Bullets copy 4">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250031" y="178593"/>
            <a:ext cx="8635007"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2" name="Shape 252"/>
          <p:cNvSpPr txBox="1">
            <a:spLocks noGrp="1"/>
          </p:cNvSpPr>
          <p:nvPr>
            <p:ph type="body" idx="1"/>
          </p:nvPr>
        </p:nvSpPr>
        <p:spPr>
          <a:xfrm>
            <a:off x="250031" y="2232421"/>
            <a:ext cx="8635007" cy="4098726"/>
          </a:xfrm>
          <a:prstGeom prst="rect">
            <a:avLst/>
          </a:prstGeom>
          <a:noFill/>
          <a:ln>
            <a:noFill/>
          </a:ln>
        </p:spPr>
        <p:txBody>
          <a:bodyPr lIns="58925" tIns="58925" rIns="58925" bIns="58925" anchor="ctr" anchorCtr="0"/>
          <a:lstStyle>
            <a:lvl1pPr marL="152400" marR="0" indent="-152400" rtl="0">
              <a:spcBef>
                <a:spcPts val="2400"/>
              </a:spcBef>
              <a:defRPr/>
            </a:lvl1pPr>
            <a:lvl2pPr marL="355600" marR="0" indent="-152400" rtl="0">
              <a:spcBef>
                <a:spcPts val="2400"/>
              </a:spcBef>
              <a:defRPr/>
            </a:lvl2pPr>
            <a:lvl3pPr marL="558800" marR="0" indent="-152400" rtl="0">
              <a:spcBef>
                <a:spcPts val="2400"/>
              </a:spcBef>
              <a:defRPr/>
            </a:lvl3pPr>
            <a:lvl4pPr marL="762000" marR="0" indent="-152400" rtl="0">
              <a:spcBef>
                <a:spcPts val="2400"/>
              </a:spcBef>
              <a:defRPr/>
            </a:lvl4pPr>
            <a:lvl5pPr marL="965200" marR="0" indent="-152400" rtl="0">
              <a:spcBef>
                <a:spcPts val="2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215815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Title &amp; Bullets copy 5">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250031" y="178593"/>
            <a:ext cx="8635007"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5" name="Shape 255"/>
          <p:cNvSpPr txBox="1">
            <a:spLocks noGrp="1"/>
          </p:cNvSpPr>
          <p:nvPr>
            <p:ph type="body" idx="1"/>
          </p:nvPr>
        </p:nvSpPr>
        <p:spPr>
          <a:xfrm>
            <a:off x="250031" y="2232421"/>
            <a:ext cx="8635007" cy="4098726"/>
          </a:xfrm>
          <a:prstGeom prst="rect">
            <a:avLst/>
          </a:prstGeom>
          <a:noFill/>
          <a:ln>
            <a:noFill/>
          </a:ln>
        </p:spPr>
        <p:txBody>
          <a:bodyPr lIns="58925" tIns="58925" rIns="58925" bIns="58925" anchor="ctr" anchorCtr="0"/>
          <a:lstStyle>
            <a:lvl1pPr marL="152400" marR="0" indent="-152400" rtl="0">
              <a:spcBef>
                <a:spcPts val="2400"/>
              </a:spcBef>
              <a:defRPr/>
            </a:lvl1pPr>
            <a:lvl2pPr marL="355600" marR="0" indent="-152400" rtl="0">
              <a:spcBef>
                <a:spcPts val="2400"/>
              </a:spcBef>
              <a:defRPr/>
            </a:lvl2pPr>
            <a:lvl3pPr marL="558800" marR="0" indent="-152400" rtl="0">
              <a:spcBef>
                <a:spcPts val="2400"/>
              </a:spcBef>
              <a:defRPr/>
            </a:lvl3pPr>
            <a:lvl4pPr marL="762000" marR="0" indent="-152400" rtl="0">
              <a:spcBef>
                <a:spcPts val="2400"/>
              </a:spcBef>
              <a:defRPr/>
            </a:lvl4pPr>
            <a:lvl5pPr marL="965200" marR="0" indent="-152400" rtl="0">
              <a:spcBef>
                <a:spcPts val="2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40956115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Title &amp; Bullets copy 6">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250031" y="178593"/>
            <a:ext cx="8635007" cy="1714500"/>
          </a:xfrm>
          <a:prstGeom prst="rect">
            <a:avLst/>
          </a:prstGeom>
          <a:noFill/>
          <a:ln>
            <a:noFill/>
          </a:ln>
        </p:spPr>
        <p:txBody>
          <a:bodyPr lIns="58925" tIns="58925" rIns="58925" bIns="58925" anchor="ctr" anchorCtr="0"/>
          <a:lstStyle>
            <a:lvl1pPr marL="0" marR="0"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8" name="Shape 258"/>
          <p:cNvSpPr txBox="1">
            <a:spLocks noGrp="1"/>
          </p:cNvSpPr>
          <p:nvPr>
            <p:ph type="body" idx="1"/>
          </p:nvPr>
        </p:nvSpPr>
        <p:spPr>
          <a:xfrm>
            <a:off x="250031" y="2232421"/>
            <a:ext cx="8635007" cy="4098726"/>
          </a:xfrm>
          <a:prstGeom prst="rect">
            <a:avLst/>
          </a:prstGeom>
          <a:noFill/>
          <a:ln>
            <a:noFill/>
          </a:ln>
        </p:spPr>
        <p:txBody>
          <a:bodyPr lIns="58925" tIns="58925" rIns="58925" bIns="58925" anchor="ctr" anchorCtr="0"/>
          <a:lstStyle>
            <a:lvl1pPr marL="152400" marR="0" indent="-152400" rtl="0">
              <a:spcBef>
                <a:spcPts val="2400"/>
              </a:spcBef>
              <a:defRPr/>
            </a:lvl1pPr>
            <a:lvl2pPr marL="355600" marR="0" indent="-152400" rtl="0">
              <a:spcBef>
                <a:spcPts val="2400"/>
              </a:spcBef>
              <a:defRPr/>
            </a:lvl2pPr>
            <a:lvl3pPr marL="558800" marR="0" indent="-152400" rtl="0">
              <a:spcBef>
                <a:spcPts val="2400"/>
              </a:spcBef>
              <a:defRPr/>
            </a:lvl3pPr>
            <a:lvl4pPr marL="762000" marR="0" indent="-152400" rtl="0">
              <a:spcBef>
                <a:spcPts val="2400"/>
              </a:spcBef>
              <a:defRPr/>
            </a:lvl4pPr>
            <a:lvl5pPr marL="965200" marR="0" indent="-152400" rtl="0">
              <a:spcBef>
                <a:spcPts val="2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2249485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3_Title &amp; Bullets">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687585" y="383976"/>
            <a:ext cx="7768828" cy="1598414"/>
          </a:xfrm>
          <a:prstGeom prst="rect">
            <a:avLst/>
          </a:prstGeom>
          <a:noFill/>
          <a:ln>
            <a:noFill/>
          </a:ln>
        </p:spPr>
        <p:txBody>
          <a:bodyPr lIns="58925" tIns="58925" rIns="58925" bIns="58925" anchor="ctr" anchorCtr="0"/>
          <a:lstStyle>
            <a:lvl1pPr marL="38100" marR="38100" algn="ctr" rtl="0">
              <a:spcBef>
                <a:spcPts val="0"/>
              </a:spcBef>
              <a:defRPr/>
            </a:lvl1pPr>
            <a:lvl2pPr marL="38100" marR="38100" indent="139700" algn="ctr" rtl="0">
              <a:spcBef>
                <a:spcPts val="0"/>
              </a:spcBef>
              <a:defRPr/>
            </a:lvl2pPr>
            <a:lvl3pPr marL="38100" marR="38100" indent="292100" algn="ctr" rtl="0">
              <a:spcBef>
                <a:spcPts val="0"/>
              </a:spcBef>
              <a:defRPr/>
            </a:lvl3pPr>
            <a:lvl4pPr marL="38100" marR="38100" indent="431800" algn="ctr" rtl="0">
              <a:spcBef>
                <a:spcPts val="0"/>
              </a:spcBef>
              <a:defRPr/>
            </a:lvl4pPr>
            <a:lvl5pPr marL="38100" marR="38100" indent="584200" algn="ctr" rtl="0">
              <a:spcBef>
                <a:spcPts val="0"/>
              </a:spcBef>
              <a:defRPr/>
            </a:lvl5pPr>
            <a:lvl6pPr marL="38100" marR="38100" indent="736600" algn="ctr" rtl="0">
              <a:spcBef>
                <a:spcPts val="0"/>
              </a:spcBef>
              <a:defRPr/>
            </a:lvl6pPr>
            <a:lvl7pPr marL="38100" marR="38100" indent="876300" algn="ctr" rtl="0">
              <a:spcBef>
                <a:spcPts val="0"/>
              </a:spcBef>
              <a:defRPr/>
            </a:lvl7pPr>
            <a:lvl8pPr marL="38100" marR="38100" indent="1028700" algn="ctr" rtl="0">
              <a:spcBef>
                <a:spcPts val="0"/>
              </a:spcBef>
              <a:defRPr/>
            </a:lvl8pPr>
            <a:lvl9pPr marL="38100" marR="38100" indent="1168400" algn="ctr" rtl="0">
              <a:spcBef>
                <a:spcPts val="0"/>
              </a:spcBef>
              <a:defRPr/>
            </a:lvl9pPr>
          </a:lstStyle>
          <a:p>
            <a:endParaRPr/>
          </a:p>
        </p:txBody>
      </p:sp>
      <p:sp>
        <p:nvSpPr>
          <p:cNvPr id="261" name="Shape 261"/>
          <p:cNvSpPr txBox="1">
            <a:spLocks noGrp="1"/>
          </p:cNvSpPr>
          <p:nvPr>
            <p:ph type="body" idx="1"/>
          </p:nvPr>
        </p:nvSpPr>
        <p:spPr>
          <a:xfrm>
            <a:off x="687585" y="1982390"/>
            <a:ext cx="7768828" cy="4875609"/>
          </a:xfrm>
          <a:prstGeom prst="rect">
            <a:avLst/>
          </a:prstGeom>
          <a:noFill/>
          <a:ln>
            <a:noFill/>
          </a:ln>
        </p:spPr>
        <p:txBody>
          <a:bodyPr lIns="58925" tIns="58925" rIns="58925" bIns="58925" anchor="t" anchorCtr="0"/>
          <a:lstStyle>
            <a:lvl1pPr rtl="0">
              <a:spcBef>
                <a:spcPts val="0"/>
              </a:spcBef>
              <a:defRPr/>
            </a:lvl1pPr>
            <a:lvl2pPr marL="723900" indent="-114300" rtl="0">
              <a:spcBef>
                <a:spcPts val="600"/>
              </a:spcBef>
              <a:buFont typeface="Arial"/>
              <a:buChar char="–"/>
              <a:defRPr/>
            </a:lvl2pPr>
            <a:lvl3pPr marL="1092200" indent="-228600" rtl="0">
              <a:spcBef>
                <a:spcPts val="500"/>
              </a:spcBef>
              <a:defRPr/>
            </a:lvl3pPr>
            <a:lvl4pPr marL="1511300" indent="-101600" rtl="0">
              <a:spcBef>
                <a:spcPts val="400"/>
              </a:spcBef>
              <a:buFont typeface="Arial"/>
              <a:buChar char="–"/>
              <a:defRPr/>
            </a:lvl4pPr>
            <a:lvl5pPr marL="1930400" indent="-101600" rtl="0">
              <a:spcBef>
                <a:spcPts val="400"/>
              </a:spcBef>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2" name="Shape 262"/>
          <p:cNvSpPr txBox="1">
            <a:spLocks noGrp="1"/>
          </p:cNvSpPr>
          <p:nvPr>
            <p:ph type="sldNum" idx="12"/>
          </p:nvPr>
        </p:nvSpPr>
        <p:spPr>
          <a:xfrm>
            <a:off x="7358263" y="6250781"/>
            <a:ext cx="294872" cy="289421"/>
          </a:xfrm>
          <a:prstGeom prst="rect">
            <a:avLst/>
          </a:prstGeom>
          <a:noFill/>
          <a:ln>
            <a:noFill/>
          </a:ln>
        </p:spPr>
        <p:txBody>
          <a:bodyPr lIns="58925" tIns="58925" rIns="58925" bIns="58925" anchor="t" anchorCtr="0"/>
          <a:lstStyle>
            <a:lvl1pPr marL="0" marR="0" indent="0" algn="ctr" rtl="0">
              <a:spcBef>
                <a:spcPts val="0"/>
              </a:spcBef>
              <a:defRPr/>
            </a:lvl1pPr>
            <a:lvl2pPr marL="0" marR="0" indent="152400" algn="ctr" rtl="0">
              <a:spcBef>
                <a:spcPts val="0"/>
              </a:spcBef>
              <a:defRPr/>
            </a:lvl2pPr>
            <a:lvl3pPr marL="0" marR="0" indent="292100" algn="ctr" rtl="0">
              <a:spcBef>
                <a:spcPts val="0"/>
              </a:spcBef>
              <a:defRPr/>
            </a:lvl3pPr>
            <a:lvl4pPr marL="0" marR="0" indent="444500" algn="ctr" rtl="0">
              <a:spcBef>
                <a:spcPts val="0"/>
              </a:spcBef>
              <a:defRPr/>
            </a:lvl4pPr>
            <a:lvl5pPr marL="0" marR="0" indent="584200" algn="ctr" rtl="0">
              <a:spcBef>
                <a:spcPts val="0"/>
              </a:spcBef>
              <a:defRPr/>
            </a:lvl5pPr>
            <a:lvl6pPr marL="0" marR="0" indent="736600" algn="ctr" rtl="0">
              <a:spcBef>
                <a:spcPts val="0"/>
              </a:spcBef>
              <a:defRPr/>
            </a:lvl6pPr>
            <a:lvl7pPr marL="0" marR="0" indent="889000" algn="ctr" rtl="0">
              <a:spcBef>
                <a:spcPts val="0"/>
              </a:spcBef>
              <a:defRPr/>
            </a:lvl7pPr>
            <a:lvl8pPr marL="0" marR="0" indent="1028700" algn="ctr" rtl="0">
              <a:spcBef>
                <a:spcPts val="0"/>
              </a:spcBef>
              <a:defRPr/>
            </a:lvl8pPr>
            <a:lvl9pPr marL="0" marR="0" indent="1181100" algn="ctr" rtl="0">
              <a:spcBef>
                <a:spcPts val="0"/>
              </a:spcBef>
              <a:defRPr/>
            </a:lvl9pPr>
          </a:lstStyle>
          <a:p>
            <a:endParaRPr/>
          </a:p>
        </p:txBody>
      </p:sp>
    </p:spTree>
    <p:extLst>
      <p:ext uri="{BB962C8B-B14F-4D97-AF65-F5344CB8AC3E}">
        <p14:creationId xmlns:p14="http://schemas.microsoft.com/office/powerpoint/2010/main" val="23087767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1_DataStream">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2798762" y="1518046"/>
            <a:ext cx="6357938" cy="5339953"/>
          </a:xfrm>
          <a:prstGeom prst="rect">
            <a:avLst/>
          </a:prstGeom>
          <a:noFill/>
          <a:ln>
            <a:noFill/>
          </a:ln>
        </p:spPr>
        <p:txBody>
          <a:bodyPr lIns="58925" tIns="58925" rIns="58925" bIns="58925" anchor="t" anchorCtr="0"/>
          <a:lstStyle>
            <a:lvl1pPr marL="266700" marR="88900" indent="-228600" rtl="0">
              <a:lnSpc>
                <a:spcPct val="90000"/>
              </a:lnSpc>
              <a:spcBef>
                <a:spcPts val="2000"/>
              </a:spcBef>
              <a:buFont typeface="Helvetica Neue"/>
              <a:buNone/>
              <a:defRPr/>
            </a:lvl1pPr>
            <a:lvl2pPr marL="660400" marR="88900" indent="-76200" rtl="0">
              <a:lnSpc>
                <a:spcPct val="90000"/>
              </a:lnSpc>
              <a:spcBef>
                <a:spcPts val="1700"/>
              </a:spcBef>
              <a:buClr>
                <a:srgbClr val="3DA642"/>
              </a:buClr>
              <a:buFont typeface="Helvetica Neue"/>
              <a:buChar char="•"/>
              <a:defRPr/>
            </a:lvl2pPr>
            <a:lvl3pPr marL="1079500" marR="88900" indent="-88900" rtl="0">
              <a:lnSpc>
                <a:spcPct val="90000"/>
              </a:lnSpc>
              <a:spcBef>
                <a:spcPts val="1400"/>
              </a:spcBef>
              <a:buClr>
                <a:srgbClr val="3DA642"/>
              </a:buClr>
              <a:buFont typeface="Helvetica Neue"/>
              <a:buChar char="•"/>
              <a:defRPr/>
            </a:lvl3pPr>
            <a:lvl4pPr marL="1511300" marR="88900" indent="-101600" rtl="0">
              <a:spcBef>
                <a:spcPts val="400"/>
              </a:spcBef>
              <a:buFont typeface="Times New Roman"/>
              <a:buChar char="–"/>
              <a:defRPr/>
            </a:lvl4pPr>
            <a:lvl5pPr marL="1917700" marR="88900" indent="-203200" rtl="0">
              <a:spcBef>
                <a:spcPts val="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28608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85E408-7B29-AF40-B286-29475E83587B}" type="datetimeFigureOut">
              <a:rPr lang="en-US" smtClean="0"/>
              <a:t>7/22/14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1189FA-E85E-2246-973C-FA5BF0DBB426}" type="slidenum">
              <a:rPr lang="en-US" smtClean="0"/>
              <a:t>‹#›</a:t>
            </a:fld>
            <a:endParaRPr lang="en-US"/>
          </a:p>
        </p:txBody>
      </p:sp>
    </p:spTree>
    <p:extLst>
      <p:ext uri="{BB962C8B-B14F-4D97-AF65-F5344CB8AC3E}">
        <p14:creationId xmlns:p14="http://schemas.microsoft.com/office/powerpoint/2010/main" val="11185018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1_DataStream - No Graphics">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2798762" y="1518046"/>
            <a:ext cx="6357938" cy="5339953"/>
          </a:xfrm>
          <a:prstGeom prst="rect">
            <a:avLst/>
          </a:prstGeom>
          <a:noFill/>
          <a:ln>
            <a:noFill/>
          </a:ln>
        </p:spPr>
        <p:txBody>
          <a:bodyPr lIns="58925" tIns="58925" rIns="58925" bIns="58925" anchor="t" anchorCtr="0"/>
          <a:lstStyle>
            <a:lvl1pPr marL="266700" marR="88900" indent="-228600" rtl="0">
              <a:lnSpc>
                <a:spcPct val="90000"/>
              </a:lnSpc>
              <a:spcBef>
                <a:spcPts val="2000"/>
              </a:spcBef>
              <a:buFont typeface="Helvetica Neue"/>
              <a:buNone/>
              <a:defRPr/>
            </a:lvl1pPr>
            <a:lvl2pPr marL="660400" marR="88900" indent="-76200" rtl="0">
              <a:lnSpc>
                <a:spcPct val="90000"/>
              </a:lnSpc>
              <a:spcBef>
                <a:spcPts val="1700"/>
              </a:spcBef>
              <a:buClr>
                <a:srgbClr val="3DA642"/>
              </a:buClr>
              <a:buFont typeface="Helvetica Neue"/>
              <a:buChar char="•"/>
              <a:defRPr/>
            </a:lvl2pPr>
            <a:lvl3pPr marL="1079500" marR="88900" indent="-88900" rtl="0">
              <a:lnSpc>
                <a:spcPct val="90000"/>
              </a:lnSpc>
              <a:spcBef>
                <a:spcPts val="1400"/>
              </a:spcBef>
              <a:buClr>
                <a:srgbClr val="3DA642"/>
              </a:buClr>
              <a:buFont typeface="Helvetica Neue"/>
              <a:buChar char="•"/>
              <a:defRPr/>
            </a:lvl3pPr>
            <a:lvl4pPr marL="1511300" marR="88900" indent="-101600" rtl="0">
              <a:spcBef>
                <a:spcPts val="400"/>
              </a:spcBef>
              <a:buFont typeface="Times New Roman"/>
              <a:buChar char="–"/>
              <a:defRPr/>
            </a:lvl4pPr>
            <a:lvl5pPr marL="1917700" marR="88900" indent="-203200" rtl="0">
              <a:spcBef>
                <a:spcPts val="40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7489371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4_Title &amp; Bullets">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687585" y="383976"/>
            <a:ext cx="7768828" cy="1598414"/>
          </a:xfrm>
          <a:prstGeom prst="rect">
            <a:avLst/>
          </a:prstGeom>
          <a:noFill/>
          <a:ln>
            <a:noFill/>
          </a:ln>
        </p:spPr>
        <p:txBody>
          <a:bodyPr lIns="58925" tIns="58925" rIns="58925" bIns="58925" anchor="ctr" anchorCtr="0"/>
          <a:lstStyle>
            <a:lvl1pPr marL="38100" marR="38100" algn="ctr" rtl="0">
              <a:spcBef>
                <a:spcPts val="0"/>
              </a:spcBef>
              <a:defRPr/>
            </a:lvl1pPr>
            <a:lvl2pPr marL="38100" marR="38100" indent="139700" algn="ctr" rtl="0">
              <a:spcBef>
                <a:spcPts val="0"/>
              </a:spcBef>
              <a:defRPr/>
            </a:lvl2pPr>
            <a:lvl3pPr marL="38100" marR="38100" indent="292100" algn="ctr" rtl="0">
              <a:spcBef>
                <a:spcPts val="0"/>
              </a:spcBef>
              <a:defRPr/>
            </a:lvl3pPr>
            <a:lvl4pPr marL="38100" marR="38100" indent="431800" algn="ctr" rtl="0">
              <a:spcBef>
                <a:spcPts val="0"/>
              </a:spcBef>
              <a:defRPr/>
            </a:lvl4pPr>
            <a:lvl5pPr marL="38100" marR="38100" indent="584200" algn="ctr" rtl="0">
              <a:spcBef>
                <a:spcPts val="0"/>
              </a:spcBef>
              <a:defRPr/>
            </a:lvl5pPr>
            <a:lvl6pPr marL="38100" marR="38100" indent="736600" algn="ctr" rtl="0">
              <a:spcBef>
                <a:spcPts val="0"/>
              </a:spcBef>
              <a:defRPr/>
            </a:lvl6pPr>
            <a:lvl7pPr marL="38100" marR="38100" indent="876300" algn="ctr" rtl="0">
              <a:spcBef>
                <a:spcPts val="0"/>
              </a:spcBef>
              <a:defRPr/>
            </a:lvl7pPr>
            <a:lvl8pPr marL="38100" marR="38100" indent="1028700" algn="ctr" rtl="0">
              <a:spcBef>
                <a:spcPts val="0"/>
              </a:spcBef>
              <a:defRPr/>
            </a:lvl8pPr>
            <a:lvl9pPr marL="38100" marR="38100" indent="1168400" algn="ctr" rtl="0">
              <a:spcBef>
                <a:spcPts val="0"/>
              </a:spcBef>
              <a:defRPr/>
            </a:lvl9pPr>
          </a:lstStyle>
          <a:p>
            <a:endParaRPr/>
          </a:p>
        </p:txBody>
      </p:sp>
      <p:sp>
        <p:nvSpPr>
          <p:cNvPr id="269" name="Shape 269"/>
          <p:cNvSpPr txBox="1">
            <a:spLocks noGrp="1"/>
          </p:cNvSpPr>
          <p:nvPr>
            <p:ph type="body" idx="1"/>
          </p:nvPr>
        </p:nvSpPr>
        <p:spPr>
          <a:xfrm>
            <a:off x="687585" y="1982390"/>
            <a:ext cx="7768828" cy="4875609"/>
          </a:xfrm>
          <a:prstGeom prst="rect">
            <a:avLst/>
          </a:prstGeom>
          <a:noFill/>
          <a:ln>
            <a:noFill/>
          </a:ln>
        </p:spPr>
        <p:txBody>
          <a:bodyPr lIns="58925" tIns="58925" rIns="58925" bIns="58925" anchor="t" anchorCtr="0"/>
          <a:lstStyle>
            <a:lvl1pPr rtl="0">
              <a:spcBef>
                <a:spcPts val="0"/>
              </a:spcBef>
              <a:defRPr/>
            </a:lvl1pPr>
            <a:lvl2pPr marL="723900" indent="-114300" rtl="0">
              <a:spcBef>
                <a:spcPts val="600"/>
              </a:spcBef>
              <a:buFont typeface="Arial"/>
              <a:buChar char="–"/>
              <a:defRPr/>
            </a:lvl2pPr>
            <a:lvl3pPr marL="1092200" indent="-228600" rtl="0">
              <a:spcBef>
                <a:spcPts val="500"/>
              </a:spcBef>
              <a:defRPr/>
            </a:lvl3pPr>
            <a:lvl4pPr marL="1511300" indent="-101600" rtl="0">
              <a:spcBef>
                <a:spcPts val="400"/>
              </a:spcBef>
              <a:buFont typeface="Arial"/>
              <a:buChar char="–"/>
              <a:defRPr/>
            </a:lvl4pPr>
            <a:lvl5pPr marL="1930400" indent="-101600" rtl="0">
              <a:spcBef>
                <a:spcPts val="400"/>
              </a:spcBef>
              <a:buFont typeface="Arial"/>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0" name="Shape 270"/>
          <p:cNvSpPr txBox="1">
            <a:spLocks noGrp="1"/>
          </p:cNvSpPr>
          <p:nvPr>
            <p:ph type="sldNum" idx="12"/>
          </p:nvPr>
        </p:nvSpPr>
        <p:spPr>
          <a:xfrm>
            <a:off x="7358263" y="6250781"/>
            <a:ext cx="294872" cy="289421"/>
          </a:xfrm>
          <a:prstGeom prst="rect">
            <a:avLst/>
          </a:prstGeom>
          <a:noFill/>
          <a:ln>
            <a:noFill/>
          </a:ln>
        </p:spPr>
        <p:txBody>
          <a:bodyPr lIns="58925" tIns="58925" rIns="58925" bIns="58925" anchor="t" anchorCtr="0"/>
          <a:lstStyle>
            <a:lvl1pPr marL="0" marR="0" indent="0" algn="ctr" rtl="0">
              <a:spcBef>
                <a:spcPts val="0"/>
              </a:spcBef>
              <a:defRPr/>
            </a:lvl1pPr>
            <a:lvl2pPr marL="0" marR="0" indent="152400" algn="ctr" rtl="0">
              <a:spcBef>
                <a:spcPts val="0"/>
              </a:spcBef>
              <a:defRPr/>
            </a:lvl2pPr>
            <a:lvl3pPr marL="0" marR="0" indent="292100" algn="ctr" rtl="0">
              <a:spcBef>
                <a:spcPts val="0"/>
              </a:spcBef>
              <a:defRPr/>
            </a:lvl3pPr>
            <a:lvl4pPr marL="0" marR="0" indent="444500" algn="ctr" rtl="0">
              <a:spcBef>
                <a:spcPts val="0"/>
              </a:spcBef>
              <a:defRPr/>
            </a:lvl4pPr>
            <a:lvl5pPr marL="0" marR="0" indent="584200" algn="ctr" rtl="0">
              <a:spcBef>
                <a:spcPts val="0"/>
              </a:spcBef>
              <a:defRPr/>
            </a:lvl5pPr>
            <a:lvl6pPr marL="0" marR="0" indent="736600" algn="ctr" rtl="0">
              <a:spcBef>
                <a:spcPts val="0"/>
              </a:spcBef>
              <a:defRPr/>
            </a:lvl6pPr>
            <a:lvl7pPr marL="0" marR="0" indent="889000" algn="ctr" rtl="0">
              <a:spcBef>
                <a:spcPts val="0"/>
              </a:spcBef>
              <a:defRPr/>
            </a:lvl7pPr>
            <a:lvl8pPr marL="0" marR="0" indent="1028700" algn="ctr" rtl="0">
              <a:spcBef>
                <a:spcPts val="0"/>
              </a:spcBef>
              <a:defRPr/>
            </a:lvl8pPr>
            <a:lvl9pPr marL="0" marR="0" indent="1181100" algn="ctr" rtl="0">
              <a:spcBef>
                <a:spcPts val="0"/>
              </a:spcBef>
              <a:defRPr/>
            </a:lvl9pPr>
          </a:lstStyle>
          <a:p>
            <a:endParaRPr/>
          </a:p>
        </p:txBody>
      </p:sp>
    </p:spTree>
    <p:extLst>
      <p:ext uri="{BB962C8B-B14F-4D97-AF65-F5344CB8AC3E}">
        <p14:creationId xmlns:p14="http://schemas.microsoft.com/office/powerpoint/2010/main" val="10100107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 Id="rId11" Type="http://schemas.openxmlformats.org/officeDocument/2006/relationships/theme" Target="../theme/theme4.xml"/><Relationship Id="rId1" Type="http://schemas.openxmlformats.org/officeDocument/2006/relationships/slideLayout" Target="../slideLayouts/slideLayout29.xml"/><Relationship Id="rId2"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1.xml"/><Relationship Id="rId14" Type="http://schemas.openxmlformats.org/officeDocument/2006/relationships/slideLayout" Target="../slideLayouts/slideLayout52.xml"/><Relationship Id="rId15" Type="http://schemas.openxmlformats.org/officeDocument/2006/relationships/slideLayout" Target="../slideLayouts/slideLayout53.xml"/><Relationship Id="rId16" Type="http://schemas.openxmlformats.org/officeDocument/2006/relationships/slideLayout" Target="../slideLayouts/slideLayout54.xml"/><Relationship Id="rId17" Type="http://schemas.openxmlformats.org/officeDocument/2006/relationships/slideLayout" Target="../slideLayouts/slideLayout55.xml"/><Relationship Id="rId18" Type="http://schemas.openxmlformats.org/officeDocument/2006/relationships/slideLayout" Target="../slideLayouts/slideLayout56.xml"/><Relationship Id="rId19" Type="http://schemas.openxmlformats.org/officeDocument/2006/relationships/slideLayout" Target="../slideLayouts/slideLayout57.xml"/><Relationship Id="rId50" Type="http://schemas.openxmlformats.org/officeDocument/2006/relationships/slideLayout" Target="../slideLayouts/slideLayout88.xml"/><Relationship Id="rId51" Type="http://schemas.openxmlformats.org/officeDocument/2006/relationships/slideLayout" Target="../slideLayouts/slideLayout89.xml"/><Relationship Id="rId52" Type="http://schemas.openxmlformats.org/officeDocument/2006/relationships/slideLayout" Target="../slideLayouts/slideLayout90.xml"/><Relationship Id="rId53" Type="http://schemas.openxmlformats.org/officeDocument/2006/relationships/slideLayout" Target="../slideLayouts/slideLayout91.xml"/><Relationship Id="rId54" Type="http://schemas.openxmlformats.org/officeDocument/2006/relationships/theme" Target="../theme/theme5.xml"/><Relationship Id="rId40" Type="http://schemas.openxmlformats.org/officeDocument/2006/relationships/slideLayout" Target="../slideLayouts/slideLayout78.xml"/><Relationship Id="rId41" Type="http://schemas.openxmlformats.org/officeDocument/2006/relationships/slideLayout" Target="../slideLayouts/slideLayout79.xml"/><Relationship Id="rId42" Type="http://schemas.openxmlformats.org/officeDocument/2006/relationships/slideLayout" Target="../slideLayouts/slideLayout80.xml"/><Relationship Id="rId43" Type="http://schemas.openxmlformats.org/officeDocument/2006/relationships/slideLayout" Target="../slideLayouts/slideLayout81.xml"/><Relationship Id="rId44" Type="http://schemas.openxmlformats.org/officeDocument/2006/relationships/slideLayout" Target="../slideLayouts/slideLayout82.xml"/><Relationship Id="rId45" Type="http://schemas.openxmlformats.org/officeDocument/2006/relationships/slideLayout" Target="../slideLayouts/slideLayout83.xml"/><Relationship Id="rId46" Type="http://schemas.openxmlformats.org/officeDocument/2006/relationships/slideLayout" Target="../slideLayouts/slideLayout84.xml"/><Relationship Id="rId47" Type="http://schemas.openxmlformats.org/officeDocument/2006/relationships/slideLayout" Target="../slideLayouts/slideLayout85.xml"/><Relationship Id="rId48" Type="http://schemas.openxmlformats.org/officeDocument/2006/relationships/slideLayout" Target="../slideLayouts/slideLayout86.xml"/><Relationship Id="rId49" Type="http://schemas.openxmlformats.org/officeDocument/2006/relationships/slideLayout" Target="../slideLayouts/slideLayout87.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30" Type="http://schemas.openxmlformats.org/officeDocument/2006/relationships/slideLayout" Target="../slideLayouts/slideLayout68.xml"/><Relationship Id="rId31" Type="http://schemas.openxmlformats.org/officeDocument/2006/relationships/slideLayout" Target="../slideLayouts/slideLayout69.xml"/><Relationship Id="rId32" Type="http://schemas.openxmlformats.org/officeDocument/2006/relationships/slideLayout" Target="../slideLayouts/slideLayout70.xml"/><Relationship Id="rId33" Type="http://schemas.openxmlformats.org/officeDocument/2006/relationships/slideLayout" Target="../slideLayouts/slideLayout71.xml"/><Relationship Id="rId34" Type="http://schemas.openxmlformats.org/officeDocument/2006/relationships/slideLayout" Target="../slideLayouts/slideLayout72.xml"/><Relationship Id="rId35" Type="http://schemas.openxmlformats.org/officeDocument/2006/relationships/slideLayout" Target="../slideLayouts/slideLayout73.xml"/><Relationship Id="rId36" Type="http://schemas.openxmlformats.org/officeDocument/2006/relationships/slideLayout" Target="../slideLayouts/slideLayout74.xml"/><Relationship Id="rId37" Type="http://schemas.openxmlformats.org/officeDocument/2006/relationships/slideLayout" Target="../slideLayouts/slideLayout75.xml"/><Relationship Id="rId38" Type="http://schemas.openxmlformats.org/officeDocument/2006/relationships/slideLayout" Target="../slideLayouts/slideLayout76.xml"/><Relationship Id="rId39" Type="http://schemas.openxmlformats.org/officeDocument/2006/relationships/slideLayout" Target="../slideLayouts/slideLayout77.xml"/><Relationship Id="rId20" Type="http://schemas.openxmlformats.org/officeDocument/2006/relationships/slideLayout" Target="../slideLayouts/slideLayout58.xml"/><Relationship Id="rId21" Type="http://schemas.openxmlformats.org/officeDocument/2006/relationships/slideLayout" Target="../slideLayouts/slideLayout59.xml"/><Relationship Id="rId22" Type="http://schemas.openxmlformats.org/officeDocument/2006/relationships/slideLayout" Target="../slideLayouts/slideLayout60.xml"/><Relationship Id="rId23" Type="http://schemas.openxmlformats.org/officeDocument/2006/relationships/slideLayout" Target="../slideLayouts/slideLayout61.xml"/><Relationship Id="rId24" Type="http://schemas.openxmlformats.org/officeDocument/2006/relationships/slideLayout" Target="../slideLayouts/slideLayout62.xml"/><Relationship Id="rId25" Type="http://schemas.openxmlformats.org/officeDocument/2006/relationships/slideLayout" Target="../slideLayouts/slideLayout63.xml"/><Relationship Id="rId26" Type="http://schemas.openxmlformats.org/officeDocument/2006/relationships/slideLayout" Target="../slideLayouts/slideLayout64.xml"/><Relationship Id="rId27" Type="http://schemas.openxmlformats.org/officeDocument/2006/relationships/slideLayout" Target="../slideLayouts/slideLayout65.xml"/><Relationship Id="rId28" Type="http://schemas.openxmlformats.org/officeDocument/2006/relationships/slideLayout" Target="../slideLayouts/slideLayout66.xml"/><Relationship Id="rId29" Type="http://schemas.openxmlformats.org/officeDocument/2006/relationships/slideLayout" Target="../slideLayouts/slideLayout67.xml"/><Relationship Id="rId10" Type="http://schemas.openxmlformats.org/officeDocument/2006/relationships/slideLayout" Target="../slideLayouts/slideLayout48.xml"/><Relationship Id="rId11" Type="http://schemas.openxmlformats.org/officeDocument/2006/relationships/slideLayout" Target="../slideLayouts/slideLayout49.xml"/><Relationship Id="rId1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5E408-7B29-AF40-B286-29475E83587B}" type="datetimeFigureOut">
              <a:rPr lang="en-US" smtClean="0"/>
              <a:t>7/22/14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189FA-E85E-2246-973C-FA5BF0DBB426}" type="slidenum">
              <a:rPr lang="en-US" smtClean="0"/>
              <a:t>‹#›</a:t>
            </a:fld>
            <a:endParaRPr lang="en-US"/>
          </a:p>
        </p:txBody>
      </p:sp>
    </p:spTree>
    <p:extLst>
      <p:ext uri="{BB962C8B-B14F-4D97-AF65-F5344CB8AC3E}">
        <p14:creationId xmlns:p14="http://schemas.microsoft.com/office/powerpoint/2010/main" val="382025969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60" r:id="rId4"/>
    <p:sldLayoutId id="2147483654" r:id="rId5"/>
    <p:sldLayoutId id="2147483655" r:id="rId6"/>
    <p:sldLayoutId id="2147483656" r:id="rId7"/>
    <p:sldLayoutId id="2147483657" r:id="rId8"/>
    <p:sldLayoutId id="2147483658" r:id="rId9"/>
    <p:sldLayoutId id="2147483659" r:id="rId10"/>
    <p:sldLayoutId id="21474837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63831-6CF7-E948-A73A-14880C15AF9B}" type="datetimeFigureOut">
              <a:rPr lang="en-US" smtClean="0">
                <a:solidFill>
                  <a:prstClr val="black">
                    <a:tint val="75000"/>
                  </a:prstClr>
                </a:solidFill>
                <a:latin typeface="Calibri"/>
              </a:rPr>
              <a:pPr/>
              <a:t>7/22/14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1910F-9107-7E47-BF88-95468730503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69322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522000"/>
          </a:xfrm>
          <a:prstGeom prst="rect">
            <a:avLst/>
          </a:prstGeom>
          <a:noFill/>
          <a:ln>
            <a:noFill/>
          </a:ln>
        </p:spPr>
        <p:txBody>
          <a:bodyPr lIns="91425" tIns="91425" rIns="91425" bIns="91425" anchor="b" anchorCtr="0"/>
          <a:lstStyle>
            <a:lvl1pPr>
              <a:spcBef>
                <a:spcPts val="0"/>
              </a:spcBef>
              <a:buClr>
                <a:schemeClr val="lt1"/>
              </a:buClr>
              <a:buSzPct val="100000"/>
              <a:buNone/>
              <a:defRPr sz="4800" b="1">
                <a:solidFill>
                  <a:schemeClr val="lt1"/>
                </a:solidFill>
              </a:defRPr>
            </a:lvl1pPr>
            <a:lvl2pPr>
              <a:spcBef>
                <a:spcPts val="0"/>
              </a:spcBef>
              <a:buClr>
                <a:schemeClr val="lt1"/>
              </a:buClr>
              <a:buSzPct val="100000"/>
              <a:buNone/>
              <a:defRPr sz="4800" b="1">
                <a:solidFill>
                  <a:schemeClr val="lt1"/>
                </a:solidFill>
              </a:defRPr>
            </a:lvl2pPr>
            <a:lvl3pPr>
              <a:spcBef>
                <a:spcPts val="0"/>
              </a:spcBef>
              <a:buClr>
                <a:schemeClr val="lt1"/>
              </a:buClr>
              <a:buSzPct val="100000"/>
              <a:buNone/>
              <a:defRPr sz="4800" b="1">
                <a:solidFill>
                  <a:schemeClr val="lt1"/>
                </a:solidFill>
              </a:defRPr>
            </a:lvl3pPr>
            <a:lvl4pPr>
              <a:spcBef>
                <a:spcPts val="0"/>
              </a:spcBef>
              <a:buClr>
                <a:schemeClr val="lt1"/>
              </a:buClr>
              <a:buSzPct val="100000"/>
              <a:buNone/>
              <a:defRPr sz="4800" b="1">
                <a:solidFill>
                  <a:schemeClr val="lt1"/>
                </a:solidFill>
              </a:defRPr>
            </a:lvl4pPr>
            <a:lvl5pPr>
              <a:spcBef>
                <a:spcPts val="0"/>
              </a:spcBef>
              <a:buClr>
                <a:schemeClr val="lt1"/>
              </a:buClr>
              <a:buSzPct val="100000"/>
              <a:buNone/>
              <a:defRPr sz="4800" b="1">
                <a:solidFill>
                  <a:schemeClr val="lt1"/>
                </a:solidFill>
              </a:defRPr>
            </a:lvl5pPr>
            <a:lvl6pPr>
              <a:spcBef>
                <a:spcPts val="0"/>
              </a:spcBef>
              <a:buClr>
                <a:schemeClr val="lt1"/>
              </a:buClr>
              <a:buSzPct val="100000"/>
              <a:buNone/>
              <a:defRPr sz="4800" b="1">
                <a:solidFill>
                  <a:schemeClr val="lt1"/>
                </a:solidFill>
              </a:defRPr>
            </a:lvl6pPr>
            <a:lvl7pPr>
              <a:spcBef>
                <a:spcPts val="0"/>
              </a:spcBef>
              <a:buClr>
                <a:schemeClr val="lt1"/>
              </a:buClr>
              <a:buSzPct val="100000"/>
              <a:buNone/>
              <a:defRPr sz="4800" b="1">
                <a:solidFill>
                  <a:schemeClr val="lt1"/>
                </a:solidFill>
              </a:defRPr>
            </a:lvl7pPr>
            <a:lvl8pPr>
              <a:spcBef>
                <a:spcPts val="0"/>
              </a:spcBef>
              <a:buClr>
                <a:schemeClr val="lt1"/>
              </a:buClr>
              <a:buSzPct val="100000"/>
              <a:buNone/>
              <a:defRPr sz="4800" b="1">
                <a:solidFill>
                  <a:schemeClr val="lt1"/>
                </a:solidFill>
              </a:defRPr>
            </a:lvl8pPr>
            <a:lvl9pPr>
              <a:spcBef>
                <a:spcPts val="0"/>
              </a:spcBef>
              <a:buClr>
                <a:schemeClr val="lt1"/>
              </a:buClr>
              <a:buSzPct val="100000"/>
              <a:buNone/>
              <a:defRPr sz="4800" b="1">
                <a:solidFill>
                  <a:schemeClr val="lt1"/>
                </a:solidFill>
              </a:defRPr>
            </a:lvl9pPr>
          </a:lstStyle>
          <a:p>
            <a:endParaRPr/>
          </a:p>
        </p:txBody>
      </p:sp>
      <p:sp>
        <p:nvSpPr>
          <p:cNvPr id="29" name="Shape 29"/>
          <p:cNvSpPr txBox="1">
            <a:spLocks noGrp="1"/>
          </p:cNvSpPr>
          <p:nvPr>
            <p:ph type="body" idx="1"/>
          </p:nvPr>
        </p:nvSpPr>
        <p:spPr>
          <a:xfrm>
            <a:off x="457200" y="1947332"/>
            <a:ext cx="8229600" cy="4620400"/>
          </a:xfrm>
          <a:prstGeom prst="rect">
            <a:avLst/>
          </a:prstGeom>
          <a:noFill/>
          <a:ln>
            <a:noFill/>
          </a:ln>
        </p:spPr>
        <p:txBody>
          <a:bodyPr lIns="91425" tIns="91425" rIns="91425" bIns="91425" anchor="t" anchorCtr="0"/>
          <a:lstStyle>
            <a:lvl1pPr>
              <a:spcBef>
                <a:spcPts val="600"/>
              </a:spcBef>
              <a:buClr>
                <a:schemeClr val="dk2"/>
              </a:buClr>
              <a:buSzPct val="100000"/>
              <a:defRPr sz="3000">
                <a:solidFill>
                  <a:schemeClr val="dk2"/>
                </a:solidFill>
              </a:defRPr>
            </a:lvl1pPr>
            <a:lvl2pPr>
              <a:spcBef>
                <a:spcPts val="480"/>
              </a:spcBef>
              <a:buClr>
                <a:schemeClr val="dk2"/>
              </a:buClr>
              <a:buSzPct val="100000"/>
              <a:defRPr sz="2400">
                <a:solidFill>
                  <a:schemeClr val="dk2"/>
                </a:solidFill>
              </a:defRPr>
            </a:lvl2pPr>
            <a:lvl3pPr>
              <a:spcBef>
                <a:spcPts val="480"/>
              </a:spcBef>
              <a:buClr>
                <a:schemeClr val="dk2"/>
              </a:buClr>
              <a:buSzPct val="100000"/>
              <a:defRPr sz="24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a:endParaRPr/>
          </a:p>
        </p:txBody>
      </p:sp>
    </p:spTree>
    <p:extLst>
      <p:ext uri="{BB962C8B-B14F-4D97-AF65-F5344CB8AC3E}">
        <p14:creationId xmlns:p14="http://schemas.microsoft.com/office/powerpoint/2010/main" val="1507577339"/>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2" name="Shape 52"/>
          <p:cNvSpPr txBox="1">
            <a:spLocks noGrp="1"/>
          </p:cNvSpPr>
          <p:nvPr>
            <p:ph type="body" idx="1"/>
          </p:nvPr>
        </p:nvSpPr>
        <p:spPr>
          <a:xfrm>
            <a:off x="457200" y="1600200"/>
            <a:ext cx="8229600" cy="4525962"/>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53" name="Shape 5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rtl val="0"/>
            </a:endParaRPr>
          </a:p>
        </p:txBody>
      </p:sp>
      <p:sp>
        <p:nvSpPr>
          <p:cNvPr id="54" name="Shape 5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rtl val="0"/>
            </a:endParaRPr>
          </a:p>
        </p:txBody>
      </p:sp>
      <p:sp>
        <p:nvSpPr>
          <p:cNvPr id="55" name="Shape 5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167688150"/>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687585" y="383976"/>
            <a:ext cx="7768828" cy="1598414"/>
          </a:xfrm>
          <a:prstGeom prst="rect">
            <a:avLst/>
          </a:prstGeom>
          <a:noFill/>
          <a:ln>
            <a:noFill/>
          </a:ln>
        </p:spPr>
        <p:txBody>
          <a:bodyPr lIns="58925" tIns="58925" rIns="58925" bIns="58925" anchor="ctr" anchorCtr="0"/>
          <a:lstStyle>
            <a:lvl1pPr marL="38100" marR="38100" indent="0" algn="ctr" rtl="0">
              <a:spcBef>
                <a:spcPts val="0"/>
              </a:spcBef>
              <a:buSzPct val="100000"/>
              <a:defRPr sz="900"/>
            </a:lvl1pPr>
            <a:lvl2pPr marL="38100" marR="38100" indent="139700" algn="ctr" rtl="0">
              <a:spcBef>
                <a:spcPts val="0"/>
              </a:spcBef>
              <a:buSzPct val="100000"/>
              <a:defRPr sz="900"/>
            </a:lvl2pPr>
            <a:lvl3pPr marL="38100" marR="38100" indent="292100" algn="ctr" rtl="0">
              <a:spcBef>
                <a:spcPts val="0"/>
              </a:spcBef>
              <a:buSzPct val="100000"/>
              <a:defRPr sz="900"/>
            </a:lvl3pPr>
            <a:lvl4pPr marL="38100" marR="38100" indent="431800" algn="ctr" rtl="0">
              <a:spcBef>
                <a:spcPts val="0"/>
              </a:spcBef>
              <a:buSzPct val="100000"/>
              <a:defRPr sz="900"/>
            </a:lvl4pPr>
            <a:lvl5pPr marL="38100" marR="38100" indent="584200" algn="ctr" rtl="0">
              <a:spcBef>
                <a:spcPts val="0"/>
              </a:spcBef>
              <a:buSzPct val="100000"/>
              <a:defRPr sz="900"/>
            </a:lvl5pPr>
            <a:lvl6pPr marL="38100" marR="38100" indent="736600" algn="ctr" rtl="0">
              <a:spcBef>
                <a:spcPts val="0"/>
              </a:spcBef>
              <a:buSzPct val="100000"/>
              <a:defRPr sz="900"/>
            </a:lvl6pPr>
            <a:lvl7pPr marL="38100" marR="38100" indent="876300" algn="ctr" rtl="0">
              <a:spcBef>
                <a:spcPts val="0"/>
              </a:spcBef>
              <a:buSzPct val="100000"/>
              <a:defRPr sz="900"/>
            </a:lvl7pPr>
            <a:lvl8pPr marL="38100" marR="38100" indent="1028700" algn="ctr" rtl="0">
              <a:spcBef>
                <a:spcPts val="0"/>
              </a:spcBef>
              <a:buSzPct val="100000"/>
              <a:defRPr sz="900"/>
            </a:lvl8pPr>
            <a:lvl9pPr marL="38100" marR="38100" indent="1168400" algn="ctr" rtl="0">
              <a:spcBef>
                <a:spcPts val="0"/>
              </a:spcBef>
              <a:buSzPct val="100000"/>
              <a:defRPr sz="900"/>
            </a:lvl9pPr>
          </a:lstStyle>
          <a:p>
            <a:endParaRPr/>
          </a:p>
        </p:txBody>
      </p:sp>
      <p:sp>
        <p:nvSpPr>
          <p:cNvPr id="127" name="Shape 127"/>
          <p:cNvSpPr txBox="1">
            <a:spLocks noGrp="1"/>
          </p:cNvSpPr>
          <p:nvPr>
            <p:ph type="body" idx="1"/>
          </p:nvPr>
        </p:nvSpPr>
        <p:spPr>
          <a:xfrm>
            <a:off x="687585" y="1982390"/>
            <a:ext cx="7768828" cy="4875609"/>
          </a:xfrm>
          <a:prstGeom prst="rect">
            <a:avLst/>
          </a:prstGeom>
          <a:noFill/>
          <a:ln>
            <a:noFill/>
          </a:ln>
        </p:spPr>
        <p:txBody>
          <a:bodyPr lIns="58925" tIns="58925" rIns="58925" bIns="58925" anchor="t" anchorCtr="0"/>
          <a:lstStyle>
            <a:lvl1pPr marL="342900" marR="38100" indent="-127000" algn="l" rtl="0">
              <a:spcBef>
                <a:spcPts val="600"/>
              </a:spcBef>
              <a:buSzPct val="100000"/>
              <a:buFont typeface="Arial"/>
              <a:buChar char="•"/>
              <a:defRPr sz="900"/>
            </a:lvl1pPr>
            <a:lvl2pPr marL="723900" marR="38100" indent="-114300" algn="l" rtl="0">
              <a:spcBef>
                <a:spcPts val="600"/>
              </a:spcBef>
              <a:buSzPct val="100000"/>
              <a:buFont typeface="Arial"/>
              <a:buChar char="–"/>
              <a:defRPr sz="900"/>
            </a:lvl2pPr>
            <a:lvl3pPr marL="1092200" marR="38100" indent="-88900" algn="l" rtl="0">
              <a:spcBef>
                <a:spcPts val="500"/>
              </a:spcBef>
              <a:buSzPct val="100000"/>
              <a:buFont typeface="Arial"/>
              <a:buChar char="•"/>
              <a:defRPr sz="900"/>
            </a:lvl3pPr>
            <a:lvl4pPr marL="1511300" marR="38100" indent="-101600" algn="l" rtl="0">
              <a:spcBef>
                <a:spcPts val="400"/>
              </a:spcBef>
              <a:buSzPct val="100000"/>
              <a:buFont typeface="Arial"/>
              <a:buChar char="–"/>
              <a:defRPr sz="900"/>
            </a:lvl4pPr>
            <a:lvl5pPr marL="1930400" marR="38100" indent="-101600" algn="l" rtl="0">
              <a:spcBef>
                <a:spcPts val="400"/>
              </a:spcBef>
              <a:buSzPct val="100000"/>
              <a:buFont typeface="Arial"/>
              <a:buChar char="»"/>
              <a:defRPr sz="900"/>
            </a:lvl5pPr>
            <a:lvl6pPr marL="2463800" marR="38100" indent="-25400" algn="l" rtl="0">
              <a:spcBef>
                <a:spcPts val="600"/>
              </a:spcBef>
              <a:buSzPct val="100000"/>
              <a:buFont typeface="Arial"/>
              <a:buChar char="•"/>
              <a:defRPr sz="900"/>
            </a:lvl6pPr>
            <a:lvl7pPr marL="2882900" marR="38100" indent="-25400" algn="l" rtl="0">
              <a:spcBef>
                <a:spcPts val="600"/>
              </a:spcBef>
              <a:buSzPct val="100000"/>
              <a:buFont typeface="Arial"/>
              <a:buChar char="•"/>
              <a:defRPr sz="900"/>
            </a:lvl7pPr>
            <a:lvl8pPr marL="3302000" marR="38100" indent="-25400" algn="l" rtl="0">
              <a:spcBef>
                <a:spcPts val="600"/>
              </a:spcBef>
              <a:buSzPct val="100000"/>
              <a:buFont typeface="Arial"/>
              <a:buChar char="•"/>
              <a:defRPr sz="900"/>
            </a:lvl8pPr>
            <a:lvl9pPr marL="3721100" marR="38100" indent="-25400" algn="l" rtl="0">
              <a:spcBef>
                <a:spcPts val="600"/>
              </a:spcBef>
              <a:buSzPct val="100000"/>
              <a:buFont typeface="Arial"/>
              <a:buChar char="•"/>
              <a:defRPr sz="900"/>
            </a:lvl9pPr>
          </a:lstStyle>
          <a:p>
            <a:endParaRPr/>
          </a:p>
        </p:txBody>
      </p:sp>
      <p:sp>
        <p:nvSpPr>
          <p:cNvPr id="128" name="Shape 128"/>
          <p:cNvSpPr txBox="1">
            <a:spLocks noGrp="1"/>
          </p:cNvSpPr>
          <p:nvPr>
            <p:ph type="sldNum" idx="12"/>
          </p:nvPr>
        </p:nvSpPr>
        <p:spPr>
          <a:xfrm>
            <a:off x="7358263" y="6250781"/>
            <a:ext cx="294872" cy="289421"/>
          </a:xfrm>
          <a:prstGeom prst="rect">
            <a:avLst/>
          </a:prstGeom>
          <a:noFill/>
          <a:ln>
            <a:noFill/>
          </a:ln>
        </p:spPr>
        <p:txBody>
          <a:bodyPr lIns="58925" tIns="58925" rIns="58925" bIns="58925" anchor="t" anchorCtr="0"/>
          <a:lstStyle>
            <a:lvl1pPr marL="0" marR="0" indent="0" algn="ctr" rtl="0">
              <a:spcBef>
                <a:spcPts val="0"/>
              </a:spcBef>
              <a:buSzPct val="100000"/>
              <a:defRPr sz="900"/>
            </a:lvl1pPr>
            <a:lvl2pPr marL="0" marR="0" indent="152400" algn="ctr" rtl="0">
              <a:spcBef>
                <a:spcPts val="0"/>
              </a:spcBef>
              <a:buSzPct val="100000"/>
              <a:defRPr sz="900"/>
            </a:lvl2pPr>
            <a:lvl3pPr marL="0" marR="0" indent="292100" algn="ctr" rtl="0">
              <a:spcBef>
                <a:spcPts val="0"/>
              </a:spcBef>
              <a:buSzPct val="100000"/>
              <a:defRPr sz="900"/>
            </a:lvl3pPr>
            <a:lvl4pPr marL="0" marR="0" indent="444500" algn="ctr" rtl="0">
              <a:spcBef>
                <a:spcPts val="0"/>
              </a:spcBef>
              <a:buSzPct val="100000"/>
              <a:defRPr sz="900"/>
            </a:lvl4pPr>
            <a:lvl5pPr marL="0" marR="0" indent="584200" algn="ctr" rtl="0">
              <a:spcBef>
                <a:spcPts val="0"/>
              </a:spcBef>
              <a:buSzPct val="100000"/>
              <a:defRPr sz="900"/>
            </a:lvl5pPr>
            <a:lvl6pPr marL="0" marR="0" indent="736600" algn="ctr" rtl="0">
              <a:spcBef>
                <a:spcPts val="0"/>
              </a:spcBef>
              <a:buSzPct val="100000"/>
              <a:defRPr sz="900"/>
            </a:lvl6pPr>
            <a:lvl7pPr marL="0" marR="0" indent="889000" algn="ctr" rtl="0">
              <a:spcBef>
                <a:spcPts val="0"/>
              </a:spcBef>
              <a:buSzPct val="100000"/>
              <a:defRPr sz="900"/>
            </a:lvl7pPr>
            <a:lvl8pPr marL="0" marR="0" indent="1028700" algn="ctr" rtl="0">
              <a:spcBef>
                <a:spcPts val="0"/>
              </a:spcBef>
              <a:buSzPct val="100000"/>
              <a:defRPr sz="900"/>
            </a:lvl8pPr>
            <a:lvl9pPr marL="0" marR="0" indent="1181100" algn="ctr" rtl="0">
              <a:spcBef>
                <a:spcPts val="0"/>
              </a:spcBef>
              <a:buSzPct val="100000"/>
              <a:defRPr sz="900"/>
            </a:lvl9pPr>
          </a:lstStyle>
          <a:p>
            <a:pPr defTabSz="914400"/>
            <a:endParaRPr kern="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411847103"/>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 id="2147483729" r:id="rId36"/>
    <p:sldLayoutId id="2147483730" r:id="rId37"/>
    <p:sldLayoutId id="2147483731" r:id="rId38"/>
    <p:sldLayoutId id="2147483732" r:id="rId39"/>
    <p:sldLayoutId id="2147483733" r:id="rId40"/>
    <p:sldLayoutId id="2147483734" r:id="rId41"/>
    <p:sldLayoutId id="2147483735" r:id="rId42"/>
    <p:sldLayoutId id="2147483736" r:id="rId43"/>
    <p:sldLayoutId id="2147483737" r:id="rId44"/>
    <p:sldLayoutId id="2147483738" r:id="rId45"/>
    <p:sldLayoutId id="2147483739" r:id="rId46"/>
    <p:sldLayoutId id="2147483740" r:id="rId47"/>
    <p:sldLayoutId id="2147483741" r:id="rId48"/>
    <p:sldLayoutId id="2147483742" r:id="rId49"/>
    <p:sldLayoutId id="2147483743" r:id="rId50"/>
    <p:sldLayoutId id="2147483744" r:id="rId51"/>
    <p:sldLayoutId id="2147483745" r:id="rId52"/>
    <p:sldLayoutId id="2147483746" r:id="rId5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g"/><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1" Type="http://schemas.openxmlformats.org/officeDocument/2006/relationships/image" Target="../media/image28.jpg"/><Relationship Id="rId12" Type="http://schemas.openxmlformats.org/officeDocument/2006/relationships/comments" Target="../comments/comment1.xml"/><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media/image30.jpg"/><Relationship Id="rId5" Type="http://schemas.openxmlformats.org/officeDocument/2006/relationships/image" Target="../media/image31.jpeg"/><Relationship Id="rId1" Type="http://schemas.openxmlformats.org/officeDocument/2006/relationships/slideLayout" Target="../slideLayouts/slideLayout30.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g"/><Relationship Id="rId5" Type="http://schemas.openxmlformats.org/officeDocument/2006/relationships/image" Target="../media/image36.jpeg"/><Relationship Id="rId6" Type="http://schemas.openxmlformats.org/officeDocument/2006/relationships/image" Target="../media/image37.jpeg"/><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comments" Target="../comments/comment2.xml"/><Relationship Id="rId1" Type="http://schemas.openxmlformats.org/officeDocument/2006/relationships/slideLayout" Target="../slideLayouts/slideLayout33.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39.png"/></Relationships>
</file>

<file path=ppt/slides/_rels/slide18.xml.rels><?xml version="1.0" encoding="UTF-8" standalone="yes"?>
<Relationships xmlns="http://schemas.openxmlformats.org/package/2006/relationships"><Relationship Id="rId9" Type="http://schemas.openxmlformats.org/officeDocument/2006/relationships/image" Target="../media/image25.png"/><Relationship Id="rId20" Type="http://schemas.openxmlformats.org/officeDocument/2006/relationships/image" Target="../media/image55.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comments" Target="../comments/comment3.xml"/><Relationship Id="rId10" Type="http://schemas.openxmlformats.org/officeDocument/2006/relationships/image" Target="../media/image46.png"/><Relationship Id="rId11" Type="http://schemas.openxmlformats.org/officeDocument/2006/relationships/image" Target="../media/image47.jpeg"/><Relationship Id="rId12" Type="http://schemas.openxmlformats.org/officeDocument/2006/relationships/image" Target="../media/image48.png"/><Relationship Id="rId13" Type="http://schemas.openxmlformats.org/officeDocument/2006/relationships/image" Target="../media/image49.png"/><Relationship Id="rId14" Type="http://schemas.openxmlformats.org/officeDocument/2006/relationships/image" Target="../media/image50.jpeg"/><Relationship Id="rId15" Type="http://schemas.openxmlformats.org/officeDocument/2006/relationships/image" Target="../media/image51.jpeg"/><Relationship Id="rId16" Type="http://schemas.openxmlformats.org/officeDocument/2006/relationships/image" Target="../media/image52.png"/><Relationship Id="rId17" Type="http://schemas.openxmlformats.org/officeDocument/2006/relationships/image" Target="../media/image53.png"/><Relationship Id="rId18" Type="http://schemas.openxmlformats.org/officeDocument/2006/relationships/image" Target="../media/image26.png"/><Relationship Id="rId19" Type="http://schemas.openxmlformats.org/officeDocument/2006/relationships/image" Target="../media/image54.png"/><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8"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5" Type="http://schemas.openxmlformats.org/officeDocument/2006/relationships/image" Target="../media/image61.jpeg"/><Relationship Id="rId1" Type="http://schemas.openxmlformats.org/officeDocument/2006/relationships/slideLayout" Target="../slideLayouts/slideLayout30.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1" Type="http://schemas.openxmlformats.org/officeDocument/2006/relationships/image" Target="../media/image70.png"/><Relationship Id="rId12" Type="http://schemas.openxmlformats.org/officeDocument/2006/relationships/image" Target="../media/image71.png"/><Relationship Id="rId13" Type="http://schemas.openxmlformats.org/officeDocument/2006/relationships/image" Target="../media/image72.png"/><Relationship Id="rId14" Type="http://schemas.openxmlformats.org/officeDocument/2006/relationships/image" Target="../media/image73.jpeg"/><Relationship Id="rId15" Type="http://schemas.openxmlformats.org/officeDocument/2006/relationships/image" Target="../media/image74.png"/><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image" Target="../media/image62.pn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jpeg"/><Relationship Id="rId7" Type="http://schemas.openxmlformats.org/officeDocument/2006/relationships/image" Target="../media/image66.png"/><Relationship Id="rId8" Type="http://schemas.openxmlformats.org/officeDocument/2006/relationships/image" Target="../media/image67.png"/><Relationship Id="rId9" Type="http://schemas.openxmlformats.org/officeDocument/2006/relationships/image" Target="../media/image68.png"/><Relationship Id="rId10"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77.jpeg"/><Relationship Id="rId1" Type="http://schemas.openxmlformats.org/officeDocument/2006/relationships/slideLayout" Target="../slideLayouts/slideLayout28.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79.png"/><Relationship Id="rId5" Type="http://schemas.openxmlformats.org/officeDocument/2006/relationships/image" Target="../media/image80.png"/><Relationship Id="rId6" Type="http://schemas.openxmlformats.org/officeDocument/2006/relationships/image" Target="../media/image81.png"/><Relationship Id="rId7" Type="http://schemas.openxmlformats.org/officeDocument/2006/relationships/image" Target="../media/image82.png"/><Relationship Id="rId8" Type="http://schemas.openxmlformats.org/officeDocument/2006/relationships/image" Target="../media/image83.jpeg"/><Relationship Id="rId1" Type="http://schemas.openxmlformats.org/officeDocument/2006/relationships/slideLayout" Target="../slideLayouts/slideLayout28.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jpeg"/><Relationship Id="rId5" Type="http://schemas.openxmlformats.org/officeDocument/2006/relationships/image" Target="../media/image86.png"/><Relationship Id="rId1" Type="http://schemas.openxmlformats.org/officeDocument/2006/relationships/slideLayout" Target="../slideLayouts/slideLayout28.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9.xml"/><Relationship Id="rId3" Type="http://schemas.openxmlformats.org/officeDocument/2006/relationships/image" Target="../media/image8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image" Target="../media/image89.jpe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emf"/><Relationship Id="rId3" Type="http://schemas.openxmlformats.org/officeDocument/2006/relationships/image" Target="../media/image9.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1.png"/><Relationship Id="rId3" Type="http://schemas.openxmlformats.org/officeDocument/2006/relationships/image" Target="../media/image7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2.png"/><Relationship Id="rId3" Type="http://schemas.openxmlformats.org/officeDocument/2006/relationships/image" Target="../media/image9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1" Type="http://schemas.openxmlformats.org/officeDocument/2006/relationships/slideLayout" Target="../slideLayouts/slideLayout13.xml"/><Relationship Id="rId2" Type="http://schemas.openxmlformats.org/officeDocument/2006/relationships/image" Target="../media/image10.emf"/></Relationships>
</file>

<file path=ppt/slides/_rels/slide40.xml.rels><?xml version="1.0" encoding="UTF-8" standalone="yes"?>
<Relationships xmlns="http://schemas.openxmlformats.org/package/2006/relationships"><Relationship Id="rId3" Type="http://schemas.openxmlformats.org/officeDocument/2006/relationships/image" Target="../media/image94.jpeg"/><Relationship Id="rId4" Type="http://schemas.openxmlformats.org/officeDocument/2006/relationships/image" Target="../media/image95.jpeg"/><Relationship Id="rId5" Type="http://schemas.openxmlformats.org/officeDocument/2006/relationships/image" Target="../media/image96.jpe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3" Type="http://schemas.openxmlformats.org/officeDocument/2006/relationships/image" Target="../media/image97.jpeg"/><Relationship Id="rId4" Type="http://schemas.openxmlformats.org/officeDocument/2006/relationships/image" Target="../media/image98.jpeg"/><Relationship Id="rId5" Type="http://schemas.openxmlformats.org/officeDocument/2006/relationships/image" Target="../media/image99.jpeg"/><Relationship Id="rId6" Type="http://schemas.openxmlformats.org/officeDocument/2006/relationships/image" Target="../media/image100.jpeg"/><Relationship Id="rId7" Type="http://schemas.openxmlformats.org/officeDocument/2006/relationships/image" Target="../media/image101.jpeg"/><Relationship Id="rId8" Type="http://schemas.openxmlformats.org/officeDocument/2006/relationships/image" Target="../media/image102.jpe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381" y="1554174"/>
            <a:ext cx="8855770" cy="2890826"/>
          </a:xfrm>
        </p:spPr>
        <p:txBody>
          <a:bodyPr>
            <a:noAutofit/>
          </a:bodyPr>
          <a:lstStyle/>
          <a:p>
            <a:r>
              <a:rPr lang="en-US" sz="3200" dirty="0" smtClean="0"/>
              <a:t>Computing Visions 2025:</a:t>
            </a:r>
            <a:br>
              <a:rPr lang="en-US" sz="3200" dirty="0" smtClean="0"/>
            </a:br>
            <a:r>
              <a:rPr lang="en-US" sz="3200" dirty="0"/>
              <a:t/>
            </a:r>
            <a:br>
              <a:rPr lang="en-US" sz="3200" dirty="0"/>
            </a:br>
            <a:r>
              <a:rPr lang="en-US" sz="3200" dirty="0" smtClean="0"/>
              <a:t> </a:t>
            </a:r>
            <a:br>
              <a:rPr lang="en-US" sz="3200" dirty="0" smtClean="0"/>
            </a:br>
            <a:r>
              <a:rPr lang="en-US" sz="3200" dirty="0"/>
              <a:t/>
            </a:r>
            <a:br>
              <a:rPr lang="en-US" sz="3200" dirty="0"/>
            </a:br>
            <a:r>
              <a:rPr lang="en-US" sz="3200" dirty="0" smtClean="0"/>
              <a:t/>
            </a:r>
            <a:br>
              <a:rPr lang="en-US" sz="3200" dirty="0" smtClean="0"/>
            </a:br>
            <a:r>
              <a:rPr lang="en-US" sz="2000" dirty="0" smtClean="0"/>
              <a:t>David Culler (CISE AC), Beth Mynatt (CCC), </a:t>
            </a:r>
            <a:r>
              <a:rPr lang="en-US" sz="2000" dirty="0" err="1" smtClean="0"/>
              <a:t>Limor</a:t>
            </a:r>
            <a:r>
              <a:rPr lang="en-US" sz="2000" dirty="0" smtClean="0"/>
              <a:t> Fix (CCC),  </a:t>
            </a:r>
            <a:br>
              <a:rPr lang="en-US" sz="2000" dirty="0" smtClean="0"/>
            </a:br>
            <a:r>
              <a:rPr lang="en-US" sz="2000" dirty="0" smtClean="0"/>
              <a:t/>
            </a:r>
            <a:br>
              <a:rPr lang="en-US" sz="2000" dirty="0" smtClean="0"/>
            </a:br>
            <a:r>
              <a:rPr lang="en-US" sz="2000" dirty="0" smtClean="0"/>
              <a:t>James </a:t>
            </a:r>
            <a:r>
              <a:rPr lang="en-US" sz="2000" dirty="0" err="1" smtClean="0"/>
              <a:t>Landay</a:t>
            </a:r>
            <a:r>
              <a:rPr lang="en-US" sz="2000" dirty="0" smtClean="0"/>
              <a:t> (CISE AC), Jennifer Rexford (CISE AC), </a:t>
            </a:r>
            <a:br>
              <a:rPr lang="en-US" sz="2000" dirty="0" smtClean="0"/>
            </a:br>
            <a:r>
              <a:rPr lang="en-US" sz="2000" dirty="0" smtClean="0"/>
              <a:t>and </a:t>
            </a:r>
            <a:r>
              <a:rPr lang="en-US" sz="2000" dirty="0"/>
              <a:t>Ed </a:t>
            </a:r>
            <a:r>
              <a:rPr lang="en-US" sz="2000" dirty="0" err="1"/>
              <a:t>Lazowska</a:t>
            </a:r>
            <a:r>
              <a:rPr lang="en-US" sz="2000" dirty="0"/>
              <a:t> </a:t>
            </a:r>
            <a:r>
              <a:rPr lang="en-US" sz="2000" dirty="0" smtClean="0"/>
              <a:t>(CCC)</a:t>
            </a:r>
            <a:br>
              <a:rPr lang="en-US" sz="2000" dirty="0" smtClean="0"/>
            </a:br>
            <a:r>
              <a:rPr lang="en-US" sz="2000" dirty="0"/>
              <a:t/>
            </a:r>
            <a:br>
              <a:rPr lang="en-US" sz="2000" dirty="0"/>
            </a:br>
            <a:r>
              <a:rPr lang="en-US" sz="2000" dirty="0" err="1" smtClean="0"/>
              <a:t>Maja</a:t>
            </a:r>
            <a:r>
              <a:rPr lang="en-US" sz="2000" dirty="0" smtClean="0"/>
              <a:t> </a:t>
            </a:r>
            <a:r>
              <a:rPr lang="en-US" sz="2000" dirty="0" err="1" smtClean="0"/>
              <a:t>Mataric</a:t>
            </a:r>
            <a:r>
              <a:rPr lang="en-US" sz="2000" dirty="0" smtClean="0"/>
              <a:t> (USC)</a:t>
            </a:r>
            <a:endParaRPr lang="en-US" sz="2000" dirty="0"/>
          </a:p>
        </p:txBody>
      </p:sp>
    </p:spTree>
    <p:extLst>
      <p:ext uri="{BB962C8B-B14F-4D97-AF65-F5344CB8AC3E}">
        <p14:creationId xmlns:p14="http://schemas.microsoft.com/office/powerpoint/2010/main" val="383526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Intelligent Assistants</a:t>
            </a:r>
            <a:endParaRPr lang="en-US" sz="2800" dirty="0"/>
          </a:p>
        </p:txBody>
      </p:sp>
      <p:sp>
        <p:nvSpPr>
          <p:cNvPr id="3" name="Content Placeholder 2"/>
          <p:cNvSpPr>
            <a:spLocks noGrp="1"/>
          </p:cNvSpPr>
          <p:nvPr>
            <p:ph sz="quarter" idx="4294967295"/>
          </p:nvPr>
        </p:nvSpPr>
        <p:spPr>
          <a:xfrm>
            <a:off x="279401" y="1163781"/>
            <a:ext cx="4980564" cy="5442475"/>
          </a:xfrm>
          <a:prstGeom prst="rect">
            <a:avLst/>
          </a:prstGeom>
        </p:spPr>
        <p:txBody>
          <a:bodyPr>
            <a:normAutofit fontScale="85000" lnSpcReduction="10000"/>
          </a:bodyPr>
          <a:lstStyle/>
          <a:p>
            <a:r>
              <a:rPr lang="en-US" dirty="0" smtClean="0"/>
              <a:t>In 2025 we expect computing to dramatically improve the way it assist humans in three fundamental activities:</a:t>
            </a:r>
          </a:p>
          <a:p>
            <a:pPr lvl="2"/>
            <a:r>
              <a:rPr lang="en-US" dirty="0" smtClean="0"/>
              <a:t>Cognitive, Physical, Social</a:t>
            </a:r>
          </a:p>
          <a:p>
            <a:pPr marL="0" indent="0">
              <a:buNone/>
            </a:pPr>
            <a:endParaRPr lang="en-US" sz="1700" dirty="0" smtClean="0"/>
          </a:p>
          <a:p>
            <a:r>
              <a:rPr lang="en-US" dirty="0" smtClean="0"/>
              <a:t>A vast variety of </a:t>
            </a:r>
            <a:r>
              <a:rPr lang="en-US" dirty="0">
                <a:solidFill>
                  <a:srgbClr val="A6093D"/>
                </a:solidFill>
              </a:rPr>
              <a:t>N</a:t>
            </a:r>
            <a:r>
              <a:rPr lang="en-US" dirty="0" smtClean="0">
                <a:solidFill>
                  <a:srgbClr val="A6093D"/>
                </a:solidFill>
              </a:rPr>
              <a:t>etworked Intelligent Assistants</a:t>
            </a:r>
            <a:r>
              <a:rPr lang="en-US" dirty="0" smtClean="0"/>
              <a:t> will exist</a:t>
            </a:r>
          </a:p>
          <a:p>
            <a:endParaRPr lang="en-US" sz="1700" dirty="0" smtClean="0"/>
          </a:p>
          <a:p>
            <a:r>
              <a:rPr lang="en-US" dirty="0" smtClean="0"/>
              <a:t>Assist humans to overcome challenges in  education, health, elder-care, population growth, work, sustainability, and more</a:t>
            </a:r>
          </a:p>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14930" y="120704"/>
            <a:ext cx="2256172" cy="1836017"/>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2240" y="1946617"/>
            <a:ext cx="2383142" cy="173492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75169" y="5118722"/>
            <a:ext cx="3286924" cy="188038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76097" y="3681545"/>
            <a:ext cx="3067903" cy="1870673"/>
          </a:xfrm>
          <a:prstGeom prst="rect">
            <a:avLst/>
          </a:prstGeom>
        </p:spPr>
      </p:pic>
    </p:spTree>
    <p:extLst>
      <p:ext uri="{BB962C8B-B14F-4D97-AF65-F5344CB8AC3E}">
        <p14:creationId xmlns:p14="http://schemas.microsoft.com/office/powerpoint/2010/main" val="85880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Conclusions</a:t>
            </a:r>
            <a:endParaRPr lang="en-US" dirty="0"/>
          </a:p>
        </p:txBody>
      </p:sp>
      <p:sp>
        <p:nvSpPr>
          <p:cNvPr id="3" name="Content Placeholder 2"/>
          <p:cNvSpPr>
            <a:spLocks noGrp="1"/>
          </p:cNvSpPr>
          <p:nvPr>
            <p:ph sz="half" idx="2"/>
          </p:nvPr>
        </p:nvSpPr>
        <p:spPr/>
        <p:txBody>
          <a:bodyPr>
            <a:normAutofit lnSpcReduction="10000"/>
          </a:bodyPr>
          <a:lstStyle/>
          <a:p>
            <a:r>
              <a:rPr lang="en-US" sz="2800" dirty="0"/>
              <a:t>M</a:t>
            </a:r>
            <a:r>
              <a:rPr lang="en-US" sz="2800" dirty="0" smtClean="0"/>
              <a:t>any </a:t>
            </a:r>
            <a:r>
              <a:rPr lang="en-US" sz="2800" dirty="0"/>
              <a:t>computational fundamentals </a:t>
            </a:r>
            <a:r>
              <a:rPr lang="en-US" sz="2800" dirty="0" smtClean="0"/>
              <a:t>come </a:t>
            </a:r>
            <a:r>
              <a:rPr lang="en-US" sz="2800" dirty="0"/>
              <a:t>up in </a:t>
            </a:r>
            <a:r>
              <a:rPr lang="en-US" sz="2800" dirty="0" smtClean="0"/>
              <a:t>multiple application areas</a:t>
            </a:r>
          </a:p>
          <a:p>
            <a:pPr lvl="1"/>
            <a:r>
              <a:rPr lang="en-US" sz="2600" dirty="0" smtClean="0"/>
              <a:t>user understanding, natural interfaces, multi-modal/fusion, multi-party, connectivity, real time, vast amount of data, trust</a:t>
            </a:r>
            <a:r>
              <a:rPr lang="en-US" sz="2600" dirty="0"/>
              <a:t> </a:t>
            </a:r>
            <a:endParaRPr lang="en-US" sz="2600" dirty="0" smtClean="0"/>
          </a:p>
          <a:p>
            <a:pPr marL="0" indent="0">
              <a:buNone/>
            </a:pPr>
            <a:endParaRPr lang="en-US" sz="2800" dirty="0" smtClean="0"/>
          </a:p>
          <a:p>
            <a:r>
              <a:rPr lang="en-US" sz="2800" dirty="0" smtClean="0"/>
              <a:t>Great benefits in</a:t>
            </a:r>
            <a:r>
              <a:rPr lang="en-US" sz="2800" dirty="0"/>
              <a:t> cross-pollination within our rather vast computational research </a:t>
            </a:r>
            <a:r>
              <a:rPr lang="en-US" sz="2800" dirty="0" smtClean="0"/>
              <a:t>world (not </a:t>
            </a:r>
            <a:r>
              <a:rPr lang="en-US" sz="2800" dirty="0"/>
              <a:t>only between computation and other </a:t>
            </a:r>
            <a:r>
              <a:rPr lang="en-US" sz="2800" dirty="0" smtClean="0"/>
              <a:t>areas/cross-disciplinary)</a:t>
            </a:r>
            <a:endParaRPr lang="en-US" sz="2800" dirty="0"/>
          </a:p>
          <a:p>
            <a:endParaRPr lang="en-US" dirty="0"/>
          </a:p>
        </p:txBody>
      </p:sp>
    </p:spTree>
    <p:extLst>
      <p:ext uri="{BB962C8B-B14F-4D97-AF65-F5344CB8AC3E}">
        <p14:creationId xmlns:p14="http://schemas.microsoft.com/office/powerpoint/2010/main" val="21144621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Shape 272"/>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1730725" y="1430750"/>
            <a:ext cx="1927848" cy="1626079"/>
          </a:xfrm>
          <a:prstGeom prst="rect">
            <a:avLst/>
          </a:prstGeom>
          <a:noFill/>
          <a:ln>
            <a:noFill/>
          </a:ln>
        </p:spPr>
      </p:pic>
      <p:sp>
        <p:nvSpPr>
          <p:cNvPr id="273" name="Shape 273"/>
          <p:cNvSpPr txBox="1"/>
          <p:nvPr/>
        </p:nvSpPr>
        <p:spPr>
          <a:xfrm>
            <a:off x="0" y="3479900"/>
            <a:ext cx="8820000" cy="2485200"/>
          </a:xfrm>
          <a:prstGeom prst="rect">
            <a:avLst/>
          </a:prstGeom>
          <a:solidFill>
            <a:srgbClr val="000000"/>
          </a:solidFill>
          <a:ln>
            <a:noFill/>
          </a:ln>
        </p:spPr>
        <p:txBody>
          <a:bodyPr lIns="91425" tIns="91425" rIns="91425" bIns="91425" anchor="t" anchorCtr="0">
            <a:noAutofit/>
          </a:bodyPr>
          <a:lstStyle/>
          <a:p>
            <a:pPr defTabSz="914400"/>
            <a:r>
              <a:rPr lang="en" sz="3000" b="1" kern="0" dirty="0">
                <a:solidFill>
                  <a:srgbClr val="FFFFFF"/>
                </a:solidFill>
                <a:latin typeface="Arial"/>
                <a:ea typeface="Arial"/>
                <a:cs typeface="Arial"/>
                <a:sym typeface="Arial"/>
                <a:rtl val="0"/>
              </a:rPr>
              <a:t>  THE NEW MAKING RENAISSANCE</a:t>
            </a:r>
            <a:br>
              <a:rPr lang="en" sz="3000" b="1" kern="0" dirty="0">
                <a:solidFill>
                  <a:srgbClr val="FFFFFF"/>
                </a:solidFill>
                <a:latin typeface="Arial"/>
                <a:ea typeface="Arial"/>
                <a:cs typeface="Arial"/>
                <a:sym typeface="Arial"/>
                <a:rtl val="0"/>
              </a:rPr>
            </a:br>
            <a:r>
              <a:rPr lang="en" sz="3000" b="1" kern="0" dirty="0">
                <a:solidFill>
                  <a:srgbClr val="FFFFFF"/>
                </a:solidFill>
                <a:latin typeface="Arial"/>
                <a:ea typeface="Arial"/>
                <a:cs typeface="Arial"/>
                <a:sym typeface="Arial"/>
                <a:rtl val="0"/>
              </a:rPr>
              <a:t>  </a:t>
            </a:r>
            <a:r>
              <a:rPr lang="en" sz="3000" kern="0" dirty="0">
                <a:solidFill>
                  <a:srgbClr val="FFFFFF"/>
                </a:solidFill>
                <a:latin typeface="Arial"/>
                <a:ea typeface="Arial"/>
                <a:cs typeface="Arial"/>
                <a:sym typeface="Arial"/>
                <a:rtl val="0"/>
              </a:rPr>
              <a:t>Programmable Matter and Things</a:t>
            </a:r>
            <a:r>
              <a:rPr lang="en" sz="3000" b="1" kern="0" dirty="0">
                <a:solidFill>
                  <a:srgbClr val="FFFFFF"/>
                </a:solidFill>
                <a:latin typeface="Arial"/>
                <a:ea typeface="Arial"/>
                <a:cs typeface="Arial"/>
                <a:sym typeface="Arial"/>
                <a:rtl val="0"/>
              </a:rPr>
              <a:t/>
            </a:r>
            <a:br>
              <a:rPr lang="en" sz="3000" b="1" kern="0" dirty="0">
                <a:solidFill>
                  <a:srgbClr val="FFFFFF"/>
                </a:solidFill>
                <a:latin typeface="Arial"/>
                <a:ea typeface="Arial"/>
                <a:cs typeface="Arial"/>
                <a:sym typeface="Arial"/>
                <a:rtl val="0"/>
              </a:rPr>
            </a:br>
            <a:r>
              <a:rPr lang="en" sz="3000" b="1" kern="0" dirty="0">
                <a:solidFill>
                  <a:srgbClr val="FFFFFF"/>
                </a:solidFill>
                <a:latin typeface="Arial"/>
                <a:ea typeface="Arial"/>
                <a:cs typeface="Arial"/>
                <a:sym typeface="Arial"/>
                <a:rtl val="0"/>
              </a:rPr>
              <a:t/>
            </a:r>
            <a:br>
              <a:rPr lang="en" sz="3000" b="1" kern="0" dirty="0">
                <a:solidFill>
                  <a:srgbClr val="FFFFFF"/>
                </a:solidFill>
                <a:latin typeface="Arial"/>
                <a:ea typeface="Arial"/>
                <a:cs typeface="Arial"/>
                <a:sym typeface="Arial"/>
                <a:rtl val="0"/>
              </a:rPr>
            </a:br>
            <a:r>
              <a:rPr lang="en" sz="3000" b="1" kern="0" dirty="0">
                <a:solidFill>
                  <a:srgbClr val="FFFFFF"/>
                </a:solidFill>
                <a:latin typeface="Arial"/>
                <a:ea typeface="Arial"/>
                <a:cs typeface="Arial"/>
                <a:sym typeface="Arial"/>
                <a:rtl val="0"/>
              </a:rPr>
              <a:t>  </a:t>
            </a:r>
            <a:r>
              <a:rPr lang="en" sz="2400" kern="0" dirty="0">
                <a:solidFill>
                  <a:srgbClr val="FFFFFF"/>
                </a:solidFill>
                <a:latin typeface="Arial"/>
                <a:ea typeface="Arial"/>
                <a:cs typeface="Arial"/>
                <a:sym typeface="Arial"/>
                <a:rtl val="0"/>
              </a:rPr>
              <a:t>NSF / CRA Vision 2025 Vision Workshop</a:t>
            </a:r>
          </a:p>
          <a:p>
            <a:pPr defTabSz="914400"/>
            <a:r>
              <a:rPr lang="en" sz="3000" b="1" kern="0" dirty="0">
                <a:solidFill>
                  <a:srgbClr val="FFFFFF"/>
                </a:solidFill>
                <a:latin typeface="Arial"/>
                <a:ea typeface="Arial"/>
                <a:cs typeface="Arial"/>
                <a:sym typeface="Arial"/>
                <a:rtl val="0"/>
              </a:rPr>
              <a:t>  </a:t>
            </a:r>
            <a:r>
              <a:rPr lang="en-US" sz="2800" i="1" kern="0" dirty="0" smtClean="0">
                <a:solidFill>
                  <a:srgbClr val="FFFFFF"/>
                </a:solidFill>
                <a:latin typeface="Arial"/>
                <a:ea typeface="Arial"/>
                <a:cs typeface="Arial"/>
                <a:sym typeface="Arial"/>
                <a:rtl val="0"/>
              </a:rPr>
              <a:t>held</a:t>
            </a:r>
            <a:r>
              <a:rPr lang="en-US" sz="3000" b="1" kern="0" dirty="0" smtClean="0">
                <a:solidFill>
                  <a:srgbClr val="FFFFFF"/>
                </a:solidFill>
                <a:latin typeface="Arial"/>
                <a:ea typeface="Arial"/>
                <a:cs typeface="Arial"/>
                <a:sym typeface="Arial"/>
                <a:rtl val="0"/>
              </a:rPr>
              <a:t> </a:t>
            </a:r>
            <a:r>
              <a:rPr lang="en" sz="2400" kern="0" dirty="0" smtClean="0">
                <a:solidFill>
                  <a:srgbClr val="FFFFFF"/>
                </a:solidFill>
                <a:latin typeface="Arial"/>
                <a:ea typeface="Arial"/>
                <a:cs typeface="Arial"/>
                <a:sym typeface="Arial"/>
                <a:rtl val="0"/>
              </a:rPr>
              <a:t>2-4 </a:t>
            </a:r>
            <a:r>
              <a:rPr lang="en" sz="2400" kern="0" dirty="0">
                <a:solidFill>
                  <a:srgbClr val="FFFFFF"/>
                </a:solidFill>
                <a:latin typeface="Arial"/>
                <a:ea typeface="Arial"/>
                <a:cs typeface="Arial"/>
                <a:sym typeface="Arial"/>
                <a:rtl val="0"/>
              </a:rPr>
              <a:t>June 2014</a:t>
            </a:r>
          </a:p>
          <a:p>
            <a:pPr defTabSz="914400">
              <a:lnSpc>
                <a:spcPct val="122727"/>
              </a:lnSpc>
              <a:spcAft>
                <a:spcPts val="800"/>
              </a:spcAft>
            </a:pPr>
            <a:endParaRPr sz="3000" kern="0" dirty="0">
              <a:solidFill>
                <a:srgbClr val="FFFFFF"/>
              </a:solidFill>
              <a:latin typeface="Arial"/>
              <a:ea typeface="Arial"/>
              <a:cs typeface="Arial"/>
              <a:sym typeface="Arial"/>
              <a:rtl val="0"/>
            </a:endParaRPr>
          </a:p>
        </p:txBody>
      </p:sp>
      <p:pic>
        <p:nvPicPr>
          <p:cNvPr id="274" name="Shape 274"/>
          <p:cNvPicPr preferRelativeResize="0"/>
          <p:nvPr/>
        </p:nvPicPr>
        <p:blipFill>
          <a:blip r:embed="rId4"/>
          <a:stretch>
            <a:fillRect/>
          </a:stretch>
        </p:blipFill>
        <p:spPr>
          <a:xfrm>
            <a:off x="7845825" y="122000"/>
            <a:ext cx="1171575" cy="942975"/>
          </a:xfrm>
          <a:prstGeom prst="rect">
            <a:avLst/>
          </a:prstGeom>
          <a:noFill/>
          <a:ln>
            <a:noFill/>
          </a:ln>
        </p:spPr>
      </p:pic>
      <p:pic>
        <p:nvPicPr>
          <p:cNvPr id="275" name="Shape 275"/>
          <p:cNvPicPr preferRelativeResize="0"/>
          <p:nvPr/>
        </p:nvPicPr>
        <p:blipFill>
          <a:blip r:embed="rId5" cstate="screen">
            <a:extLst>
              <a:ext uri="{28A0092B-C50C-407E-A947-70E740481C1C}">
                <a14:useLocalDpi xmlns:a14="http://schemas.microsoft.com/office/drawing/2010/main"/>
              </a:ext>
            </a:extLst>
          </a:blip>
          <a:stretch>
            <a:fillRect/>
          </a:stretch>
        </p:blipFill>
        <p:spPr>
          <a:xfrm>
            <a:off x="6838186" y="122000"/>
            <a:ext cx="938787" cy="942974"/>
          </a:xfrm>
          <a:prstGeom prst="rect">
            <a:avLst/>
          </a:prstGeom>
          <a:noFill/>
          <a:ln>
            <a:noFill/>
          </a:ln>
        </p:spPr>
      </p:pic>
      <p:sp>
        <p:nvSpPr>
          <p:cNvPr id="276" name="Shape 276"/>
          <p:cNvSpPr/>
          <p:nvPr/>
        </p:nvSpPr>
        <p:spPr>
          <a:xfrm>
            <a:off x="231374" y="5900400"/>
            <a:ext cx="8786025" cy="881399"/>
          </a:xfrm>
          <a:prstGeom prst="rect">
            <a:avLst/>
          </a:prstGeom>
          <a:noFill/>
          <a:ln>
            <a:noFill/>
          </a:ln>
        </p:spPr>
        <p:txBody>
          <a:bodyPr lIns="40925" tIns="40925" rIns="40925" bIns="40925" anchor="b" anchorCtr="0">
            <a:noAutofit/>
          </a:bodyPr>
          <a:lstStyle/>
          <a:p>
            <a:pPr marL="25400" marR="25400" defTabSz="914400">
              <a:lnSpc>
                <a:spcPct val="115000"/>
              </a:lnSpc>
              <a:buSzPct val="25000"/>
            </a:pPr>
            <a:r>
              <a:rPr lang="en" sz="2000" b="1" kern="0" dirty="0">
                <a:solidFill>
                  <a:srgbClr val="000000"/>
                </a:solidFill>
                <a:latin typeface="Arial"/>
                <a:ea typeface="Arial"/>
                <a:cs typeface="Arial"/>
                <a:sym typeface="Arial"/>
                <a:rtl val="0"/>
              </a:rPr>
              <a:t>Eric Paulos</a:t>
            </a:r>
            <a:r>
              <a:rPr lang="en" kern="0" dirty="0">
                <a:solidFill>
                  <a:srgbClr val="000000"/>
                </a:solidFill>
                <a:latin typeface="Arial"/>
                <a:ea typeface="Arial"/>
                <a:cs typeface="Arial"/>
                <a:sym typeface="Arial"/>
                <a:rtl val="0"/>
              </a:rPr>
              <a:t>, UC Berkeley		</a:t>
            </a:r>
            <a:r>
              <a:rPr lang="en" kern="0" dirty="0" smtClean="0">
                <a:solidFill>
                  <a:srgbClr val="000000"/>
                </a:solidFill>
                <a:latin typeface="Arial"/>
                <a:ea typeface="Arial"/>
                <a:cs typeface="Arial"/>
                <a:sym typeface="Arial"/>
                <a:rtl val="0"/>
              </a:rPr>
              <a:t>David </a:t>
            </a:r>
            <a:r>
              <a:rPr lang="en" kern="0" dirty="0">
                <a:solidFill>
                  <a:srgbClr val="000000"/>
                </a:solidFill>
                <a:latin typeface="Arial"/>
                <a:ea typeface="Arial"/>
                <a:cs typeface="Arial"/>
                <a:sym typeface="Arial"/>
                <a:rtl val="0"/>
              </a:rPr>
              <a:t>Culler, UC Berkeley</a:t>
            </a:r>
          </a:p>
          <a:p>
            <a:pPr marL="25400" marR="25400" defTabSz="914400">
              <a:lnSpc>
                <a:spcPct val="115000"/>
              </a:lnSpc>
              <a:buSzPct val="25000"/>
            </a:pPr>
            <a:r>
              <a:rPr lang="en" b="1" kern="0" dirty="0">
                <a:solidFill>
                  <a:srgbClr val="000000"/>
                </a:solidFill>
                <a:latin typeface="Arial"/>
                <a:ea typeface="Arial"/>
                <a:cs typeface="Arial"/>
                <a:sym typeface="Arial"/>
                <a:rtl val="0"/>
              </a:rPr>
              <a:t>Prabal Dutta</a:t>
            </a:r>
            <a:r>
              <a:rPr lang="en" kern="0" dirty="0">
                <a:solidFill>
                  <a:srgbClr val="000000"/>
                </a:solidFill>
                <a:latin typeface="Arial"/>
                <a:ea typeface="Arial"/>
                <a:cs typeface="Arial"/>
                <a:sym typeface="Arial"/>
                <a:rtl val="0"/>
              </a:rPr>
              <a:t>, University of Michigan    	James Landay, Cornell Tech / Stanford</a:t>
            </a:r>
          </a:p>
        </p:txBody>
      </p:sp>
      <p:pic>
        <p:nvPicPr>
          <p:cNvPr id="277" name="Shape 277"/>
          <p:cNvPicPr preferRelativeResize="0"/>
          <p:nvPr/>
        </p:nvPicPr>
        <p:blipFill>
          <a:blip r:embed="rId6" cstate="screen">
            <a:extLst>
              <a:ext uri="{28A0092B-C50C-407E-A947-70E740481C1C}">
                <a14:useLocalDpi xmlns:a14="http://schemas.microsoft.com/office/drawing/2010/main"/>
              </a:ext>
            </a:extLst>
          </a:blip>
          <a:stretch>
            <a:fillRect/>
          </a:stretch>
        </p:blipFill>
        <p:spPr>
          <a:xfrm>
            <a:off x="3608075" y="172525"/>
            <a:ext cx="1643099" cy="1643099"/>
          </a:xfrm>
          <a:prstGeom prst="rect">
            <a:avLst/>
          </a:prstGeom>
          <a:noFill/>
          <a:ln>
            <a:noFill/>
          </a:ln>
        </p:spPr>
      </p:pic>
      <p:pic>
        <p:nvPicPr>
          <p:cNvPr id="278" name="Shape 278"/>
          <p:cNvPicPr preferRelativeResize="0"/>
          <p:nvPr/>
        </p:nvPicPr>
        <p:blipFill>
          <a:blip r:embed="rId7" cstate="screen">
            <a:extLst>
              <a:ext uri="{28A0092B-C50C-407E-A947-70E740481C1C}">
                <a14:useLocalDpi xmlns:a14="http://schemas.microsoft.com/office/drawing/2010/main"/>
              </a:ext>
            </a:extLst>
          </a:blip>
          <a:stretch>
            <a:fillRect/>
          </a:stretch>
        </p:blipFill>
        <p:spPr>
          <a:xfrm>
            <a:off x="1730725" y="172521"/>
            <a:ext cx="1869900" cy="1260753"/>
          </a:xfrm>
          <a:prstGeom prst="rect">
            <a:avLst/>
          </a:prstGeom>
          <a:noFill/>
          <a:ln>
            <a:noFill/>
          </a:ln>
        </p:spPr>
      </p:pic>
      <p:pic>
        <p:nvPicPr>
          <p:cNvPr id="279" name="Shape 279"/>
          <p:cNvPicPr preferRelativeResize="0"/>
          <p:nvPr/>
        </p:nvPicPr>
        <p:blipFill rotWithShape="1">
          <a:blip r:embed="rId8" cstate="screen">
            <a:extLst>
              <a:ext uri="{28A0092B-C50C-407E-A947-70E740481C1C}">
                <a14:useLocalDpi xmlns:a14="http://schemas.microsoft.com/office/drawing/2010/main"/>
              </a:ext>
            </a:extLst>
          </a:blip>
          <a:srcRect/>
          <a:stretch/>
        </p:blipFill>
        <p:spPr>
          <a:xfrm>
            <a:off x="139125" y="172512"/>
            <a:ext cx="1591599" cy="1216600"/>
          </a:xfrm>
          <a:prstGeom prst="rect">
            <a:avLst/>
          </a:prstGeom>
          <a:noFill/>
          <a:ln>
            <a:noFill/>
          </a:ln>
        </p:spPr>
      </p:pic>
      <p:pic>
        <p:nvPicPr>
          <p:cNvPr id="280" name="Shape 280"/>
          <p:cNvPicPr preferRelativeResize="0"/>
          <p:nvPr/>
        </p:nvPicPr>
        <p:blipFill>
          <a:blip r:embed="rId9" cstate="screen">
            <a:extLst>
              <a:ext uri="{28A0092B-C50C-407E-A947-70E740481C1C}">
                <a14:useLocalDpi xmlns:a14="http://schemas.microsoft.com/office/drawing/2010/main"/>
              </a:ext>
            </a:extLst>
          </a:blip>
          <a:stretch>
            <a:fillRect/>
          </a:stretch>
        </p:blipFill>
        <p:spPr>
          <a:xfrm>
            <a:off x="139125" y="1389125"/>
            <a:ext cx="1605950" cy="1660417"/>
          </a:xfrm>
          <a:prstGeom prst="rect">
            <a:avLst/>
          </a:prstGeom>
          <a:noFill/>
          <a:ln>
            <a:noFill/>
          </a:ln>
        </p:spPr>
      </p:pic>
      <p:pic>
        <p:nvPicPr>
          <p:cNvPr id="281" name="Shape 281"/>
          <p:cNvPicPr preferRelativeResize="0"/>
          <p:nvPr/>
        </p:nvPicPr>
        <p:blipFill rotWithShape="1">
          <a:blip r:embed="rId10" cstate="screen">
            <a:extLst>
              <a:ext uri="{28A0092B-C50C-407E-A947-70E740481C1C}">
                <a14:useLocalDpi xmlns:a14="http://schemas.microsoft.com/office/drawing/2010/main"/>
              </a:ext>
            </a:extLst>
          </a:blip>
          <a:srcRect/>
          <a:stretch/>
        </p:blipFill>
        <p:spPr>
          <a:xfrm>
            <a:off x="3608075" y="1779250"/>
            <a:ext cx="1643099" cy="1277574"/>
          </a:xfrm>
          <a:prstGeom prst="rect">
            <a:avLst/>
          </a:prstGeom>
          <a:noFill/>
          <a:ln>
            <a:noFill/>
          </a:ln>
        </p:spPr>
      </p:pic>
      <p:pic>
        <p:nvPicPr>
          <p:cNvPr id="282" name="Shape 282"/>
          <p:cNvPicPr preferRelativeResize="0"/>
          <p:nvPr/>
        </p:nvPicPr>
        <p:blipFill>
          <a:blip r:embed="rId11"/>
          <a:stretch>
            <a:fillRect/>
          </a:stretch>
        </p:blipFill>
        <p:spPr>
          <a:xfrm>
            <a:off x="5251170" y="1570570"/>
            <a:ext cx="1653700" cy="1478974"/>
          </a:xfrm>
          <a:prstGeom prst="rect">
            <a:avLst/>
          </a:prstGeom>
          <a:noFill/>
          <a:ln>
            <a:noFill/>
          </a:ln>
        </p:spPr>
      </p:pic>
    </p:spTree>
    <p:extLst>
      <p:ext uri="{BB962C8B-B14F-4D97-AF65-F5344CB8AC3E}">
        <p14:creationId xmlns:p14="http://schemas.microsoft.com/office/powerpoint/2010/main" val="26914446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93" name="Shape 293"/>
          <p:cNvSpPr txBox="1"/>
          <p:nvPr/>
        </p:nvSpPr>
        <p:spPr>
          <a:xfrm>
            <a:off x="0" y="144200"/>
            <a:ext cx="8940600" cy="753199"/>
          </a:xfrm>
          <a:prstGeom prst="rect">
            <a:avLst/>
          </a:prstGeom>
          <a:solidFill>
            <a:srgbClr val="000000"/>
          </a:solidFill>
          <a:ln>
            <a:noFill/>
          </a:ln>
        </p:spPr>
        <p:txBody>
          <a:bodyPr lIns="91425" tIns="91425" rIns="91425" bIns="91425" anchor="ctr" anchorCtr="0">
            <a:noAutofit/>
          </a:bodyPr>
          <a:lstStyle/>
          <a:p>
            <a:pPr defTabSz="914400"/>
            <a:r>
              <a:rPr lang="en" sz="3000" kern="0">
                <a:solidFill>
                  <a:srgbClr val="FFFFFF"/>
                </a:solidFill>
                <a:latin typeface="Arial"/>
                <a:ea typeface="Arial"/>
                <a:cs typeface="Arial"/>
                <a:sym typeface="Arial"/>
                <a:rtl val="0"/>
              </a:rPr>
              <a:t>NEW MAKING RENAISSANCE: A REVOLUTION?</a:t>
            </a:r>
          </a:p>
        </p:txBody>
      </p:sp>
      <p:grpSp>
        <p:nvGrpSpPr>
          <p:cNvPr id="2" name="Group 1"/>
          <p:cNvGrpSpPr/>
          <p:nvPr/>
        </p:nvGrpSpPr>
        <p:grpSpPr>
          <a:xfrm>
            <a:off x="480415" y="959967"/>
            <a:ext cx="7790499" cy="2637939"/>
            <a:chOff x="1" y="979737"/>
            <a:chExt cx="9143999" cy="3416914"/>
          </a:xfrm>
        </p:grpSpPr>
        <p:pic>
          <p:nvPicPr>
            <p:cNvPr id="287" name="Shape 287"/>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1" y="979737"/>
              <a:ext cx="2514599" cy="2743709"/>
            </a:xfrm>
            <a:prstGeom prst="rect">
              <a:avLst/>
            </a:prstGeom>
            <a:noFill/>
            <a:ln>
              <a:noFill/>
            </a:ln>
          </p:spPr>
        </p:pic>
        <p:pic>
          <p:nvPicPr>
            <p:cNvPr id="288" name="Shape 288"/>
            <p:cNvPicPr preferRelativeResize="0"/>
            <p:nvPr/>
          </p:nvPicPr>
          <p:blipFill rotWithShape="1">
            <a:blip r:embed="rId4" cstate="screen">
              <a:extLst>
                <a:ext uri="{28A0092B-C50C-407E-A947-70E740481C1C}">
                  <a14:useLocalDpi xmlns:a14="http://schemas.microsoft.com/office/drawing/2010/main"/>
                </a:ext>
              </a:extLst>
            </a:blip>
            <a:srcRect/>
            <a:stretch/>
          </p:blipFill>
          <p:spPr>
            <a:xfrm>
              <a:off x="3272725" y="2107787"/>
              <a:ext cx="2514599" cy="921999"/>
            </a:xfrm>
            <a:prstGeom prst="rect">
              <a:avLst/>
            </a:prstGeom>
            <a:noFill/>
            <a:ln>
              <a:noFill/>
            </a:ln>
          </p:spPr>
        </p:pic>
        <p:pic>
          <p:nvPicPr>
            <p:cNvPr id="289" name="Shape 289"/>
            <p:cNvPicPr preferRelativeResize="0"/>
            <p:nvPr/>
          </p:nvPicPr>
          <p:blipFill rotWithShape="1">
            <a:blip r:embed="rId5" cstate="screen">
              <a:extLst>
                <a:ext uri="{28A0092B-C50C-407E-A947-70E740481C1C}">
                  <a14:useLocalDpi xmlns:a14="http://schemas.microsoft.com/office/drawing/2010/main"/>
                </a:ext>
              </a:extLst>
            </a:blip>
            <a:srcRect/>
            <a:stretch/>
          </p:blipFill>
          <p:spPr>
            <a:xfrm>
              <a:off x="6629401" y="1385920"/>
              <a:ext cx="2514599" cy="1931343"/>
            </a:xfrm>
            <a:prstGeom prst="rect">
              <a:avLst/>
            </a:prstGeom>
            <a:noFill/>
            <a:ln>
              <a:noFill/>
            </a:ln>
          </p:spPr>
        </p:pic>
        <p:sp>
          <p:nvSpPr>
            <p:cNvPr id="290" name="Shape 290"/>
            <p:cNvSpPr txBox="1"/>
            <p:nvPr/>
          </p:nvSpPr>
          <p:spPr>
            <a:xfrm>
              <a:off x="2590801" y="1741738"/>
              <a:ext cx="606299" cy="1108000"/>
            </a:xfrm>
            <a:prstGeom prst="rect">
              <a:avLst/>
            </a:prstGeom>
            <a:noFill/>
            <a:ln>
              <a:noFill/>
            </a:ln>
          </p:spPr>
          <p:txBody>
            <a:bodyPr lIns="91425" tIns="45700" rIns="91425" bIns="45700" anchor="t" anchorCtr="0">
              <a:noAutofit/>
            </a:bodyPr>
            <a:lstStyle/>
            <a:p>
              <a:pPr defTabSz="914400">
                <a:buSzPct val="25000"/>
              </a:pPr>
              <a:r>
                <a:rPr lang="en" sz="6600" kern="0">
                  <a:solidFill>
                    <a:srgbClr val="000000"/>
                  </a:solidFill>
                  <a:latin typeface="Calibri"/>
                  <a:ea typeface="Calibri"/>
                  <a:cs typeface="Calibri"/>
                  <a:sym typeface="Calibri"/>
                  <a:rtl val="0"/>
                </a:rPr>
                <a:t>+</a:t>
              </a:r>
            </a:p>
          </p:txBody>
        </p:sp>
        <p:sp>
          <p:nvSpPr>
            <p:cNvPr id="291" name="Shape 291"/>
            <p:cNvSpPr txBox="1"/>
            <p:nvPr/>
          </p:nvSpPr>
          <p:spPr>
            <a:xfrm>
              <a:off x="5900929" y="1741738"/>
              <a:ext cx="606255" cy="1107995"/>
            </a:xfrm>
            <a:prstGeom prst="rect">
              <a:avLst/>
            </a:prstGeom>
            <a:noFill/>
            <a:ln>
              <a:noFill/>
            </a:ln>
          </p:spPr>
          <p:txBody>
            <a:bodyPr lIns="91425" tIns="45700" rIns="91425" bIns="45700" anchor="t" anchorCtr="0">
              <a:noAutofit/>
            </a:bodyPr>
            <a:lstStyle/>
            <a:p>
              <a:pPr defTabSz="914400">
                <a:buSzPct val="25000"/>
              </a:pPr>
              <a:r>
                <a:rPr lang="en" sz="6600" kern="0">
                  <a:solidFill>
                    <a:srgbClr val="000000"/>
                  </a:solidFill>
                  <a:latin typeface="Calibri"/>
                  <a:ea typeface="Calibri"/>
                  <a:cs typeface="Calibri"/>
                  <a:sym typeface="Calibri"/>
                  <a:rtl val="0"/>
                </a:rPr>
                <a:t>+</a:t>
              </a:r>
            </a:p>
          </p:txBody>
        </p:sp>
        <p:sp>
          <p:nvSpPr>
            <p:cNvPr id="294" name="Shape 294"/>
            <p:cNvSpPr txBox="1"/>
            <p:nvPr/>
          </p:nvSpPr>
          <p:spPr>
            <a:xfrm>
              <a:off x="1" y="3723452"/>
              <a:ext cx="2514599" cy="673199"/>
            </a:xfrm>
            <a:prstGeom prst="rect">
              <a:avLst/>
            </a:prstGeom>
            <a:solidFill>
              <a:srgbClr val="000000"/>
            </a:solidFill>
            <a:ln>
              <a:noFill/>
            </a:ln>
          </p:spPr>
          <p:txBody>
            <a:bodyPr lIns="91425" tIns="91425" rIns="91425" bIns="91425" anchor="ctr" anchorCtr="0">
              <a:noAutofit/>
            </a:bodyPr>
            <a:lstStyle/>
            <a:p>
              <a:pPr algn="ctr" defTabSz="914400"/>
              <a:r>
                <a:rPr lang="en" kern="0">
                  <a:solidFill>
                    <a:srgbClr val="FFFFFF"/>
                  </a:solidFill>
                  <a:latin typeface="Arial"/>
                  <a:ea typeface="Arial"/>
                  <a:cs typeface="Arial"/>
                  <a:sym typeface="Arial"/>
                  <a:rtl val="0"/>
                </a:rPr>
                <a:t>DIGITAL FABRICATION</a:t>
              </a:r>
            </a:p>
          </p:txBody>
        </p:sp>
        <p:sp>
          <p:nvSpPr>
            <p:cNvPr id="295" name="Shape 295"/>
            <p:cNvSpPr txBox="1"/>
            <p:nvPr/>
          </p:nvSpPr>
          <p:spPr>
            <a:xfrm>
              <a:off x="3272726" y="3699852"/>
              <a:ext cx="2514599" cy="673199"/>
            </a:xfrm>
            <a:prstGeom prst="rect">
              <a:avLst/>
            </a:prstGeom>
            <a:solidFill>
              <a:srgbClr val="000000"/>
            </a:solidFill>
            <a:ln>
              <a:noFill/>
            </a:ln>
          </p:spPr>
          <p:txBody>
            <a:bodyPr lIns="91425" tIns="91425" rIns="91425" bIns="91425" anchor="ctr" anchorCtr="0">
              <a:noAutofit/>
            </a:bodyPr>
            <a:lstStyle/>
            <a:p>
              <a:pPr algn="ctr" defTabSz="914400"/>
              <a:r>
                <a:rPr lang="en" kern="0" dirty="0">
                  <a:solidFill>
                    <a:srgbClr val="FFFFFF"/>
                  </a:solidFill>
                  <a:latin typeface="Arial"/>
                  <a:ea typeface="Arial"/>
                  <a:cs typeface="Arial"/>
                  <a:sym typeface="Arial"/>
                  <a:rtl val="0"/>
                </a:rPr>
                <a:t>FLEXIBLE ELECTRONICS</a:t>
              </a:r>
            </a:p>
          </p:txBody>
        </p:sp>
        <p:sp>
          <p:nvSpPr>
            <p:cNvPr id="296" name="Shape 296"/>
            <p:cNvSpPr txBox="1"/>
            <p:nvPr/>
          </p:nvSpPr>
          <p:spPr>
            <a:xfrm>
              <a:off x="6629401" y="3699852"/>
              <a:ext cx="2514599" cy="673199"/>
            </a:xfrm>
            <a:prstGeom prst="rect">
              <a:avLst/>
            </a:prstGeom>
            <a:solidFill>
              <a:srgbClr val="000000"/>
            </a:solidFill>
            <a:ln>
              <a:noFill/>
            </a:ln>
          </p:spPr>
          <p:txBody>
            <a:bodyPr lIns="91425" tIns="91425" rIns="91425" bIns="91425" anchor="ctr" anchorCtr="0">
              <a:noAutofit/>
            </a:bodyPr>
            <a:lstStyle/>
            <a:p>
              <a:pPr algn="ctr" defTabSz="914400"/>
              <a:r>
                <a:rPr lang="en" kern="0">
                  <a:solidFill>
                    <a:srgbClr val="FFFFFF"/>
                  </a:solidFill>
                  <a:latin typeface="Arial"/>
                  <a:ea typeface="Arial"/>
                  <a:cs typeface="Arial"/>
                  <a:sym typeface="Arial"/>
                  <a:rtl val="0"/>
                </a:rPr>
                <a:t>UBIQUITOUS</a:t>
              </a:r>
            </a:p>
            <a:p>
              <a:pPr algn="ctr" defTabSz="914400"/>
              <a:r>
                <a:rPr lang="en" kern="0">
                  <a:solidFill>
                    <a:srgbClr val="FFFFFF"/>
                  </a:solidFill>
                  <a:latin typeface="Arial"/>
                  <a:ea typeface="Arial"/>
                  <a:cs typeface="Arial"/>
                  <a:sym typeface="Arial"/>
                  <a:rtl val="0"/>
                </a:rPr>
                <a:t>PROGRAMMING</a:t>
              </a:r>
            </a:p>
          </p:txBody>
        </p:sp>
      </p:grpSp>
      <p:sp>
        <p:nvSpPr>
          <p:cNvPr id="19" name="Shape 303"/>
          <p:cNvSpPr txBox="1">
            <a:spLocks noGrp="1"/>
          </p:cNvSpPr>
          <p:nvPr>
            <p:ph type="body" idx="1"/>
          </p:nvPr>
        </p:nvSpPr>
        <p:spPr>
          <a:xfrm>
            <a:off x="207820" y="3597906"/>
            <a:ext cx="8696380" cy="2800350"/>
          </a:xfrm>
          <a:prstGeom prst="rect">
            <a:avLst/>
          </a:prstGeom>
          <a:noFill/>
          <a:ln>
            <a:noFill/>
          </a:ln>
        </p:spPr>
        <p:txBody>
          <a:bodyPr lIns="91425" tIns="45700" rIns="91425" bIns="45700" anchor="t" anchorCtr="0">
            <a:noAutofit/>
          </a:bodyPr>
          <a:lstStyle/>
          <a:p>
            <a:pPr lvl="0" rtl="0">
              <a:lnSpc>
                <a:spcPct val="120000"/>
              </a:lnSpc>
              <a:spcBef>
                <a:spcPts val="1000"/>
              </a:spcBef>
              <a:buClr>
                <a:schemeClr val="dk1"/>
              </a:buClr>
              <a:buSzPct val="61111"/>
              <a:buFont typeface="Arial"/>
              <a:buNone/>
            </a:pPr>
            <a:r>
              <a:rPr lang="en" sz="2000" i="1" dirty="0" smtClean="0">
                <a:solidFill>
                  <a:schemeClr val="dk1"/>
                </a:solidFill>
              </a:rPr>
              <a:t>This </a:t>
            </a:r>
            <a:r>
              <a:rPr lang="en" sz="2000" i="1" dirty="0">
                <a:solidFill>
                  <a:schemeClr val="dk1"/>
                </a:solidFill>
              </a:rPr>
              <a:t>new renaissance, underpinned by “maker movement”, </a:t>
            </a:r>
            <a:r>
              <a:rPr lang="en-US" sz="2000" i="1" dirty="0" smtClean="0">
                <a:solidFill>
                  <a:schemeClr val="dk1"/>
                </a:solidFill>
              </a:rPr>
              <a:t>may</a:t>
            </a:r>
            <a:r>
              <a:rPr lang="en" sz="2000" i="1" dirty="0" smtClean="0">
                <a:solidFill>
                  <a:schemeClr val="dk1"/>
                </a:solidFill>
              </a:rPr>
              <a:t> </a:t>
            </a:r>
            <a:r>
              <a:rPr lang="en" sz="2000" i="1" dirty="0">
                <a:solidFill>
                  <a:schemeClr val="dk1"/>
                </a:solidFill>
              </a:rPr>
              <a:t>change the way that most items are designed, manufactured, and delivered</a:t>
            </a:r>
            <a:r>
              <a:rPr lang="en" sz="2000" i="1" dirty="0" smtClean="0">
                <a:solidFill>
                  <a:schemeClr val="dk1"/>
                </a:solidFill>
              </a:rPr>
              <a:t>.</a:t>
            </a:r>
            <a:endParaRPr sz="600" i="1" dirty="0">
              <a:solidFill>
                <a:schemeClr val="dk1"/>
              </a:solidFill>
            </a:endParaRPr>
          </a:p>
          <a:p>
            <a:pPr lvl="0" rtl="0">
              <a:lnSpc>
                <a:spcPct val="120000"/>
              </a:lnSpc>
              <a:spcBef>
                <a:spcPts val="1000"/>
              </a:spcBef>
              <a:buClr>
                <a:schemeClr val="dk1"/>
              </a:buClr>
              <a:buSzPct val="61111"/>
              <a:buFont typeface="Arial"/>
              <a:buNone/>
            </a:pPr>
            <a:r>
              <a:rPr lang="en-US" sz="1800" i="1" dirty="0">
                <a:solidFill>
                  <a:schemeClr val="dk1"/>
                </a:solidFill>
              </a:rPr>
              <a:t>C</a:t>
            </a:r>
            <a:r>
              <a:rPr lang="en" sz="1800" i="1" dirty="0" smtClean="0">
                <a:solidFill>
                  <a:schemeClr val="dk1"/>
                </a:solidFill>
              </a:rPr>
              <a:t>onfluence </a:t>
            </a:r>
            <a:r>
              <a:rPr lang="en" sz="1800" i="1" dirty="0">
                <a:solidFill>
                  <a:schemeClr val="dk1"/>
                </a:solidFill>
              </a:rPr>
              <a:t>of 3 major trends: </a:t>
            </a:r>
          </a:p>
          <a:p>
            <a:pPr marL="742950" lvl="0" indent="-285750" rtl="0">
              <a:lnSpc>
                <a:spcPct val="80000"/>
              </a:lnSpc>
              <a:spcBef>
                <a:spcPts val="1000"/>
              </a:spcBef>
              <a:buClr>
                <a:schemeClr val="dk1"/>
              </a:buClr>
              <a:buSzPct val="61111"/>
              <a:buFont typeface="Arial"/>
              <a:buChar char="•"/>
            </a:pPr>
            <a:r>
              <a:rPr lang="en" sz="1800" i="1" dirty="0">
                <a:solidFill>
                  <a:schemeClr val="dk1"/>
                </a:solidFill>
              </a:rPr>
              <a:t>cheap and fast creation of matter in new forms (e.g., 3D printing) </a:t>
            </a:r>
            <a:endParaRPr lang="en-US" sz="1800" i="1" dirty="0" smtClean="0">
              <a:solidFill>
                <a:schemeClr val="dk1"/>
              </a:solidFill>
            </a:endParaRPr>
          </a:p>
          <a:p>
            <a:pPr marL="742950" lvl="0" indent="-285750" rtl="0">
              <a:lnSpc>
                <a:spcPct val="80000"/>
              </a:lnSpc>
              <a:spcBef>
                <a:spcPts val="1000"/>
              </a:spcBef>
              <a:buClr>
                <a:schemeClr val="dk1"/>
              </a:buClr>
              <a:buSzPct val="61111"/>
              <a:buFont typeface="Arial"/>
              <a:buChar char="•"/>
            </a:pPr>
            <a:r>
              <a:rPr lang="en" sz="1800" i="1" dirty="0" smtClean="0">
                <a:solidFill>
                  <a:schemeClr val="dk1"/>
                </a:solidFill>
              </a:rPr>
              <a:t>on-demand electronics</a:t>
            </a:r>
            <a:endParaRPr lang="en-US" sz="1800" i="1" dirty="0" smtClean="0">
              <a:solidFill>
                <a:schemeClr val="dk1"/>
              </a:solidFill>
            </a:endParaRPr>
          </a:p>
          <a:p>
            <a:pPr marL="742950" lvl="0" indent="-285750" rtl="0">
              <a:lnSpc>
                <a:spcPct val="80000"/>
              </a:lnSpc>
              <a:spcBef>
                <a:spcPts val="1000"/>
              </a:spcBef>
              <a:buClr>
                <a:schemeClr val="dk1"/>
              </a:buClr>
              <a:buSzPct val="61111"/>
              <a:buFont typeface="Arial"/>
              <a:buChar char="•"/>
            </a:pPr>
            <a:r>
              <a:rPr lang="en" sz="1800" i="1" dirty="0" smtClean="0">
                <a:solidFill>
                  <a:schemeClr val="dk1"/>
                </a:solidFill>
              </a:rPr>
              <a:t>programmable </a:t>
            </a:r>
            <a:r>
              <a:rPr lang="en" sz="1800" i="1" dirty="0">
                <a:solidFill>
                  <a:schemeClr val="dk1"/>
                </a:solidFill>
              </a:rPr>
              <a:t>intelligence in every </a:t>
            </a:r>
            <a:r>
              <a:rPr lang="en" sz="1800" i="1" dirty="0" smtClean="0">
                <a:solidFill>
                  <a:schemeClr val="dk1"/>
                </a:solidFill>
              </a:rPr>
              <a:t>object</a:t>
            </a:r>
            <a:endParaRPr sz="600" i="1" dirty="0">
              <a:solidFill>
                <a:schemeClr val="dk1"/>
              </a:solidFill>
            </a:endParaRPr>
          </a:p>
          <a:p>
            <a:pPr marL="0" lvl="0" indent="0" rtl="0">
              <a:lnSpc>
                <a:spcPct val="120000"/>
              </a:lnSpc>
              <a:spcBef>
                <a:spcPts val="1000"/>
              </a:spcBef>
              <a:buClr>
                <a:schemeClr val="dk1"/>
              </a:buClr>
              <a:buSzPct val="61111"/>
              <a:buFont typeface="Arial"/>
              <a:buNone/>
            </a:pPr>
            <a:r>
              <a:rPr lang="en" sz="1800" i="1" dirty="0">
                <a:solidFill>
                  <a:schemeClr val="dk1"/>
                </a:solidFill>
              </a:rPr>
              <a:t>The creativity &amp; change unleashed could </a:t>
            </a:r>
            <a:r>
              <a:rPr lang="en" sz="1800" i="1" dirty="0" smtClean="0">
                <a:solidFill>
                  <a:schemeClr val="dk1"/>
                </a:solidFill>
              </a:rPr>
              <a:t>change </a:t>
            </a:r>
            <a:r>
              <a:rPr lang="en" sz="1800" i="1" dirty="0">
                <a:solidFill>
                  <a:schemeClr val="dk1"/>
                </a:solidFill>
              </a:rPr>
              <a:t>how society </a:t>
            </a:r>
            <a:r>
              <a:rPr lang="en" sz="1800" i="1" dirty="0" smtClean="0">
                <a:solidFill>
                  <a:schemeClr val="dk1"/>
                </a:solidFill>
              </a:rPr>
              <a:t>operates</a:t>
            </a:r>
            <a:r>
              <a:rPr lang="en-US" sz="1800" i="1" dirty="0">
                <a:solidFill>
                  <a:schemeClr val="dk1"/>
                </a:solidFill>
              </a:rPr>
              <a:t>:</a:t>
            </a:r>
            <a:r>
              <a:rPr lang="en" sz="1800" i="1" dirty="0" smtClean="0">
                <a:solidFill>
                  <a:schemeClr val="dk1"/>
                </a:solidFill>
              </a:rPr>
              <a:t> </a:t>
            </a:r>
            <a:r>
              <a:rPr lang="en" sz="1800" i="1" dirty="0">
                <a:solidFill>
                  <a:schemeClr val="dk1"/>
                </a:solidFill>
              </a:rPr>
              <a:t>return to craftsmanship with precision </a:t>
            </a:r>
            <a:r>
              <a:rPr lang="en-US" sz="1800" i="1" dirty="0" smtClean="0">
                <a:solidFill>
                  <a:schemeClr val="dk1"/>
                </a:solidFill>
              </a:rPr>
              <a:t>and</a:t>
            </a:r>
            <a:r>
              <a:rPr lang="en" sz="1800" i="1" dirty="0" smtClean="0">
                <a:solidFill>
                  <a:schemeClr val="dk1"/>
                </a:solidFill>
              </a:rPr>
              <a:t> </a:t>
            </a:r>
            <a:r>
              <a:rPr lang="en" sz="1800" i="1" dirty="0">
                <a:solidFill>
                  <a:schemeClr val="dk1"/>
                </a:solidFill>
              </a:rPr>
              <a:t>the ability to mass </a:t>
            </a:r>
            <a:r>
              <a:rPr lang="en" sz="1800" i="1" dirty="0" smtClean="0">
                <a:solidFill>
                  <a:schemeClr val="dk1"/>
                </a:solidFill>
              </a:rPr>
              <a:t>customize/produce</a:t>
            </a:r>
            <a:r>
              <a:rPr lang="en-US" sz="1800" i="1" dirty="0" smtClean="0">
                <a:solidFill>
                  <a:schemeClr val="dk1"/>
                </a:solidFill>
              </a:rPr>
              <a:t>.</a:t>
            </a:r>
            <a:endParaRPr lang="en" sz="1800" i="1" dirty="0">
              <a:solidFill>
                <a:schemeClr val="dk1"/>
              </a:solidFill>
            </a:endParaRPr>
          </a:p>
          <a:p>
            <a:pPr lvl="0" rtl="0">
              <a:lnSpc>
                <a:spcPct val="120000"/>
              </a:lnSpc>
              <a:spcBef>
                <a:spcPts val="1000"/>
              </a:spcBef>
              <a:buNone/>
            </a:pPr>
            <a:endParaRPr sz="1600" i="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77641897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p:nvPr/>
        </p:nvSpPr>
        <p:spPr>
          <a:xfrm>
            <a:off x="0" y="144200"/>
            <a:ext cx="8820000" cy="735000"/>
          </a:xfrm>
          <a:prstGeom prst="rect">
            <a:avLst/>
          </a:prstGeom>
          <a:solidFill>
            <a:srgbClr val="000000"/>
          </a:solidFill>
          <a:ln>
            <a:noFill/>
          </a:ln>
        </p:spPr>
        <p:txBody>
          <a:bodyPr lIns="91425" tIns="91425" rIns="91425" bIns="91425" anchor="t" anchorCtr="0">
            <a:noAutofit/>
          </a:bodyPr>
          <a:lstStyle/>
          <a:p>
            <a:pPr defTabSz="914400">
              <a:lnSpc>
                <a:spcPct val="122727"/>
              </a:lnSpc>
              <a:spcAft>
                <a:spcPts val="800"/>
              </a:spcAft>
            </a:pPr>
            <a:r>
              <a:rPr lang="en" sz="3000" kern="0">
                <a:solidFill>
                  <a:srgbClr val="FFFFFF"/>
                </a:solidFill>
                <a:latin typeface="Arial"/>
                <a:ea typeface="Arial"/>
                <a:cs typeface="Arial"/>
                <a:sym typeface="Arial"/>
                <a:rtl val="0"/>
              </a:rPr>
              <a:t> 46 PARTICIPANTS • 2 DAYS • 3 KEYNOTES</a:t>
            </a:r>
          </a:p>
        </p:txBody>
      </p:sp>
      <p:sp>
        <p:nvSpPr>
          <p:cNvPr id="309" name="Shape 309"/>
          <p:cNvSpPr/>
          <p:nvPr/>
        </p:nvSpPr>
        <p:spPr>
          <a:xfrm>
            <a:off x="5069950" y="1290925"/>
            <a:ext cx="4037999" cy="5301299"/>
          </a:xfrm>
          <a:prstGeom prst="rect">
            <a:avLst/>
          </a:prstGeom>
          <a:noFill/>
          <a:ln>
            <a:noFill/>
          </a:ln>
        </p:spPr>
        <p:txBody>
          <a:bodyPr lIns="40925" tIns="40925" rIns="40925" bIns="40925" anchor="t" anchorCtr="0">
            <a:noAutofit/>
          </a:bodyPr>
          <a:lstStyle/>
          <a:p>
            <a:pPr marL="25400" marR="25400" defTabSz="914400">
              <a:lnSpc>
                <a:spcPct val="115000"/>
              </a:lnSpc>
              <a:buSzPct val="25000"/>
            </a:pPr>
            <a:r>
              <a:rPr lang="en" b="1" kern="0" dirty="0">
                <a:solidFill>
                  <a:srgbClr val="000000"/>
                </a:solidFill>
                <a:latin typeface="Arial"/>
                <a:ea typeface="Arial"/>
                <a:cs typeface="Arial"/>
                <a:sym typeface="Arial"/>
                <a:rtl val="0"/>
              </a:rPr>
              <a:t>WOMEN &amp; MEN </a:t>
            </a:r>
            <a:r>
              <a:rPr lang="en" b="1" kern="0" dirty="0" smtClean="0">
                <a:solidFill>
                  <a:srgbClr val="000000"/>
                </a:solidFill>
                <a:latin typeface="Arial"/>
                <a:ea typeface="Arial"/>
                <a:cs typeface="Arial"/>
                <a:sym typeface="Arial"/>
                <a:rtl val="0"/>
              </a:rPr>
              <a:t>REPRESENTING</a:t>
            </a:r>
            <a:endParaRPr sz="2400" kern="0" dirty="0">
              <a:solidFill>
                <a:srgbClr val="000000"/>
              </a:solidFill>
              <a:latin typeface="Arial"/>
              <a:ea typeface="Arial"/>
              <a:cs typeface="Arial"/>
              <a:sym typeface="Arial"/>
              <a:rtl val="0"/>
            </a:endParaRPr>
          </a:p>
          <a:p>
            <a:pPr marL="482600" marR="25400" defTabSz="914400">
              <a:lnSpc>
                <a:spcPct val="115000"/>
              </a:lnSpc>
              <a:buSzPct val="25000"/>
            </a:pPr>
            <a:r>
              <a:rPr lang="en" sz="2400" kern="0" dirty="0">
                <a:solidFill>
                  <a:srgbClr val="000000"/>
                </a:solidFill>
                <a:latin typeface="Arial"/>
                <a:ea typeface="Arial"/>
                <a:cs typeface="Arial"/>
                <a:sym typeface="Arial"/>
                <a:rtl val="0"/>
              </a:rPr>
              <a:t>Academia</a:t>
            </a:r>
          </a:p>
          <a:p>
            <a:pPr marL="482600" marR="25400" defTabSz="914400">
              <a:lnSpc>
                <a:spcPct val="115000"/>
              </a:lnSpc>
              <a:buSzPct val="25000"/>
            </a:pPr>
            <a:r>
              <a:rPr lang="en" sz="2400" kern="0" dirty="0">
                <a:solidFill>
                  <a:srgbClr val="000000"/>
                </a:solidFill>
                <a:latin typeface="Arial"/>
                <a:ea typeface="Arial"/>
                <a:cs typeface="Arial"/>
                <a:sym typeface="Arial"/>
                <a:rtl val="0"/>
              </a:rPr>
              <a:t>Industry</a:t>
            </a:r>
          </a:p>
          <a:p>
            <a:pPr marL="482600" marR="25400" defTabSz="914400">
              <a:lnSpc>
                <a:spcPct val="115000"/>
              </a:lnSpc>
              <a:buSzPct val="25000"/>
            </a:pPr>
            <a:r>
              <a:rPr lang="en" sz="2400" kern="0" dirty="0">
                <a:solidFill>
                  <a:srgbClr val="000000"/>
                </a:solidFill>
                <a:latin typeface="Arial"/>
                <a:ea typeface="Arial"/>
                <a:cs typeface="Arial"/>
                <a:sym typeface="Arial"/>
                <a:rtl val="0"/>
              </a:rPr>
              <a:t>Entrepreneurs</a:t>
            </a:r>
          </a:p>
          <a:p>
            <a:pPr marL="482600" marR="25400" defTabSz="914400">
              <a:lnSpc>
                <a:spcPct val="115000"/>
              </a:lnSpc>
              <a:buSzPct val="25000"/>
            </a:pPr>
            <a:r>
              <a:rPr lang="en" sz="2400" kern="0" dirty="0">
                <a:solidFill>
                  <a:srgbClr val="000000"/>
                </a:solidFill>
                <a:latin typeface="Arial"/>
                <a:ea typeface="Arial"/>
                <a:cs typeface="Arial"/>
                <a:sym typeface="Arial"/>
                <a:rtl val="0"/>
              </a:rPr>
              <a:t>Technology Leaders</a:t>
            </a:r>
          </a:p>
          <a:p>
            <a:pPr marL="482600" marR="25400" defTabSz="914400">
              <a:lnSpc>
                <a:spcPct val="115000"/>
              </a:lnSpc>
              <a:buSzPct val="25000"/>
            </a:pPr>
            <a:r>
              <a:rPr lang="en" sz="2400" kern="0" dirty="0">
                <a:solidFill>
                  <a:srgbClr val="000000"/>
                </a:solidFill>
                <a:latin typeface="Arial"/>
                <a:ea typeface="Arial"/>
                <a:cs typeface="Arial"/>
                <a:sym typeface="Arial"/>
                <a:rtl val="0"/>
              </a:rPr>
              <a:t>Scientists</a:t>
            </a:r>
          </a:p>
          <a:p>
            <a:pPr marL="482600" marR="25400" defTabSz="914400">
              <a:lnSpc>
                <a:spcPct val="115000"/>
              </a:lnSpc>
              <a:buSzPct val="25000"/>
            </a:pPr>
            <a:r>
              <a:rPr lang="en" sz="2400" kern="0" dirty="0">
                <a:solidFill>
                  <a:srgbClr val="000000"/>
                </a:solidFill>
                <a:latin typeface="Arial"/>
                <a:ea typeface="Arial"/>
                <a:cs typeface="Arial"/>
                <a:sym typeface="Arial"/>
                <a:rtl val="0"/>
              </a:rPr>
              <a:t>Sociologists</a:t>
            </a:r>
          </a:p>
          <a:p>
            <a:pPr marL="482600" marR="25400" defTabSz="914400">
              <a:lnSpc>
                <a:spcPct val="115000"/>
              </a:lnSpc>
              <a:buSzPct val="25000"/>
            </a:pPr>
            <a:r>
              <a:rPr lang="en" sz="2400" kern="0" dirty="0">
                <a:solidFill>
                  <a:srgbClr val="000000"/>
                </a:solidFill>
                <a:latin typeface="Arial"/>
                <a:ea typeface="Arial"/>
                <a:cs typeface="Arial"/>
                <a:sym typeface="Arial"/>
                <a:rtl val="0"/>
              </a:rPr>
              <a:t>Designers</a:t>
            </a:r>
          </a:p>
          <a:p>
            <a:pPr marL="482600" marR="25400" defTabSz="914400">
              <a:lnSpc>
                <a:spcPct val="115000"/>
              </a:lnSpc>
              <a:buSzPct val="25000"/>
            </a:pPr>
            <a:r>
              <a:rPr lang="en" sz="2400" kern="0" dirty="0">
                <a:solidFill>
                  <a:srgbClr val="000000"/>
                </a:solidFill>
                <a:latin typeface="Arial"/>
                <a:ea typeface="Arial"/>
                <a:cs typeface="Arial"/>
                <a:sym typeface="Arial"/>
                <a:rtl val="0"/>
              </a:rPr>
              <a:t>Artists</a:t>
            </a:r>
          </a:p>
          <a:p>
            <a:pPr marL="482600" marR="25400" defTabSz="914400">
              <a:lnSpc>
                <a:spcPct val="115000"/>
              </a:lnSpc>
              <a:buSzPct val="25000"/>
            </a:pPr>
            <a:r>
              <a:rPr lang="en" sz="2400" kern="0" dirty="0">
                <a:solidFill>
                  <a:srgbClr val="000000"/>
                </a:solidFill>
                <a:latin typeface="Arial"/>
                <a:ea typeface="Arial"/>
                <a:cs typeface="Arial"/>
                <a:sym typeface="Arial"/>
                <a:rtl val="0"/>
              </a:rPr>
              <a:t>Government</a:t>
            </a:r>
          </a:p>
          <a:p>
            <a:pPr marL="482600" marR="25400" defTabSz="914400">
              <a:lnSpc>
                <a:spcPct val="115000"/>
              </a:lnSpc>
              <a:buSzPct val="25000"/>
            </a:pPr>
            <a:r>
              <a:rPr lang="en" sz="2400" kern="0" dirty="0">
                <a:solidFill>
                  <a:srgbClr val="000000"/>
                </a:solidFill>
                <a:latin typeface="Arial"/>
                <a:ea typeface="Arial"/>
                <a:cs typeface="Arial"/>
                <a:sym typeface="Arial"/>
                <a:rtl val="0"/>
              </a:rPr>
              <a:t>NSF / CRA</a:t>
            </a:r>
          </a:p>
          <a:p>
            <a:pPr marL="25400" marR="25400" defTabSz="914400">
              <a:lnSpc>
                <a:spcPct val="115000"/>
              </a:lnSpc>
            </a:pPr>
            <a:r>
              <a:rPr lang="en-US" sz="2400" kern="0" dirty="0" smtClean="0">
                <a:solidFill>
                  <a:srgbClr val="000000"/>
                </a:solidFill>
                <a:latin typeface="Arial"/>
                <a:ea typeface="Arial"/>
                <a:cs typeface="Arial"/>
                <a:sym typeface="Arial"/>
                <a:rtl val="0"/>
              </a:rPr>
              <a:t>Across a range of disciplines</a:t>
            </a:r>
            <a:endParaRPr sz="2400" kern="0" dirty="0">
              <a:solidFill>
                <a:srgbClr val="000000"/>
              </a:solidFill>
              <a:latin typeface="Arial"/>
              <a:ea typeface="Arial"/>
              <a:cs typeface="Arial"/>
              <a:sym typeface="Arial"/>
              <a:rtl val="0"/>
            </a:endParaRPr>
          </a:p>
          <a:p>
            <a:pPr marR="25400" defTabSz="914400">
              <a:lnSpc>
                <a:spcPct val="115000"/>
              </a:lnSpc>
            </a:pPr>
            <a:endParaRPr sz="2400" b="1" kern="0" dirty="0">
              <a:solidFill>
                <a:srgbClr val="000000"/>
              </a:solidFill>
              <a:latin typeface="Arial"/>
              <a:ea typeface="Arial"/>
              <a:cs typeface="Arial"/>
              <a:sym typeface="Arial"/>
              <a:rtl val="0"/>
            </a:endParaRPr>
          </a:p>
        </p:txBody>
      </p:sp>
      <p:pic>
        <p:nvPicPr>
          <p:cNvPr id="310" name="Shape 310"/>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0" y="4030425"/>
            <a:ext cx="4979226" cy="2483747"/>
          </a:xfrm>
          <a:prstGeom prst="rect">
            <a:avLst/>
          </a:prstGeom>
          <a:noFill/>
          <a:ln>
            <a:noFill/>
          </a:ln>
        </p:spPr>
      </p:pic>
      <p:pic>
        <p:nvPicPr>
          <p:cNvPr id="311" name="Shape 311"/>
          <p:cNvPicPr preferRelativeResize="0"/>
          <p:nvPr/>
        </p:nvPicPr>
        <p:blipFill>
          <a:blip r:embed="rId4" cstate="screen">
            <a:extLst>
              <a:ext uri="{28A0092B-C50C-407E-A947-70E740481C1C}">
                <a14:useLocalDpi xmlns:a14="http://schemas.microsoft.com/office/drawing/2010/main"/>
              </a:ext>
            </a:extLst>
          </a:blip>
          <a:stretch>
            <a:fillRect/>
          </a:stretch>
        </p:blipFill>
        <p:spPr>
          <a:xfrm>
            <a:off x="0" y="1290925"/>
            <a:ext cx="4979223" cy="2512198"/>
          </a:xfrm>
          <a:prstGeom prst="rect">
            <a:avLst/>
          </a:prstGeom>
          <a:noFill/>
          <a:ln>
            <a:noFill/>
          </a:ln>
        </p:spPr>
      </p:pic>
    </p:spTree>
    <p:extLst>
      <p:ext uri="{BB962C8B-B14F-4D97-AF65-F5344CB8AC3E}">
        <p14:creationId xmlns:p14="http://schemas.microsoft.com/office/powerpoint/2010/main" val="345462833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p:nvPr/>
        </p:nvSpPr>
        <p:spPr>
          <a:xfrm>
            <a:off x="0" y="144200"/>
            <a:ext cx="4312800" cy="753300"/>
          </a:xfrm>
          <a:prstGeom prst="rect">
            <a:avLst/>
          </a:prstGeom>
          <a:solidFill>
            <a:srgbClr val="000000"/>
          </a:solidFill>
          <a:ln>
            <a:noFill/>
          </a:ln>
        </p:spPr>
        <p:txBody>
          <a:bodyPr lIns="91425" tIns="91425" rIns="91425" bIns="91425" anchor="ctr" anchorCtr="0">
            <a:noAutofit/>
          </a:bodyPr>
          <a:lstStyle/>
          <a:p>
            <a:pPr defTabSz="914400"/>
            <a:r>
              <a:rPr lang="en" sz="3000" kern="0">
                <a:solidFill>
                  <a:srgbClr val="FFFFFF"/>
                </a:solidFill>
                <a:latin typeface="Arial"/>
                <a:ea typeface="Arial"/>
                <a:cs typeface="Arial"/>
                <a:sym typeface="Arial"/>
                <a:rtl val="0"/>
              </a:rPr>
              <a:t> WHY RENAISSANCE?</a:t>
            </a:r>
          </a:p>
        </p:txBody>
      </p:sp>
      <p:sp>
        <p:nvSpPr>
          <p:cNvPr id="341" name="Shape 341"/>
          <p:cNvSpPr/>
          <p:nvPr/>
        </p:nvSpPr>
        <p:spPr>
          <a:xfrm>
            <a:off x="388450" y="1486966"/>
            <a:ext cx="3650699" cy="4947599"/>
          </a:xfrm>
          <a:prstGeom prst="rect">
            <a:avLst/>
          </a:prstGeom>
          <a:noFill/>
          <a:ln>
            <a:noFill/>
          </a:ln>
        </p:spPr>
        <p:txBody>
          <a:bodyPr lIns="40925" tIns="40925" rIns="40925" bIns="40925" anchor="ctr" anchorCtr="0">
            <a:noAutofit/>
          </a:bodyPr>
          <a:lstStyle/>
          <a:p>
            <a:pPr marR="25400" defTabSz="914400">
              <a:lnSpc>
                <a:spcPct val="170000"/>
              </a:lnSpc>
              <a:buSzPct val="25000"/>
            </a:pPr>
            <a:r>
              <a:rPr lang="en" sz="2400" kern="0">
                <a:solidFill>
                  <a:srgbClr val="000000"/>
                </a:solidFill>
                <a:latin typeface="Arial"/>
                <a:ea typeface="Arial"/>
                <a:cs typeface="Arial"/>
                <a:sym typeface="Arial"/>
                <a:rtl val="0"/>
              </a:rPr>
              <a:t>Drawing inspiration from the historical rebirth movement across</a:t>
            </a:r>
          </a:p>
          <a:p>
            <a:pPr marL="25400" marR="25400" defTabSz="914400">
              <a:lnSpc>
                <a:spcPct val="170000"/>
              </a:lnSpc>
            </a:pPr>
            <a:endParaRPr sz="1400" kern="0">
              <a:solidFill>
                <a:srgbClr val="000000"/>
              </a:solidFill>
              <a:latin typeface="Arial"/>
              <a:ea typeface="Arial"/>
              <a:cs typeface="Arial"/>
              <a:sym typeface="Arial"/>
              <a:rtl val="0"/>
            </a:endParaRPr>
          </a:p>
          <a:p>
            <a:pPr marL="25400" marR="25400" algn="ctr" defTabSz="914400">
              <a:lnSpc>
                <a:spcPct val="115000"/>
              </a:lnSpc>
              <a:buSzPct val="25000"/>
            </a:pPr>
            <a:r>
              <a:rPr lang="en" sz="2400" b="1" kern="0">
                <a:solidFill>
                  <a:srgbClr val="000000"/>
                </a:solidFill>
                <a:latin typeface="Arial"/>
                <a:ea typeface="Arial"/>
                <a:cs typeface="Arial"/>
                <a:sym typeface="Arial"/>
                <a:rtl val="0"/>
              </a:rPr>
              <a:t>ART</a:t>
            </a:r>
          </a:p>
          <a:p>
            <a:pPr marL="25400" marR="25400" algn="ctr" defTabSz="914400">
              <a:lnSpc>
                <a:spcPct val="115000"/>
              </a:lnSpc>
              <a:buSzPct val="25000"/>
            </a:pPr>
            <a:r>
              <a:rPr lang="en" sz="2400" kern="0">
                <a:solidFill>
                  <a:srgbClr val="000000"/>
                </a:solidFill>
                <a:latin typeface="Arial"/>
                <a:ea typeface="Arial"/>
                <a:cs typeface="Arial"/>
                <a:sym typeface="Arial"/>
                <a:rtl val="0"/>
              </a:rPr>
              <a:t>+</a:t>
            </a:r>
          </a:p>
          <a:p>
            <a:pPr marL="25400" marR="25400" algn="ctr" defTabSz="914400">
              <a:lnSpc>
                <a:spcPct val="115000"/>
              </a:lnSpc>
              <a:buSzPct val="25000"/>
            </a:pPr>
            <a:r>
              <a:rPr lang="en" sz="2400" b="1" kern="0">
                <a:solidFill>
                  <a:srgbClr val="000000"/>
                </a:solidFill>
                <a:latin typeface="Arial"/>
                <a:ea typeface="Arial"/>
                <a:cs typeface="Arial"/>
                <a:sym typeface="Arial"/>
                <a:rtl val="0"/>
              </a:rPr>
              <a:t>SCIENCE</a:t>
            </a:r>
          </a:p>
          <a:p>
            <a:pPr marL="25400" marR="25400" algn="ctr" defTabSz="914400">
              <a:lnSpc>
                <a:spcPct val="115000"/>
              </a:lnSpc>
              <a:buSzPct val="25000"/>
            </a:pPr>
            <a:r>
              <a:rPr lang="en" sz="2400" kern="0">
                <a:solidFill>
                  <a:srgbClr val="000000"/>
                </a:solidFill>
                <a:latin typeface="Arial"/>
                <a:ea typeface="Arial"/>
                <a:cs typeface="Arial"/>
                <a:sym typeface="Arial"/>
                <a:rtl val="0"/>
              </a:rPr>
              <a:t>+</a:t>
            </a:r>
          </a:p>
          <a:p>
            <a:pPr marL="25400" marR="25400" algn="ctr" defTabSz="914400">
              <a:lnSpc>
                <a:spcPct val="115000"/>
              </a:lnSpc>
              <a:buSzPct val="25000"/>
            </a:pPr>
            <a:r>
              <a:rPr lang="en" sz="2400" b="1" kern="0">
                <a:solidFill>
                  <a:srgbClr val="000000"/>
                </a:solidFill>
                <a:latin typeface="Arial"/>
                <a:ea typeface="Arial"/>
                <a:cs typeface="Arial"/>
                <a:sym typeface="Arial"/>
                <a:rtl val="0"/>
              </a:rPr>
              <a:t>CULTURE</a:t>
            </a:r>
          </a:p>
        </p:txBody>
      </p:sp>
      <p:pic>
        <p:nvPicPr>
          <p:cNvPr id="342" name="Shape 342"/>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6800362" y="3155700"/>
            <a:ext cx="2343638" cy="3702300"/>
          </a:xfrm>
          <a:prstGeom prst="rect">
            <a:avLst/>
          </a:prstGeom>
          <a:noFill/>
          <a:ln>
            <a:noFill/>
          </a:ln>
        </p:spPr>
      </p:pic>
      <p:pic>
        <p:nvPicPr>
          <p:cNvPr id="343" name="Shape 343"/>
          <p:cNvPicPr preferRelativeResize="0"/>
          <p:nvPr/>
        </p:nvPicPr>
        <p:blipFill>
          <a:blip r:embed="rId4"/>
          <a:stretch>
            <a:fillRect/>
          </a:stretch>
        </p:blipFill>
        <p:spPr>
          <a:xfrm>
            <a:off x="4901452" y="0"/>
            <a:ext cx="1898924" cy="2852450"/>
          </a:xfrm>
          <a:prstGeom prst="rect">
            <a:avLst/>
          </a:prstGeom>
          <a:noFill/>
          <a:ln>
            <a:noFill/>
          </a:ln>
        </p:spPr>
      </p:pic>
      <p:pic>
        <p:nvPicPr>
          <p:cNvPr id="344" name="Shape 344"/>
          <p:cNvPicPr preferRelativeResize="0"/>
          <p:nvPr/>
        </p:nvPicPr>
        <p:blipFill rotWithShape="1">
          <a:blip r:embed="rId5" cstate="screen">
            <a:extLst>
              <a:ext uri="{28A0092B-C50C-407E-A947-70E740481C1C}">
                <a14:useLocalDpi xmlns:a14="http://schemas.microsoft.com/office/drawing/2010/main"/>
              </a:ext>
            </a:extLst>
          </a:blip>
          <a:srcRect/>
          <a:stretch/>
        </p:blipFill>
        <p:spPr>
          <a:xfrm>
            <a:off x="6800375" y="0"/>
            <a:ext cx="2343625" cy="3155698"/>
          </a:xfrm>
          <a:prstGeom prst="rect">
            <a:avLst/>
          </a:prstGeom>
          <a:noFill/>
          <a:ln>
            <a:noFill/>
          </a:ln>
        </p:spPr>
      </p:pic>
      <p:pic>
        <p:nvPicPr>
          <p:cNvPr id="345" name="Shape 345"/>
          <p:cNvPicPr preferRelativeResize="0"/>
          <p:nvPr/>
        </p:nvPicPr>
        <p:blipFill rotWithShape="1">
          <a:blip r:embed="rId6" cstate="screen">
            <a:extLst>
              <a:ext uri="{28A0092B-C50C-407E-A947-70E740481C1C}">
                <a14:useLocalDpi xmlns:a14="http://schemas.microsoft.com/office/drawing/2010/main"/>
              </a:ext>
            </a:extLst>
          </a:blip>
          <a:srcRect/>
          <a:stretch/>
        </p:blipFill>
        <p:spPr>
          <a:xfrm>
            <a:off x="4901450" y="3155700"/>
            <a:ext cx="1898925" cy="3702300"/>
          </a:xfrm>
          <a:prstGeom prst="rect">
            <a:avLst/>
          </a:prstGeom>
          <a:noFill/>
          <a:ln>
            <a:noFill/>
          </a:ln>
        </p:spPr>
      </p:pic>
    </p:spTree>
    <p:extLst>
      <p:ext uri="{BB962C8B-B14F-4D97-AF65-F5344CB8AC3E}">
        <p14:creationId xmlns:p14="http://schemas.microsoft.com/office/powerpoint/2010/main" val="410613143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Shape 350"/>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1143000" y="0"/>
            <a:ext cx="6858000" cy="5143500"/>
          </a:xfrm>
          <a:prstGeom prst="rect">
            <a:avLst/>
          </a:prstGeom>
          <a:noFill/>
          <a:ln>
            <a:noFill/>
          </a:ln>
        </p:spPr>
      </p:pic>
      <p:sp>
        <p:nvSpPr>
          <p:cNvPr id="351" name="Shape 351"/>
          <p:cNvSpPr txBox="1"/>
          <p:nvPr/>
        </p:nvSpPr>
        <p:spPr>
          <a:xfrm>
            <a:off x="0" y="144200"/>
            <a:ext cx="8940600" cy="753199"/>
          </a:xfrm>
          <a:prstGeom prst="rect">
            <a:avLst/>
          </a:prstGeom>
          <a:solidFill>
            <a:srgbClr val="000000"/>
          </a:solidFill>
          <a:ln>
            <a:noFill/>
          </a:ln>
        </p:spPr>
        <p:txBody>
          <a:bodyPr lIns="91425" tIns="91425" rIns="91425" bIns="91425" anchor="ctr" anchorCtr="0">
            <a:noAutofit/>
          </a:bodyPr>
          <a:lstStyle/>
          <a:p>
            <a:pPr defTabSz="914400"/>
            <a:r>
              <a:rPr lang="en" sz="3000" kern="0">
                <a:solidFill>
                  <a:srgbClr val="FFFFFF"/>
                </a:solidFill>
                <a:latin typeface="Arial"/>
                <a:ea typeface="Arial"/>
                <a:cs typeface="Arial"/>
                <a:sym typeface="Arial"/>
                <a:rtl val="0"/>
              </a:rPr>
              <a:t> SOCIETY HAS BEEN HERE BEFORE</a:t>
            </a:r>
          </a:p>
        </p:txBody>
      </p:sp>
      <p:sp>
        <p:nvSpPr>
          <p:cNvPr id="352" name="Shape 352"/>
          <p:cNvSpPr txBox="1"/>
          <p:nvPr/>
        </p:nvSpPr>
        <p:spPr>
          <a:xfrm>
            <a:off x="-16700" y="4555675"/>
            <a:ext cx="5526900" cy="673199"/>
          </a:xfrm>
          <a:prstGeom prst="rect">
            <a:avLst/>
          </a:prstGeom>
          <a:solidFill>
            <a:srgbClr val="000000"/>
          </a:solidFill>
          <a:ln>
            <a:noFill/>
          </a:ln>
        </p:spPr>
        <p:txBody>
          <a:bodyPr lIns="91425" tIns="91425" rIns="91425" bIns="91425" anchor="ctr" anchorCtr="0">
            <a:noAutofit/>
          </a:bodyPr>
          <a:lstStyle/>
          <a:p>
            <a:pPr defTabSz="914400"/>
            <a:r>
              <a:rPr lang="en" kern="0">
                <a:solidFill>
                  <a:srgbClr val="FFFFFF"/>
                </a:solidFill>
                <a:latin typeface="Arial"/>
                <a:ea typeface="Arial"/>
                <a:cs typeface="Arial"/>
                <a:sym typeface="Arial"/>
                <a:rtl val="0"/>
              </a:rPr>
              <a:t>EARLY 1800’S MECHANICAL PROGRAMMING REVOLUTIONIZES HOW THINGS ARE MADE</a:t>
            </a:r>
          </a:p>
        </p:txBody>
      </p:sp>
      <p:sp>
        <p:nvSpPr>
          <p:cNvPr id="353" name="Shape 353"/>
          <p:cNvSpPr txBox="1"/>
          <p:nvPr/>
        </p:nvSpPr>
        <p:spPr>
          <a:xfrm>
            <a:off x="3617100" y="5898700"/>
            <a:ext cx="5526900" cy="753199"/>
          </a:xfrm>
          <a:prstGeom prst="rect">
            <a:avLst/>
          </a:prstGeom>
          <a:solidFill>
            <a:srgbClr val="000000"/>
          </a:solidFill>
          <a:ln>
            <a:noFill/>
          </a:ln>
        </p:spPr>
        <p:txBody>
          <a:bodyPr lIns="91425" tIns="91425" rIns="91425" bIns="91425" anchor="ctr" anchorCtr="0">
            <a:noAutofit/>
          </a:bodyPr>
          <a:lstStyle/>
          <a:p>
            <a:pPr algn="ctr" defTabSz="914400"/>
            <a:r>
              <a:rPr lang="en" kern="0">
                <a:solidFill>
                  <a:srgbClr val="FFFFFF"/>
                </a:solidFill>
                <a:latin typeface="Arial"/>
                <a:ea typeface="Arial"/>
                <a:cs typeface="Arial"/>
                <a:sym typeface="Arial"/>
                <a:rtl val="0"/>
              </a:rPr>
              <a:t>FAMILIAR ISSUES RESURFACE: </a:t>
            </a:r>
          </a:p>
          <a:p>
            <a:pPr algn="ctr" defTabSz="914400"/>
            <a:r>
              <a:rPr lang="en" kern="0">
                <a:solidFill>
                  <a:srgbClr val="FFFFFF"/>
                </a:solidFill>
                <a:latin typeface="Arial"/>
                <a:ea typeface="Arial"/>
                <a:cs typeface="Arial"/>
                <a:sym typeface="Arial"/>
                <a:rtl val="0"/>
              </a:rPr>
              <a:t>SAFETY, LIABILITY, STRUCTURE OF LABOR</a:t>
            </a:r>
          </a:p>
        </p:txBody>
      </p:sp>
    </p:spTree>
    <p:extLst>
      <p:ext uri="{BB962C8B-B14F-4D97-AF65-F5344CB8AC3E}">
        <p14:creationId xmlns:p14="http://schemas.microsoft.com/office/powerpoint/2010/main" val="298509356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Shape 371"/>
          <p:cNvPicPr preferRelativeResize="0"/>
          <p:nvPr/>
        </p:nvPicPr>
        <p:blipFill>
          <a:blip r:embed="rId3"/>
          <a:stretch>
            <a:fillRect/>
          </a:stretch>
        </p:blipFill>
        <p:spPr>
          <a:xfrm>
            <a:off x="1184328" y="3066500"/>
            <a:ext cx="6400800" cy="2343150"/>
          </a:xfrm>
          <a:prstGeom prst="rect">
            <a:avLst/>
          </a:prstGeom>
          <a:noFill/>
          <a:ln>
            <a:noFill/>
          </a:ln>
        </p:spPr>
      </p:pic>
      <p:sp>
        <p:nvSpPr>
          <p:cNvPr id="372" name="Shape 372"/>
          <p:cNvSpPr txBox="1"/>
          <p:nvPr/>
        </p:nvSpPr>
        <p:spPr>
          <a:xfrm>
            <a:off x="0" y="144200"/>
            <a:ext cx="5988000" cy="753300"/>
          </a:xfrm>
          <a:prstGeom prst="rect">
            <a:avLst/>
          </a:prstGeom>
          <a:solidFill>
            <a:srgbClr val="000000"/>
          </a:solidFill>
          <a:ln>
            <a:noFill/>
          </a:ln>
        </p:spPr>
        <p:txBody>
          <a:bodyPr lIns="91425" tIns="91425" rIns="91425" bIns="91425" anchor="ctr" anchorCtr="0">
            <a:noAutofit/>
          </a:bodyPr>
          <a:lstStyle/>
          <a:p>
            <a:pPr defTabSz="914400"/>
            <a:r>
              <a:rPr lang="en" sz="3000" kern="0">
                <a:solidFill>
                  <a:srgbClr val="FFFFFF"/>
                </a:solidFill>
                <a:latin typeface="Arial"/>
                <a:ea typeface="Arial"/>
                <a:cs typeface="Arial"/>
                <a:sym typeface="Arial"/>
                <a:rtl val="0"/>
              </a:rPr>
              <a:t>WORKSHOP FORMAT</a:t>
            </a:r>
          </a:p>
        </p:txBody>
      </p:sp>
      <p:sp>
        <p:nvSpPr>
          <p:cNvPr id="373" name="Shape 373"/>
          <p:cNvSpPr txBox="1"/>
          <p:nvPr/>
        </p:nvSpPr>
        <p:spPr>
          <a:xfrm>
            <a:off x="194384" y="4082019"/>
            <a:ext cx="1602600" cy="792280"/>
          </a:xfrm>
          <a:prstGeom prst="rect">
            <a:avLst/>
          </a:prstGeom>
          <a:noFill/>
          <a:ln>
            <a:noFill/>
          </a:ln>
        </p:spPr>
        <p:txBody>
          <a:bodyPr lIns="91425" tIns="91425" rIns="91425" bIns="91425" anchor="ctr" anchorCtr="0">
            <a:noAutofit/>
          </a:bodyPr>
          <a:lstStyle/>
          <a:p>
            <a:pPr defTabSz="914400"/>
            <a:endParaRPr sz="2400" kern="0" dirty="0">
              <a:solidFill>
                <a:srgbClr val="000000"/>
              </a:solidFill>
              <a:latin typeface="Arial"/>
              <a:ea typeface="Arial"/>
              <a:cs typeface="Arial"/>
              <a:sym typeface="Arial"/>
              <a:rtl val="0"/>
            </a:endParaRPr>
          </a:p>
          <a:p>
            <a:pPr defTabSz="914400"/>
            <a:r>
              <a:rPr lang="en" sz="2400" kern="0" dirty="0">
                <a:solidFill>
                  <a:srgbClr val="000000"/>
                </a:solidFill>
                <a:latin typeface="Arial"/>
                <a:ea typeface="Arial"/>
                <a:cs typeface="Arial"/>
                <a:sym typeface="Arial"/>
                <a:rtl val="0"/>
              </a:rPr>
              <a:t>46 </a:t>
            </a:r>
            <a:r>
              <a:rPr lang="en" sz="2400" kern="0" dirty="0" smtClean="0">
                <a:solidFill>
                  <a:srgbClr val="000000"/>
                </a:solidFill>
                <a:latin typeface="Arial"/>
                <a:ea typeface="Arial"/>
                <a:cs typeface="Arial"/>
                <a:sym typeface="Arial"/>
                <a:rtl val="0"/>
              </a:rPr>
              <a:t>People</a:t>
            </a:r>
            <a:endParaRPr lang="en-US" sz="2400" kern="0" dirty="0" smtClean="0">
              <a:solidFill>
                <a:srgbClr val="000000"/>
              </a:solidFill>
              <a:latin typeface="Arial"/>
              <a:ea typeface="Arial"/>
              <a:cs typeface="Arial"/>
              <a:sym typeface="Arial"/>
              <a:rtl val="0"/>
            </a:endParaRPr>
          </a:p>
          <a:p>
            <a:pPr defTabSz="914400"/>
            <a:r>
              <a:rPr lang="en-US" sz="2000" kern="0" dirty="0" smtClean="0">
                <a:solidFill>
                  <a:srgbClr val="000000"/>
                </a:solidFill>
                <a:latin typeface="Arial"/>
                <a:ea typeface="Arial"/>
                <a:cs typeface="Arial"/>
                <a:sym typeface="Arial"/>
                <a:rtl val="0"/>
              </a:rPr>
              <a:t>2 min lighting talks in one deck</a:t>
            </a:r>
            <a:endParaRPr lang="en" sz="2000" kern="0" dirty="0">
              <a:solidFill>
                <a:srgbClr val="000000"/>
              </a:solidFill>
              <a:latin typeface="Arial"/>
              <a:ea typeface="Arial"/>
              <a:cs typeface="Arial"/>
              <a:sym typeface="Arial"/>
              <a:rtl val="0"/>
            </a:endParaRPr>
          </a:p>
          <a:p>
            <a:pPr defTabSz="914400"/>
            <a:endParaRPr sz="2400" kern="0" dirty="0">
              <a:solidFill>
                <a:srgbClr val="000000"/>
              </a:solidFill>
              <a:latin typeface="Arial"/>
              <a:ea typeface="Arial"/>
              <a:cs typeface="Arial"/>
              <a:sym typeface="Arial"/>
              <a:rtl val="0"/>
            </a:endParaRPr>
          </a:p>
        </p:txBody>
      </p:sp>
      <p:sp>
        <p:nvSpPr>
          <p:cNvPr id="374" name="Shape 374"/>
          <p:cNvSpPr txBox="1"/>
          <p:nvPr/>
        </p:nvSpPr>
        <p:spPr>
          <a:xfrm>
            <a:off x="2097001" y="2671380"/>
            <a:ext cx="2194799" cy="542400"/>
          </a:xfrm>
          <a:prstGeom prst="rect">
            <a:avLst/>
          </a:prstGeom>
          <a:noFill/>
          <a:ln>
            <a:noFill/>
          </a:ln>
        </p:spPr>
        <p:txBody>
          <a:bodyPr lIns="91425" tIns="91425" rIns="91425" bIns="91425" anchor="ctr" anchorCtr="0">
            <a:noAutofit/>
          </a:bodyPr>
          <a:lstStyle/>
          <a:p>
            <a:pPr defTabSz="914400"/>
            <a:r>
              <a:rPr lang="en" sz="2400" kern="0" dirty="0">
                <a:solidFill>
                  <a:srgbClr val="000000"/>
                </a:solidFill>
                <a:latin typeface="Arial"/>
                <a:ea typeface="Arial"/>
                <a:cs typeface="Arial"/>
                <a:sym typeface="Arial"/>
                <a:rtl val="0"/>
              </a:rPr>
              <a:t>200+ </a:t>
            </a:r>
            <a:br>
              <a:rPr lang="en" sz="2400" kern="0" dirty="0">
                <a:solidFill>
                  <a:srgbClr val="000000"/>
                </a:solidFill>
                <a:latin typeface="Arial"/>
                <a:ea typeface="Arial"/>
                <a:cs typeface="Arial"/>
                <a:sym typeface="Arial"/>
                <a:rtl val="0"/>
              </a:rPr>
            </a:br>
            <a:r>
              <a:rPr lang="en" sz="2400" kern="0" dirty="0">
                <a:solidFill>
                  <a:srgbClr val="000000"/>
                </a:solidFill>
                <a:latin typeface="Arial"/>
                <a:ea typeface="Arial"/>
                <a:cs typeface="Arial"/>
                <a:sym typeface="Arial"/>
                <a:rtl val="0"/>
              </a:rPr>
              <a:t>Headline</a:t>
            </a:r>
          </a:p>
          <a:p>
            <a:pPr defTabSz="914400"/>
            <a:r>
              <a:rPr lang="en" sz="2400" kern="0" dirty="0">
                <a:solidFill>
                  <a:srgbClr val="000000"/>
                </a:solidFill>
                <a:latin typeface="Arial"/>
                <a:ea typeface="Arial"/>
                <a:cs typeface="Arial"/>
                <a:sym typeface="Arial"/>
                <a:rtl val="0"/>
              </a:rPr>
              <a:t>Ideas</a:t>
            </a:r>
          </a:p>
        </p:txBody>
      </p:sp>
      <p:sp>
        <p:nvSpPr>
          <p:cNvPr id="375" name="Shape 375"/>
          <p:cNvSpPr txBox="1"/>
          <p:nvPr/>
        </p:nvSpPr>
        <p:spPr>
          <a:xfrm>
            <a:off x="4762016" y="2577749"/>
            <a:ext cx="1692599" cy="542400"/>
          </a:xfrm>
          <a:prstGeom prst="rect">
            <a:avLst/>
          </a:prstGeom>
          <a:noFill/>
          <a:ln>
            <a:noFill/>
          </a:ln>
        </p:spPr>
        <p:txBody>
          <a:bodyPr lIns="91425" tIns="91425" rIns="91425" bIns="91425" anchor="ctr" anchorCtr="0">
            <a:noAutofit/>
          </a:bodyPr>
          <a:lstStyle/>
          <a:p>
            <a:pPr defTabSz="914400"/>
            <a:r>
              <a:rPr lang="en" sz="2400" kern="0" dirty="0">
                <a:solidFill>
                  <a:srgbClr val="000000"/>
                </a:solidFill>
                <a:latin typeface="Arial"/>
                <a:ea typeface="Arial"/>
                <a:cs typeface="Arial"/>
                <a:sym typeface="Arial"/>
                <a:rtl val="0"/>
              </a:rPr>
              <a:t>6 Headline</a:t>
            </a:r>
            <a:br>
              <a:rPr lang="en" sz="2400" kern="0" dirty="0">
                <a:solidFill>
                  <a:srgbClr val="000000"/>
                </a:solidFill>
                <a:latin typeface="Arial"/>
                <a:ea typeface="Arial"/>
                <a:cs typeface="Arial"/>
                <a:sym typeface="Arial"/>
                <a:rtl val="0"/>
              </a:rPr>
            </a:br>
            <a:r>
              <a:rPr lang="en" sz="2400" kern="0" dirty="0">
                <a:solidFill>
                  <a:srgbClr val="000000"/>
                </a:solidFill>
                <a:latin typeface="Arial"/>
                <a:ea typeface="Arial"/>
                <a:cs typeface="Arial"/>
                <a:sym typeface="Arial"/>
                <a:rtl val="0"/>
              </a:rPr>
              <a:t>Breakouts</a:t>
            </a:r>
          </a:p>
        </p:txBody>
      </p:sp>
      <p:sp>
        <p:nvSpPr>
          <p:cNvPr id="376" name="Shape 376"/>
          <p:cNvSpPr txBox="1"/>
          <p:nvPr/>
        </p:nvSpPr>
        <p:spPr>
          <a:xfrm>
            <a:off x="4701091" y="5406475"/>
            <a:ext cx="1692599" cy="542400"/>
          </a:xfrm>
          <a:prstGeom prst="rect">
            <a:avLst/>
          </a:prstGeom>
          <a:noFill/>
          <a:ln>
            <a:noFill/>
          </a:ln>
        </p:spPr>
        <p:txBody>
          <a:bodyPr lIns="91425" tIns="91425" rIns="91425" bIns="91425" anchor="ctr" anchorCtr="0">
            <a:noAutofit/>
          </a:bodyPr>
          <a:lstStyle/>
          <a:p>
            <a:pPr defTabSz="914400"/>
            <a:r>
              <a:rPr lang="en" sz="2400" kern="0" dirty="0">
                <a:solidFill>
                  <a:srgbClr val="000000"/>
                </a:solidFill>
                <a:latin typeface="Arial"/>
                <a:ea typeface="Arial"/>
                <a:cs typeface="Arial"/>
                <a:sym typeface="Arial"/>
                <a:rtl val="0"/>
              </a:rPr>
              <a:t>6 Theme</a:t>
            </a:r>
            <a:br>
              <a:rPr lang="en" sz="2400" kern="0" dirty="0">
                <a:solidFill>
                  <a:srgbClr val="000000"/>
                </a:solidFill>
                <a:latin typeface="Arial"/>
                <a:ea typeface="Arial"/>
                <a:cs typeface="Arial"/>
                <a:sym typeface="Arial"/>
                <a:rtl val="0"/>
              </a:rPr>
            </a:br>
            <a:r>
              <a:rPr lang="en" sz="2400" kern="0" dirty="0">
                <a:solidFill>
                  <a:srgbClr val="000000"/>
                </a:solidFill>
                <a:latin typeface="Arial"/>
                <a:ea typeface="Arial"/>
                <a:cs typeface="Arial"/>
                <a:sym typeface="Arial"/>
                <a:rtl val="0"/>
              </a:rPr>
              <a:t>Breakouts</a:t>
            </a:r>
          </a:p>
        </p:txBody>
      </p:sp>
      <p:sp>
        <p:nvSpPr>
          <p:cNvPr id="377" name="Shape 377"/>
          <p:cNvSpPr txBox="1"/>
          <p:nvPr/>
        </p:nvSpPr>
        <p:spPr>
          <a:xfrm>
            <a:off x="6797422" y="3601851"/>
            <a:ext cx="2258458" cy="1272448"/>
          </a:xfrm>
          <a:prstGeom prst="rect">
            <a:avLst/>
          </a:prstGeom>
          <a:noFill/>
          <a:ln>
            <a:noFill/>
          </a:ln>
        </p:spPr>
        <p:txBody>
          <a:bodyPr lIns="91425" tIns="91425" rIns="91425" bIns="91425" anchor="ctr" anchorCtr="0">
            <a:noAutofit/>
          </a:bodyPr>
          <a:lstStyle/>
          <a:p>
            <a:pPr defTabSz="914400"/>
            <a:r>
              <a:rPr lang="en" sz="2400" kern="0" dirty="0" smtClean="0">
                <a:solidFill>
                  <a:srgbClr val="000000"/>
                </a:solidFill>
                <a:latin typeface="Arial"/>
                <a:ea typeface="Arial"/>
                <a:cs typeface="Arial"/>
                <a:sym typeface="Arial"/>
                <a:rtl val="0"/>
              </a:rPr>
              <a:t>6 Cross-cutting </a:t>
            </a:r>
          </a:p>
          <a:p>
            <a:pPr defTabSz="914400"/>
            <a:r>
              <a:rPr lang="en" sz="2400" kern="0" dirty="0" smtClean="0">
                <a:solidFill>
                  <a:srgbClr val="000000"/>
                </a:solidFill>
                <a:latin typeface="Arial"/>
                <a:ea typeface="Arial"/>
                <a:cs typeface="Arial"/>
                <a:sym typeface="Arial"/>
                <a:rtl val="0"/>
              </a:rPr>
              <a:t>Topics</a:t>
            </a:r>
            <a:endParaRPr lang="en" sz="2400" kern="0" dirty="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49484396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p:nvPr/>
        </p:nvSpPr>
        <p:spPr>
          <a:xfrm>
            <a:off x="0" y="144200"/>
            <a:ext cx="5883900" cy="753300"/>
          </a:xfrm>
          <a:prstGeom prst="rect">
            <a:avLst/>
          </a:prstGeom>
          <a:solidFill>
            <a:srgbClr val="000000"/>
          </a:solidFill>
          <a:ln>
            <a:noFill/>
          </a:ln>
        </p:spPr>
        <p:txBody>
          <a:bodyPr lIns="91425" tIns="91425" rIns="91425" bIns="91425" anchor="ctr" anchorCtr="0">
            <a:noAutofit/>
          </a:bodyPr>
          <a:lstStyle/>
          <a:p>
            <a:pPr defTabSz="914400"/>
            <a:r>
              <a:rPr lang="en" sz="3000" kern="0">
                <a:solidFill>
                  <a:srgbClr val="FFFFFF"/>
                </a:solidFill>
                <a:latin typeface="Arial"/>
                <a:ea typeface="Arial"/>
                <a:cs typeface="Arial"/>
                <a:sym typeface="Arial"/>
                <a:rtl val="0"/>
              </a:rPr>
              <a:t> LIGHTNING INTRODUCTIONS</a:t>
            </a:r>
          </a:p>
        </p:txBody>
      </p:sp>
      <p:sp>
        <p:nvSpPr>
          <p:cNvPr id="383" name="Shape 383"/>
          <p:cNvSpPr/>
          <p:nvPr/>
        </p:nvSpPr>
        <p:spPr>
          <a:xfrm>
            <a:off x="6113800" y="144200"/>
            <a:ext cx="2926800" cy="5301299"/>
          </a:xfrm>
          <a:prstGeom prst="rect">
            <a:avLst/>
          </a:prstGeom>
          <a:noFill/>
          <a:ln>
            <a:noFill/>
          </a:ln>
        </p:spPr>
        <p:txBody>
          <a:bodyPr lIns="40925" tIns="40925" rIns="40925" bIns="40925" anchor="t" anchorCtr="0">
            <a:noAutofit/>
          </a:bodyPr>
          <a:lstStyle/>
          <a:p>
            <a:pPr marL="25400" marR="25400" defTabSz="914400">
              <a:lnSpc>
                <a:spcPct val="115000"/>
              </a:lnSpc>
              <a:buSzPct val="25000"/>
            </a:pPr>
            <a:r>
              <a:rPr lang="en" sz="2400" b="1" kern="0">
                <a:solidFill>
                  <a:srgbClr val="000000"/>
                </a:solidFill>
                <a:latin typeface="Arial"/>
                <a:ea typeface="Arial"/>
                <a:cs typeface="Arial"/>
                <a:sym typeface="Arial"/>
                <a:rtl val="0"/>
              </a:rPr>
              <a:t>2 MINUTES</a:t>
            </a:r>
            <a:br>
              <a:rPr lang="en" sz="2400" b="1" kern="0">
                <a:solidFill>
                  <a:srgbClr val="000000"/>
                </a:solidFill>
                <a:latin typeface="Arial"/>
                <a:ea typeface="Arial"/>
                <a:cs typeface="Arial"/>
                <a:sym typeface="Arial"/>
                <a:rtl val="0"/>
              </a:rPr>
            </a:br>
            <a:r>
              <a:rPr lang="en" sz="2400" b="1" kern="0">
                <a:solidFill>
                  <a:srgbClr val="000000"/>
                </a:solidFill>
                <a:latin typeface="Arial"/>
                <a:ea typeface="Arial"/>
                <a:cs typeface="Arial"/>
                <a:sym typeface="Arial"/>
                <a:rtl val="0"/>
              </a:rPr>
              <a:t>2 SLIDES </a:t>
            </a:r>
          </a:p>
          <a:p>
            <a:pPr marL="25400" marR="25400" defTabSz="914400">
              <a:lnSpc>
                <a:spcPct val="115000"/>
              </a:lnSpc>
            </a:pPr>
            <a:endParaRPr sz="2400" b="1" kern="0">
              <a:solidFill>
                <a:srgbClr val="000000"/>
              </a:solidFill>
              <a:latin typeface="Arial"/>
              <a:ea typeface="Arial"/>
              <a:cs typeface="Arial"/>
              <a:sym typeface="Arial"/>
              <a:rtl val="0"/>
            </a:endParaRPr>
          </a:p>
          <a:p>
            <a:pPr marL="25400" marR="25400" defTabSz="914400">
              <a:lnSpc>
                <a:spcPct val="115000"/>
              </a:lnSpc>
              <a:buSzPct val="25000"/>
            </a:pPr>
            <a:r>
              <a:rPr lang="en" sz="2400" kern="0">
                <a:solidFill>
                  <a:srgbClr val="000000"/>
                </a:solidFill>
                <a:latin typeface="Arial"/>
                <a:ea typeface="Arial"/>
                <a:cs typeface="Arial"/>
                <a:sym typeface="Arial"/>
                <a:rtl val="0"/>
              </a:rPr>
              <a:t>Who are you?</a:t>
            </a:r>
          </a:p>
          <a:p>
            <a:pPr marL="25400" marR="25400" defTabSz="914400">
              <a:lnSpc>
                <a:spcPct val="115000"/>
              </a:lnSpc>
              <a:buSzPct val="25000"/>
            </a:pPr>
            <a:r>
              <a:rPr lang="en" sz="2400" kern="0">
                <a:solidFill>
                  <a:srgbClr val="000000"/>
                </a:solidFill>
                <a:latin typeface="Arial"/>
                <a:ea typeface="Arial"/>
                <a:cs typeface="Arial"/>
                <a:sym typeface="Arial"/>
                <a:rtl val="0"/>
              </a:rPr>
              <a:t>What do you do?</a:t>
            </a:r>
          </a:p>
          <a:p>
            <a:pPr marL="25400" marR="25400" defTabSz="914400">
              <a:lnSpc>
                <a:spcPct val="115000"/>
              </a:lnSpc>
            </a:pPr>
            <a:endParaRPr sz="2400" kern="0">
              <a:solidFill>
                <a:srgbClr val="000000"/>
              </a:solidFill>
              <a:latin typeface="Arial"/>
              <a:ea typeface="Arial"/>
              <a:cs typeface="Arial"/>
              <a:sym typeface="Arial"/>
              <a:rtl val="0"/>
            </a:endParaRPr>
          </a:p>
          <a:p>
            <a:pPr marR="25400" defTabSz="914400">
              <a:lnSpc>
                <a:spcPct val="150000"/>
              </a:lnSpc>
              <a:buSzPct val="25000"/>
            </a:pPr>
            <a:r>
              <a:rPr lang="en" sz="2400" kern="0">
                <a:solidFill>
                  <a:srgbClr val="000000"/>
                </a:solidFill>
                <a:latin typeface="Arial"/>
                <a:ea typeface="Arial"/>
                <a:cs typeface="Arial"/>
                <a:sym typeface="Arial"/>
                <a:rtl val="0"/>
              </a:rPr>
              <a:t>What is the primary</a:t>
            </a:r>
          </a:p>
          <a:p>
            <a:pPr marR="25400" indent="457200" defTabSz="914400">
              <a:lnSpc>
                <a:spcPct val="150000"/>
              </a:lnSpc>
              <a:buSzPct val="25000"/>
            </a:pPr>
            <a:r>
              <a:rPr lang="en" sz="2400" b="1" kern="0">
                <a:solidFill>
                  <a:srgbClr val="000000"/>
                </a:solidFill>
                <a:latin typeface="Arial"/>
                <a:ea typeface="Arial"/>
                <a:cs typeface="Arial"/>
                <a:sym typeface="Arial"/>
                <a:rtl val="0"/>
              </a:rPr>
              <a:t>Opportunity</a:t>
            </a:r>
          </a:p>
          <a:p>
            <a:pPr marL="482600" marR="25400" defTabSz="914400">
              <a:lnSpc>
                <a:spcPct val="150000"/>
              </a:lnSpc>
              <a:buSzPct val="25000"/>
            </a:pPr>
            <a:r>
              <a:rPr lang="en" sz="2400" b="1" kern="0">
                <a:solidFill>
                  <a:srgbClr val="000000"/>
                </a:solidFill>
                <a:latin typeface="Arial"/>
                <a:ea typeface="Arial"/>
                <a:cs typeface="Arial"/>
                <a:sym typeface="Arial"/>
                <a:rtl val="0"/>
              </a:rPr>
              <a:t>Challenge</a:t>
            </a:r>
          </a:p>
          <a:p>
            <a:pPr marL="482600" marR="25400" defTabSz="914400">
              <a:lnSpc>
                <a:spcPct val="150000"/>
              </a:lnSpc>
              <a:buSzPct val="25000"/>
            </a:pPr>
            <a:r>
              <a:rPr lang="en" sz="2400" b="1" kern="0">
                <a:solidFill>
                  <a:srgbClr val="000000"/>
                </a:solidFill>
                <a:latin typeface="Arial"/>
                <a:ea typeface="Arial"/>
                <a:cs typeface="Arial"/>
                <a:sym typeface="Arial"/>
                <a:rtl val="0"/>
              </a:rPr>
              <a:t>Open Question</a:t>
            </a:r>
          </a:p>
          <a:p>
            <a:pPr marL="25400" marR="25400" defTabSz="914400">
              <a:lnSpc>
                <a:spcPct val="150000"/>
              </a:lnSpc>
              <a:buSzPct val="25000"/>
            </a:pPr>
            <a:r>
              <a:rPr lang="en" sz="2400" kern="0">
                <a:solidFill>
                  <a:srgbClr val="000000"/>
                </a:solidFill>
                <a:latin typeface="Arial"/>
                <a:ea typeface="Arial"/>
                <a:cs typeface="Arial"/>
                <a:sym typeface="Arial"/>
                <a:rtl val="0"/>
              </a:rPr>
              <a:t>in next 10-20 years</a:t>
            </a:r>
          </a:p>
          <a:p>
            <a:pPr marR="25400" defTabSz="914400">
              <a:lnSpc>
                <a:spcPct val="115000"/>
              </a:lnSpc>
            </a:pPr>
            <a:endParaRPr sz="2400" b="1" kern="0">
              <a:solidFill>
                <a:srgbClr val="000000"/>
              </a:solidFill>
              <a:latin typeface="Arial"/>
              <a:ea typeface="Arial"/>
              <a:cs typeface="Arial"/>
              <a:sym typeface="Arial"/>
              <a:rtl val="0"/>
            </a:endParaRPr>
          </a:p>
        </p:txBody>
      </p:sp>
      <p:pic>
        <p:nvPicPr>
          <p:cNvPr id="384" name="Shape 384"/>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3193478" y="5642393"/>
            <a:ext cx="1465475" cy="975206"/>
          </a:xfrm>
          <a:prstGeom prst="rect">
            <a:avLst/>
          </a:prstGeom>
          <a:noFill/>
          <a:ln>
            <a:noFill/>
          </a:ln>
        </p:spPr>
      </p:pic>
      <p:pic>
        <p:nvPicPr>
          <p:cNvPr id="385" name="Shape 385"/>
          <p:cNvPicPr preferRelativeResize="0"/>
          <p:nvPr/>
        </p:nvPicPr>
        <p:blipFill>
          <a:blip r:embed="rId4" cstate="screen">
            <a:extLst>
              <a:ext uri="{28A0092B-C50C-407E-A947-70E740481C1C}">
                <a14:useLocalDpi xmlns:a14="http://schemas.microsoft.com/office/drawing/2010/main"/>
              </a:ext>
            </a:extLst>
          </a:blip>
          <a:stretch>
            <a:fillRect/>
          </a:stretch>
        </p:blipFill>
        <p:spPr>
          <a:xfrm>
            <a:off x="5826437" y="5745200"/>
            <a:ext cx="1224924" cy="979931"/>
          </a:xfrm>
          <a:prstGeom prst="rect">
            <a:avLst/>
          </a:prstGeom>
          <a:noFill/>
          <a:ln>
            <a:noFill/>
          </a:ln>
        </p:spPr>
      </p:pic>
      <p:pic>
        <p:nvPicPr>
          <p:cNvPr id="386" name="Shape 386"/>
          <p:cNvPicPr preferRelativeResize="0"/>
          <p:nvPr/>
        </p:nvPicPr>
        <p:blipFill>
          <a:blip r:embed="rId5" cstate="screen">
            <a:extLst>
              <a:ext uri="{28A0092B-C50C-407E-A947-70E740481C1C}">
                <a14:useLocalDpi xmlns:a14="http://schemas.microsoft.com/office/drawing/2010/main"/>
              </a:ext>
            </a:extLst>
          </a:blip>
          <a:stretch>
            <a:fillRect/>
          </a:stretch>
        </p:blipFill>
        <p:spPr>
          <a:xfrm>
            <a:off x="7002250" y="5745201"/>
            <a:ext cx="1306554" cy="979922"/>
          </a:xfrm>
          <a:prstGeom prst="rect">
            <a:avLst/>
          </a:prstGeom>
          <a:noFill/>
          <a:ln>
            <a:noFill/>
          </a:ln>
        </p:spPr>
      </p:pic>
      <p:pic>
        <p:nvPicPr>
          <p:cNvPr id="387" name="Shape 387"/>
          <p:cNvPicPr preferRelativeResize="0"/>
          <p:nvPr/>
        </p:nvPicPr>
        <p:blipFill rotWithShape="1">
          <a:blip r:embed="rId6" cstate="screen">
            <a:extLst>
              <a:ext uri="{28A0092B-C50C-407E-A947-70E740481C1C}">
                <a14:useLocalDpi xmlns:a14="http://schemas.microsoft.com/office/drawing/2010/main"/>
              </a:ext>
            </a:extLst>
          </a:blip>
          <a:srcRect/>
          <a:stretch/>
        </p:blipFill>
        <p:spPr>
          <a:xfrm>
            <a:off x="4658900" y="3825175"/>
            <a:ext cx="1224924" cy="972050"/>
          </a:xfrm>
          <a:prstGeom prst="rect">
            <a:avLst/>
          </a:prstGeom>
          <a:noFill/>
          <a:ln>
            <a:noFill/>
          </a:ln>
        </p:spPr>
      </p:pic>
      <p:pic>
        <p:nvPicPr>
          <p:cNvPr id="388" name="Shape 388"/>
          <p:cNvPicPr preferRelativeResize="0"/>
          <p:nvPr/>
        </p:nvPicPr>
        <p:blipFill>
          <a:blip r:embed="rId7" cstate="screen">
            <a:extLst>
              <a:ext uri="{28A0092B-C50C-407E-A947-70E740481C1C}">
                <a14:useLocalDpi xmlns:a14="http://schemas.microsoft.com/office/drawing/2010/main"/>
              </a:ext>
            </a:extLst>
          </a:blip>
          <a:stretch>
            <a:fillRect/>
          </a:stretch>
        </p:blipFill>
        <p:spPr>
          <a:xfrm>
            <a:off x="1568600" y="5526750"/>
            <a:ext cx="1605950" cy="1206494"/>
          </a:xfrm>
          <a:prstGeom prst="rect">
            <a:avLst/>
          </a:prstGeom>
          <a:noFill/>
          <a:ln>
            <a:noFill/>
          </a:ln>
        </p:spPr>
      </p:pic>
      <p:pic>
        <p:nvPicPr>
          <p:cNvPr id="389" name="Shape 389"/>
          <p:cNvPicPr preferRelativeResize="0"/>
          <p:nvPr/>
        </p:nvPicPr>
        <p:blipFill rotWithShape="1">
          <a:blip r:embed="rId8" cstate="screen">
            <a:extLst>
              <a:ext uri="{28A0092B-C50C-407E-A947-70E740481C1C}">
                <a14:useLocalDpi xmlns:a14="http://schemas.microsoft.com/office/drawing/2010/main"/>
              </a:ext>
            </a:extLst>
          </a:blip>
          <a:srcRect/>
          <a:stretch/>
        </p:blipFill>
        <p:spPr>
          <a:xfrm>
            <a:off x="-27524" y="3464675"/>
            <a:ext cx="1605950" cy="1064254"/>
          </a:xfrm>
          <a:prstGeom prst="rect">
            <a:avLst/>
          </a:prstGeom>
          <a:noFill/>
          <a:ln>
            <a:noFill/>
          </a:ln>
        </p:spPr>
      </p:pic>
      <p:pic>
        <p:nvPicPr>
          <p:cNvPr id="390" name="Shape 390"/>
          <p:cNvPicPr preferRelativeResize="0"/>
          <p:nvPr/>
        </p:nvPicPr>
        <p:blipFill rotWithShape="1">
          <a:blip r:embed="rId9" cstate="screen">
            <a:extLst>
              <a:ext uri="{28A0092B-C50C-407E-A947-70E740481C1C}">
                <a14:useLocalDpi xmlns:a14="http://schemas.microsoft.com/office/drawing/2010/main"/>
              </a:ext>
            </a:extLst>
          </a:blip>
          <a:srcRect/>
          <a:stretch/>
        </p:blipFill>
        <p:spPr>
          <a:xfrm>
            <a:off x="-27525" y="897487"/>
            <a:ext cx="1591599" cy="1216600"/>
          </a:xfrm>
          <a:prstGeom prst="rect">
            <a:avLst/>
          </a:prstGeom>
          <a:noFill/>
          <a:ln>
            <a:noFill/>
          </a:ln>
        </p:spPr>
      </p:pic>
      <p:pic>
        <p:nvPicPr>
          <p:cNvPr id="391" name="Shape 391"/>
          <p:cNvPicPr preferRelativeResize="0"/>
          <p:nvPr/>
        </p:nvPicPr>
        <p:blipFill rotWithShape="1">
          <a:blip r:embed="rId10" cstate="screen">
            <a:extLst>
              <a:ext uri="{28A0092B-C50C-407E-A947-70E740481C1C}">
                <a14:useLocalDpi xmlns:a14="http://schemas.microsoft.com/office/drawing/2010/main"/>
              </a:ext>
            </a:extLst>
          </a:blip>
          <a:srcRect/>
          <a:stretch/>
        </p:blipFill>
        <p:spPr>
          <a:xfrm>
            <a:off x="-27525" y="2110098"/>
            <a:ext cx="1605952" cy="1354575"/>
          </a:xfrm>
          <a:prstGeom prst="rect">
            <a:avLst/>
          </a:prstGeom>
          <a:noFill/>
          <a:ln>
            <a:noFill/>
          </a:ln>
        </p:spPr>
      </p:pic>
      <p:pic>
        <p:nvPicPr>
          <p:cNvPr id="392" name="Shape 392"/>
          <p:cNvPicPr preferRelativeResize="0"/>
          <p:nvPr/>
        </p:nvPicPr>
        <p:blipFill rotWithShape="1">
          <a:blip r:embed="rId11" cstate="screen">
            <a:extLst>
              <a:ext uri="{28A0092B-C50C-407E-A947-70E740481C1C}">
                <a14:useLocalDpi xmlns:a14="http://schemas.microsoft.com/office/drawing/2010/main"/>
              </a:ext>
            </a:extLst>
          </a:blip>
          <a:srcRect/>
          <a:stretch/>
        </p:blipFill>
        <p:spPr>
          <a:xfrm>
            <a:off x="3193462" y="3308450"/>
            <a:ext cx="1465474" cy="1354566"/>
          </a:xfrm>
          <a:prstGeom prst="rect">
            <a:avLst/>
          </a:prstGeom>
          <a:noFill/>
          <a:ln>
            <a:noFill/>
          </a:ln>
        </p:spPr>
      </p:pic>
      <p:pic>
        <p:nvPicPr>
          <p:cNvPr id="393" name="Shape 393"/>
          <p:cNvPicPr preferRelativeResize="0"/>
          <p:nvPr/>
        </p:nvPicPr>
        <p:blipFill rotWithShape="1">
          <a:blip r:embed="rId12" cstate="screen">
            <a:extLst>
              <a:ext uri="{28A0092B-C50C-407E-A947-70E740481C1C}">
                <a14:useLocalDpi xmlns:a14="http://schemas.microsoft.com/office/drawing/2010/main"/>
              </a:ext>
            </a:extLst>
          </a:blip>
          <a:srcRect/>
          <a:stretch/>
        </p:blipFill>
        <p:spPr>
          <a:xfrm>
            <a:off x="4677875" y="4797224"/>
            <a:ext cx="1224925" cy="1927911"/>
          </a:xfrm>
          <a:prstGeom prst="rect">
            <a:avLst/>
          </a:prstGeom>
          <a:noFill/>
          <a:ln>
            <a:noFill/>
          </a:ln>
        </p:spPr>
      </p:pic>
      <p:pic>
        <p:nvPicPr>
          <p:cNvPr id="394" name="Shape 394"/>
          <p:cNvPicPr preferRelativeResize="0"/>
          <p:nvPr/>
        </p:nvPicPr>
        <p:blipFill rotWithShape="1">
          <a:blip r:embed="rId13" cstate="screen">
            <a:extLst>
              <a:ext uri="{28A0092B-C50C-407E-A947-70E740481C1C}">
                <a14:useLocalDpi xmlns:a14="http://schemas.microsoft.com/office/drawing/2010/main"/>
              </a:ext>
            </a:extLst>
          </a:blip>
          <a:srcRect/>
          <a:stretch/>
        </p:blipFill>
        <p:spPr>
          <a:xfrm>
            <a:off x="3193449" y="4663025"/>
            <a:ext cx="1465450" cy="991213"/>
          </a:xfrm>
          <a:prstGeom prst="rect">
            <a:avLst/>
          </a:prstGeom>
          <a:noFill/>
          <a:ln>
            <a:noFill/>
          </a:ln>
        </p:spPr>
      </p:pic>
      <p:pic>
        <p:nvPicPr>
          <p:cNvPr id="395" name="Shape 395"/>
          <p:cNvPicPr preferRelativeResize="0"/>
          <p:nvPr/>
        </p:nvPicPr>
        <p:blipFill rotWithShape="1">
          <a:blip r:embed="rId14" cstate="screen">
            <a:extLst>
              <a:ext uri="{28A0092B-C50C-407E-A947-70E740481C1C}">
                <a14:useLocalDpi xmlns:a14="http://schemas.microsoft.com/office/drawing/2010/main"/>
              </a:ext>
            </a:extLst>
          </a:blip>
          <a:srcRect/>
          <a:stretch/>
        </p:blipFill>
        <p:spPr>
          <a:xfrm>
            <a:off x="1589450" y="4163000"/>
            <a:ext cx="1605948" cy="1324965"/>
          </a:xfrm>
          <a:prstGeom prst="rect">
            <a:avLst/>
          </a:prstGeom>
          <a:noFill/>
          <a:ln>
            <a:noFill/>
          </a:ln>
        </p:spPr>
      </p:pic>
      <p:pic>
        <p:nvPicPr>
          <p:cNvPr id="396" name="Shape 396"/>
          <p:cNvPicPr preferRelativeResize="0"/>
          <p:nvPr/>
        </p:nvPicPr>
        <p:blipFill rotWithShape="1">
          <a:blip r:embed="rId15" cstate="screen">
            <a:extLst>
              <a:ext uri="{28A0092B-C50C-407E-A947-70E740481C1C}">
                <a14:useLocalDpi xmlns:a14="http://schemas.microsoft.com/office/drawing/2010/main"/>
              </a:ext>
            </a:extLst>
          </a:blip>
          <a:srcRect/>
          <a:stretch/>
        </p:blipFill>
        <p:spPr>
          <a:xfrm>
            <a:off x="3193449" y="897499"/>
            <a:ext cx="1465453" cy="1564579"/>
          </a:xfrm>
          <a:prstGeom prst="rect">
            <a:avLst/>
          </a:prstGeom>
          <a:noFill/>
          <a:ln>
            <a:noFill/>
          </a:ln>
        </p:spPr>
      </p:pic>
      <p:pic>
        <p:nvPicPr>
          <p:cNvPr id="397" name="Shape 397"/>
          <p:cNvPicPr preferRelativeResize="0"/>
          <p:nvPr/>
        </p:nvPicPr>
        <p:blipFill>
          <a:blip r:embed="rId16" cstate="screen">
            <a:extLst>
              <a:ext uri="{28A0092B-C50C-407E-A947-70E740481C1C}">
                <a14:useLocalDpi xmlns:a14="http://schemas.microsoft.com/office/drawing/2010/main"/>
              </a:ext>
            </a:extLst>
          </a:blip>
          <a:stretch>
            <a:fillRect/>
          </a:stretch>
        </p:blipFill>
        <p:spPr>
          <a:xfrm>
            <a:off x="3193462" y="2410267"/>
            <a:ext cx="1465475" cy="898179"/>
          </a:xfrm>
          <a:prstGeom prst="rect">
            <a:avLst/>
          </a:prstGeom>
          <a:noFill/>
          <a:ln>
            <a:noFill/>
          </a:ln>
        </p:spPr>
      </p:pic>
      <p:pic>
        <p:nvPicPr>
          <p:cNvPr id="398" name="Shape 398"/>
          <p:cNvPicPr preferRelativeResize="0"/>
          <p:nvPr/>
        </p:nvPicPr>
        <p:blipFill>
          <a:blip r:embed="rId17" cstate="screen">
            <a:extLst>
              <a:ext uri="{28A0092B-C50C-407E-A947-70E740481C1C}">
                <a14:useLocalDpi xmlns:a14="http://schemas.microsoft.com/office/drawing/2010/main"/>
              </a:ext>
            </a:extLst>
          </a:blip>
          <a:stretch>
            <a:fillRect/>
          </a:stretch>
        </p:blipFill>
        <p:spPr>
          <a:xfrm>
            <a:off x="-27525" y="5542050"/>
            <a:ext cx="1605949" cy="1151419"/>
          </a:xfrm>
          <a:prstGeom prst="rect">
            <a:avLst/>
          </a:prstGeom>
          <a:noFill/>
          <a:ln>
            <a:noFill/>
          </a:ln>
        </p:spPr>
      </p:pic>
      <p:pic>
        <p:nvPicPr>
          <p:cNvPr id="399" name="Shape 399"/>
          <p:cNvPicPr preferRelativeResize="0"/>
          <p:nvPr/>
        </p:nvPicPr>
        <p:blipFill>
          <a:blip r:embed="rId18" cstate="screen">
            <a:extLst>
              <a:ext uri="{28A0092B-C50C-407E-A947-70E740481C1C}">
                <a14:useLocalDpi xmlns:a14="http://schemas.microsoft.com/office/drawing/2010/main"/>
              </a:ext>
            </a:extLst>
          </a:blip>
          <a:stretch>
            <a:fillRect/>
          </a:stretch>
        </p:blipFill>
        <p:spPr>
          <a:xfrm>
            <a:off x="1587450" y="2502575"/>
            <a:ext cx="1605950" cy="1660417"/>
          </a:xfrm>
          <a:prstGeom prst="rect">
            <a:avLst/>
          </a:prstGeom>
          <a:noFill/>
          <a:ln>
            <a:noFill/>
          </a:ln>
        </p:spPr>
      </p:pic>
      <p:pic>
        <p:nvPicPr>
          <p:cNvPr id="400" name="Shape 400"/>
          <p:cNvPicPr preferRelativeResize="0"/>
          <p:nvPr/>
        </p:nvPicPr>
        <p:blipFill rotWithShape="1">
          <a:blip r:embed="rId19" cstate="screen">
            <a:extLst>
              <a:ext uri="{28A0092B-C50C-407E-A947-70E740481C1C}">
                <a14:useLocalDpi xmlns:a14="http://schemas.microsoft.com/office/drawing/2010/main"/>
              </a:ext>
            </a:extLst>
          </a:blip>
          <a:srcRect/>
          <a:stretch/>
        </p:blipFill>
        <p:spPr>
          <a:xfrm>
            <a:off x="4658900" y="2238024"/>
            <a:ext cx="1224924" cy="1587152"/>
          </a:xfrm>
          <a:prstGeom prst="rect">
            <a:avLst/>
          </a:prstGeom>
          <a:noFill/>
          <a:ln>
            <a:noFill/>
          </a:ln>
        </p:spPr>
      </p:pic>
      <p:pic>
        <p:nvPicPr>
          <p:cNvPr id="401" name="Shape 401"/>
          <p:cNvPicPr preferRelativeResize="0"/>
          <p:nvPr/>
        </p:nvPicPr>
        <p:blipFill rotWithShape="1">
          <a:blip r:embed="rId20" cstate="screen">
            <a:extLst>
              <a:ext uri="{28A0092B-C50C-407E-A947-70E740481C1C}">
                <a14:useLocalDpi xmlns:a14="http://schemas.microsoft.com/office/drawing/2010/main"/>
              </a:ext>
            </a:extLst>
          </a:blip>
          <a:srcRect/>
          <a:stretch/>
        </p:blipFill>
        <p:spPr>
          <a:xfrm>
            <a:off x="4658887" y="897500"/>
            <a:ext cx="1224925" cy="1340525"/>
          </a:xfrm>
          <a:prstGeom prst="rect">
            <a:avLst/>
          </a:prstGeom>
          <a:noFill/>
          <a:ln>
            <a:noFill/>
          </a:ln>
        </p:spPr>
      </p:pic>
      <p:pic>
        <p:nvPicPr>
          <p:cNvPr id="402" name="Shape 402"/>
          <p:cNvPicPr preferRelativeResize="0"/>
          <p:nvPr/>
        </p:nvPicPr>
        <p:blipFill rotWithShape="1">
          <a:blip r:embed="rId21" cstate="screen">
            <a:extLst>
              <a:ext uri="{28A0092B-C50C-407E-A947-70E740481C1C}">
                <a14:useLocalDpi xmlns:a14="http://schemas.microsoft.com/office/drawing/2010/main"/>
              </a:ext>
            </a:extLst>
          </a:blip>
          <a:srcRect/>
          <a:stretch/>
        </p:blipFill>
        <p:spPr>
          <a:xfrm>
            <a:off x="1587487" y="897500"/>
            <a:ext cx="1605952" cy="1607539"/>
          </a:xfrm>
          <a:prstGeom prst="rect">
            <a:avLst/>
          </a:prstGeom>
          <a:noFill/>
          <a:ln>
            <a:noFill/>
          </a:ln>
        </p:spPr>
      </p:pic>
      <p:pic>
        <p:nvPicPr>
          <p:cNvPr id="403" name="Shape 403"/>
          <p:cNvPicPr preferRelativeResize="0"/>
          <p:nvPr/>
        </p:nvPicPr>
        <p:blipFill rotWithShape="1">
          <a:blip r:embed="rId22" cstate="screen">
            <a:extLst>
              <a:ext uri="{28A0092B-C50C-407E-A947-70E740481C1C}">
                <a14:useLocalDpi xmlns:a14="http://schemas.microsoft.com/office/drawing/2010/main"/>
              </a:ext>
            </a:extLst>
          </a:blip>
          <a:srcRect/>
          <a:stretch/>
        </p:blipFill>
        <p:spPr>
          <a:xfrm>
            <a:off x="-27525" y="4528925"/>
            <a:ext cx="1605949" cy="1013116"/>
          </a:xfrm>
          <a:prstGeom prst="rect">
            <a:avLst/>
          </a:prstGeom>
          <a:noFill/>
          <a:ln>
            <a:noFill/>
          </a:ln>
        </p:spPr>
      </p:pic>
      <p:pic>
        <p:nvPicPr>
          <p:cNvPr id="404" name="Shape 404"/>
          <p:cNvPicPr preferRelativeResize="0"/>
          <p:nvPr/>
        </p:nvPicPr>
        <p:blipFill>
          <a:blip r:embed="rId23" cstate="screen">
            <a:extLst>
              <a:ext uri="{28A0092B-C50C-407E-A947-70E740481C1C}">
                <a14:useLocalDpi xmlns:a14="http://schemas.microsoft.com/office/drawing/2010/main"/>
              </a:ext>
            </a:extLst>
          </a:blip>
          <a:stretch>
            <a:fillRect/>
          </a:stretch>
        </p:blipFill>
        <p:spPr>
          <a:xfrm>
            <a:off x="8274112" y="5745200"/>
            <a:ext cx="690191" cy="979925"/>
          </a:xfrm>
          <a:prstGeom prst="rect">
            <a:avLst/>
          </a:prstGeom>
          <a:noFill/>
          <a:ln>
            <a:noFill/>
          </a:ln>
        </p:spPr>
      </p:pic>
    </p:spTree>
    <p:extLst>
      <p:ext uri="{BB962C8B-B14F-4D97-AF65-F5344CB8AC3E}">
        <p14:creationId xmlns:p14="http://schemas.microsoft.com/office/powerpoint/2010/main" val="337590947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p:nvPr/>
        </p:nvSpPr>
        <p:spPr>
          <a:xfrm>
            <a:off x="0" y="144200"/>
            <a:ext cx="8940600" cy="753199"/>
          </a:xfrm>
          <a:prstGeom prst="rect">
            <a:avLst/>
          </a:prstGeom>
          <a:solidFill>
            <a:srgbClr val="000000"/>
          </a:solidFill>
          <a:ln>
            <a:noFill/>
          </a:ln>
        </p:spPr>
        <p:txBody>
          <a:bodyPr lIns="91425" tIns="91425" rIns="91425" bIns="91425" anchor="ctr" anchorCtr="0">
            <a:noAutofit/>
          </a:bodyPr>
          <a:lstStyle/>
          <a:p>
            <a:pPr defTabSz="914400"/>
            <a:r>
              <a:rPr lang="en" sz="3000" kern="0">
                <a:solidFill>
                  <a:srgbClr val="FFFFFF"/>
                </a:solidFill>
                <a:latin typeface="Arial"/>
                <a:ea typeface="Arial"/>
                <a:cs typeface="Arial"/>
                <a:sym typeface="Arial"/>
                <a:rtl val="0"/>
              </a:rPr>
              <a:t> FUTURE HEADLINES … 15-20 YEARS OUT</a:t>
            </a:r>
          </a:p>
        </p:txBody>
      </p:sp>
      <p:pic>
        <p:nvPicPr>
          <p:cNvPr id="410" name="Shape 410"/>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591087" y="3844550"/>
            <a:ext cx="7758425" cy="2837600"/>
          </a:xfrm>
          <a:prstGeom prst="rect">
            <a:avLst/>
          </a:prstGeom>
          <a:noFill/>
          <a:ln>
            <a:noFill/>
          </a:ln>
        </p:spPr>
      </p:pic>
      <p:pic>
        <p:nvPicPr>
          <p:cNvPr id="411" name="Shape 411"/>
          <p:cNvPicPr preferRelativeResize="0"/>
          <p:nvPr/>
        </p:nvPicPr>
        <p:blipFill>
          <a:blip r:embed="rId4" cstate="screen">
            <a:extLst>
              <a:ext uri="{28A0092B-C50C-407E-A947-70E740481C1C}">
                <a14:useLocalDpi xmlns:a14="http://schemas.microsoft.com/office/drawing/2010/main"/>
              </a:ext>
            </a:extLst>
          </a:blip>
          <a:stretch>
            <a:fillRect/>
          </a:stretch>
        </p:blipFill>
        <p:spPr>
          <a:xfrm>
            <a:off x="177250" y="1053675"/>
            <a:ext cx="3951899" cy="2634599"/>
          </a:xfrm>
          <a:prstGeom prst="rect">
            <a:avLst/>
          </a:prstGeom>
          <a:noFill/>
          <a:ln>
            <a:noFill/>
          </a:ln>
        </p:spPr>
      </p:pic>
      <p:pic>
        <p:nvPicPr>
          <p:cNvPr id="412" name="Shape 412"/>
          <p:cNvPicPr preferRelativeResize="0"/>
          <p:nvPr/>
        </p:nvPicPr>
        <p:blipFill rotWithShape="1">
          <a:blip r:embed="rId5" cstate="screen">
            <a:extLst>
              <a:ext uri="{28A0092B-C50C-407E-A947-70E740481C1C}">
                <a14:useLocalDpi xmlns:a14="http://schemas.microsoft.com/office/drawing/2010/main"/>
              </a:ext>
            </a:extLst>
          </a:blip>
          <a:srcRect/>
          <a:stretch/>
        </p:blipFill>
        <p:spPr>
          <a:xfrm>
            <a:off x="4291350" y="1053675"/>
            <a:ext cx="4535205" cy="2634599"/>
          </a:xfrm>
          <a:prstGeom prst="rect">
            <a:avLst/>
          </a:prstGeom>
          <a:noFill/>
          <a:ln>
            <a:noFill/>
          </a:ln>
        </p:spPr>
      </p:pic>
    </p:spTree>
    <p:extLst>
      <p:ext uri="{BB962C8B-B14F-4D97-AF65-F5344CB8AC3E}">
        <p14:creationId xmlns:p14="http://schemas.microsoft.com/office/powerpoint/2010/main" val="312640903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2"/>
            <a:ext cx="8229600" cy="908196"/>
          </a:xfrm>
        </p:spPr>
        <p:txBody>
          <a:bodyPr/>
          <a:lstStyle/>
          <a:p>
            <a:r>
              <a:rPr lang="en-US" dirty="0" smtClean="0"/>
              <a:t>Genesis Vision 2025</a:t>
            </a:r>
            <a:endParaRPr lang="en-US" dirty="0"/>
          </a:p>
        </p:txBody>
      </p:sp>
      <p:sp>
        <p:nvSpPr>
          <p:cNvPr id="3" name="Content Placeholder 2"/>
          <p:cNvSpPr>
            <a:spLocks noGrp="1"/>
          </p:cNvSpPr>
          <p:nvPr>
            <p:ph idx="1"/>
          </p:nvPr>
        </p:nvSpPr>
        <p:spPr>
          <a:xfrm>
            <a:off x="457200" y="956018"/>
            <a:ext cx="8333598" cy="5621954"/>
          </a:xfrm>
        </p:spPr>
        <p:txBody>
          <a:bodyPr>
            <a:normAutofit fontScale="85000" lnSpcReduction="10000"/>
          </a:bodyPr>
          <a:lstStyle/>
          <a:p>
            <a:r>
              <a:rPr lang="en-US" dirty="0" smtClean="0"/>
              <a:t>Nov. 2012: AD </a:t>
            </a:r>
            <a:r>
              <a:rPr lang="en-US" dirty="0" err="1" smtClean="0"/>
              <a:t>Farnam</a:t>
            </a:r>
            <a:r>
              <a:rPr lang="en-US" dirty="0" smtClean="0"/>
              <a:t> </a:t>
            </a:r>
            <a:r>
              <a:rPr lang="en-US" dirty="0" err="1" smtClean="0"/>
              <a:t>Jahanian</a:t>
            </a:r>
            <a:r>
              <a:rPr lang="en-US" dirty="0" smtClean="0"/>
              <a:t> engaged CISE Advisory Council in a brainstorming around CISE 10-15 years out</a:t>
            </a:r>
          </a:p>
          <a:p>
            <a:r>
              <a:rPr lang="en-US" dirty="0" smtClean="0"/>
              <a:t>Feb 2013 CISE AC Chairs for a Vision 2025 WG</a:t>
            </a:r>
          </a:p>
          <a:p>
            <a:pPr lvl="1"/>
            <a:r>
              <a:rPr lang="en-US" dirty="0" smtClean="0"/>
              <a:t>Culler, </a:t>
            </a:r>
            <a:r>
              <a:rPr lang="en-US" dirty="0" err="1" smtClean="0"/>
              <a:t>Landay</a:t>
            </a:r>
            <a:r>
              <a:rPr lang="en-US" dirty="0" smtClean="0"/>
              <a:t> (chairs), </a:t>
            </a:r>
            <a:r>
              <a:rPr lang="de-DE" dirty="0" smtClean="0"/>
              <a:t>Fran Berman,  Jaime Carbonell, Teresa </a:t>
            </a:r>
            <a:r>
              <a:rPr lang="de-DE" dirty="0" err="1" smtClean="0"/>
              <a:t>Dahlberg</a:t>
            </a:r>
            <a:r>
              <a:rPr lang="de-DE" dirty="0" smtClean="0"/>
              <a:t>, José Fortes, Juan Gilbert, Peter Lee, Stefan Savage, Bobby Schnabel</a:t>
            </a:r>
            <a:endParaRPr lang="en-US" dirty="0" smtClean="0"/>
          </a:p>
          <a:p>
            <a:pPr lvl="1"/>
            <a:r>
              <a:rPr lang="en-US" dirty="0" smtClean="0"/>
              <a:t>3 meetings in preparation for a May 2013 breakout</a:t>
            </a:r>
          </a:p>
          <a:p>
            <a:pPr lvl="2">
              <a:lnSpc>
                <a:spcPct val="110000"/>
              </a:lnSpc>
            </a:pPr>
            <a:r>
              <a:rPr lang="en-US" dirty="0" smtClean="0"/>
              <a:t>Brainstorming, Major Thrusts, NSF implications</a:t>
            </a:r>
          </a:p>
          <a:p>
            <a:r>
              <a:rPr lang="en-US" dirty="0" smtClean="0"/>
              <a:t>May 2013 Breakout Session and Discussion</a:t>
            </a:r>
          </a:p>
          <a:p>
            <a:pPr lvl="1"/>
            <a:r>
              <a:rPr lang="en-US" dirty="0" smtClean="0"/>
              <a:t>Compelling experience led to a desire to engage the community more broadly</a:t>
            </a:r>
          </a:p>
          <a:p>
            <a:pPr marL="457200" lvl="1" indent="0">
              <a:buNone/>
            </a:pPr>
            <a:r>
              <a:rPr lang="en-US" dirty="0" smtClean="0"/>
              <a:t>=&gt; Joint CCC/AC committee to produce an integrated suite of workshops offering different perspectives on common question.</a:t>
            </a:r>
          </a:p>
        </p:txBody>
      </p:sp>
    </p:spTree>
    <p:extLst>
      <p:ext uri="{BB962C8B-B14F-4D97-AF65-F5344CB8AC3E}">
        <p14:creationId xmlns:p14="http://schemas.microsoft.com/office/powerpoint/2010/main" val="42235647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Shape 519"/>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3101200" y="2978800"/>
            <a:ext cx="3009124" cy="1655399"/>
          </a:xfrm>
          <a:prstGeom prst="rect">
            <a:avLst/>
          </a:prstGeom>
          <a:noFill/>
          <a:ln>
            <a:noFill/>
          </a:ln>
        </p:spPr>
      </p:pic>
      <p:sp>
        <p:nvSpPr>
          <p:cNvPr id="520" name="Shape 520"/>
          <p:cNvSpPr txBox="1"/>
          <p:nvPr/>
        </p:nvSpPr>
        <p:spPr>
          <a:xfrm>
            <a:off x="0" y="144200"/>
            <a:ext cx="7731599" cy="753300"/>
          </a:xfrm>
          <a:prstGeom prst="rect">
            <a:avLst/>
          </a:prstGeom>
          <a:solidFill>
            <a:srgbClr val="000000"/>
          </a:solidFill>
          <a:ln>
            <a:noFill/>
          </a:ln>
        </p:spPr>
        <p:txBody>
          <a:bodyPr lIns="91425" tIns="91425" rIns="91425" bIns="91425" anchor="ctr" anchorCtr="0">
            <a:noAutofit/>
          </a:bodyPr>
          <a:lstStyle/>
          <a:p>
            <a:pPr defTabSz="914400"/>
            <a:r>
              <a:rPr lang="en" sz="3000" kern="0">
                <a:solidFill>
                  <a:srgbClr val="FFFFFF"/>
                </a:solidFill>
                <a:latin typeface="Arial"/>
                <a:ea typeface="Arial"/>
                <a:cs typeface="Arial"/>
                <a:sym typeface="Arial"/>
                <a:rtl val="0"/>
              </a:rPr>
              <a:t> HEADLINE BREAKOUT GROUPS</a:t>
            </a:r>
          </a:p>
        </p:txBody>
      </p:sp>
      <p:pic>
        <p:nvPicPr>
          <p:cNvPr id="521" name="Shape 521"/>
          <p:cNvPicPr preferRelativeResize="0"/>
          <p:nvPr/>
        </p:nvPicPr>
        <p:blipFill rotWithShape="1">
          <a:blip r:embed="rId4" cstate="screen">
            <a:extLst>
              <a:ext uri="{28A0092B-C50C-407E-A947-70E740481C1C}">
                <a14:useLocalDpi xmlns:a14="http://schemas.microsoft.com/office/drawing/2010/main"/>
              </a:ext>
            </a:extLst>
          </a:blip>
          <a:srcRect/>
          <a:stretch/>
        </p:blipFill>
        <p:spPr>
          <a:xfrm>
            <a:off x="3085300" y="4726975"/>
            <a:ext cx="3009124" cy="2038474"/>
          </a:xfrm>
          <a:prstGeom prst="rect">
            <a:avLst/>
          </a:prstGeom>
          <a:noFill/>
          <a:ln>
            <a:noFill/>
          </a:ln>
        </p:spPr>
      </p:pic>
      <p:pic>
        <p:nvPicPr>
          <p:cNvPr id="522" name="Shape 522"/>
          <p:cNvPicPr preferRelativeResize="0"/>
          <p:nvPr/>
        </p:nvPicPr>
        <p:blipFill rotWithShape="1">
          <a:blip r:embed="rId5" cstate="screen">
            <a:extLst>
              <a:ext uri="{28A0092B-C50C-407E-A947-70E740481C1C}">
                <a14:useLocalDpi xmlns:a14="http://schemas.microsoft.com/office/drawing/2010/main"/>
              </a:ext>
            </a:extLst>
          </a:blip>
          <a:srcRect/>
          <a:stretch/>
        </p:blipFill>
        <p:spPr>
          <a:xfrm>
            <a:off x="0" y="953250"/>
            <a:ext cx="3009100" cy="1932775"/>
          </a:xfrm>
          <a:prstGeom prst="rect">
            <a:avLst/>
          </a:prstGeom>
          <a:noFill/>
          <a:ln>
            <a:noFill/>
          </a:ln>
        </p:spPr>
      </p:pic>
      <p:pic>
        <p:nvPicPr>
          <p:cNvPr id="523" name="Shape 523"/>
          <p:cNvPicPr preferRelativeResize="0"/>
          <p:nvPr/>
        </p:nvPicPr>
        <p:blipFill rotWithShape="1">
          <a:blip r:embed="rId6" cstate="screen">
            <a:extLst>
              <a:ext uri="{28A0092B-C50C-407E-A947-70E740481C1C}">
                <a14:useLocalDpi xmlns:a14="http://schemas.microsoft.com/office/drawing/2010/main"/>
              </a:ext>
            </a:extLst>
          </a:blip>
          <a:srcRect/>
          <a:stretch/>
        </p:blipFill>
        <p:spPr>
          <a:xfrm>
            <a:off x="0" y="4726975"/>
            <a:ext cx="3009099" cy="2038474"/>
          </a:xfrm>
          <a:prstGeom prst="rect">
            <a:avLst/>
          </a:prstGeom>
          <a:noFill/>
          <a:ln>
            <a:noFill/>
          </a:ln>
        </p:spPr>
      </p:pic>
      <p:sp>
        <p:nvSpPr>
          <p:cNvPr id="524" name="Shape 524"/>
          <p:cNvSpPr/>
          <p:nvPr/>
        </p:nvSpPr>
        <p:spPr>
          <a:xfrm>
            <a:off x="6265800" y="963300"/>
            <a:ext cx="2878199" cy="5356500"/>
          </a:xfrm>
          <a:prstGeom prst="rect">
            <a:avLst/>
          </a:prstGeom>
          <a:noFill/>
          <a:ln>
            <a:noFill/>
          </a:ln>
        </p:spPr>
        <p:txBody>
          <a:bodyPr lIns="40925" tIns="40925" rIns="40925" bIns="40925" anchor="t" anchorCtr="0">
            <a:noAutofit/>
          </a:bodyPr>
          <a:lstStyle/>
          <a:p>
            <a:pPr marR="25400" defTabSz="914400">
              <a:lnSpc>
                <a:spcPct val="115000"/>
              </a:lnSpc>
              <a:buSzPct val="25000"/>
            </a:pPr>
            <a:r>
              <a:rPr lang="en" b="1" kern="0">
                <a:solidFill>
                  <a:srgbClr val="000000"/>
                </a:solidFill>
                <a:latin typeface="Arial"/>
                <a:ea typeface="Arial"/>
                <a:cs typeface="Arial"/>
                <a:sym typeface="Arial"/>
                <a:rtl val="0"/>
              </a:rPr>
              <a:t>TOP HEADLINE TOPICS</a:t>
            </a:r>
          </a:p>
          <a:p>
            <a:pPr marL="25400" marR="25400" defTabSz="914400">
              <a:lnSpc>
                <a:spcPct val="115000"/>
              </a:lnSpc>
            </a:pPr>
            <a:endParaRPr sz="1400" i="1" kern="0">
              <a:solidFill>
                <a:srgbClr val="000000"/>
              </a:solidFill>
              <a:latin typeface="Arial"/>
              <a:ea typeface="Arial"/>
              <a:cs typeface="Arial"/>
              <a:sym typeface="Arial"/>
              <a:rtl val="0"/>
            </a:endParaRPr>
          </a:p>
          <a:p>
            <a:pPr marL="25400" marR="25400" defTabSz="914400">
              <a:lnSpc>
                <a:spcPct val="115000"/>
              </a:lnSpc>
              <a:buSzPct val="25000"/>
            </a:pPr>
            <a:r>
              <a:rPr lang="en" i="1" kern="0">
                <a:solidFill>
                  <a:srgbClr val="000000"/>
                </a:solidFill>
                <a:latin typeface="Arial"/>
                <a:ea typeface="Arial"/>
                <a:cs typeface="Arial"/>
                <a:sym typeface="Arial"/>
                <a:rtl val="0"/>
              </a:rPr>
              <a:t>Robot Termite Builders</a:t>
            </a:r>
          </a:p>
          <a:p>
            <a:pPr marL="25400" marR="25400" defTabSz="914400">
              <a:lnSpc>
                <a:spcPct val="115000"/>
              </a:lnSpc>
            </a:pPr>
            <a:endParaRPr sz="2400" i="1" kern="0">
              <a:solidFill>
                <a:srgbClr val="000000"/>
              </a:solidFill>
              <a:latin typeface="Arial"/>
              <a:ea typeface="Arial"/>
              <a:cs typeface="Arial"/>
              <a:sym typeface="Arial"/>
              <a:rtl val="0"/>
            </a:endParaRPr>
          </a:p>
          <a:p>
            <a:pPr marL="25400" marR="25400" defTabSz="914400">
              <a:lnSpc>
                <a:spcPct val="115000"/>
              </a:lnSpc>
              <a:buSzPct val="25000"/>
            </a:pPr>
            <a:r>
              <a:rPr lang="en" i="1" kern="0">
                <a:solidFill>
                  <a:srgbClr val="000000"/>
                </a:solidFill>
                <a:latin typeface="Arial"/>
                <a:ea typeface="Arial"/>
                <a:cs typeface="Arial"/>
                <a:sym typeface="Arial"/>
                <a:rtl val="0"/>
              </a:rPr>
              <a:t>Genetic Algorithm Wins Furniture Competition</a:t>
            </a:r>
          </a:p>
          <a:p>
            <a:pPr marL="25400" marR="25400" defTabSz="914400">
              <a:lnSpc>
                <a:spcPct val="115000"/>
              </a:lnSpc>
            </a:pPr>
            <a:endParaRPr i="1" kern="0">
              <a:solidFill>
                <a:srgbClr val="000000"/>
              </a:solidFill>
              <a:latin typeface="Arial"/>
              <a:ea typeface="Arial"/>
              <a:cs typeface="Arial"/>
              <a:sym typeface="Arial"/>
              <a:rtl val="0"/>
            </a:endParaRPr>
          </a:p>
          <a:p>
            <a:pPr marL="25400" marR="25400" defTabSz="914400">
              <a:lnSpc>
                <a:spcPct val="115000"/>
              </a:lnSpc>
              <a:buSzPct val="25000"/>
            </a:pPr>
            <a:r>
              <a:rPr lang="en" i="1" kern="0">
                <a:solidFill>
                  <a:srgbClr val="000000"/>
                </a:solidFill>
                <a:latin typeface="Arial"/>
                <a:ea typeface="Arial"/>
                <a:cs typeface="Arial"/>
                <a:sym typeface="Arial"/>
                <a:rtl val="0"/>
              </a:rPr>
              <a:t>Bespoke Digital Tailors</a:t>
            </a:r>
          </a:p>
          <a:p>
            <a:pPr marL="25400" marR="25400" defTabSz="914400">
              <a:lnSpc>
                <a:spcPct val="115000"/>
              </a:lnSpc>
            </a:pPr>
            <a:endParaRPr sz="1400" i="1" kern="0">
              <a:solidFill>
                <a:srgbClr val="000000"/>
              </a:solidFill>
              <a:latin typeface="Arial"/>
              <a:ea typeface="Arial"/>
              <a:cs typeface="Arial"/>
              <a:sym typeface="Arial"/>
              <a:rtl val="0"/>
            </a:endParaRPr>
          </a:p>
          <a:p>
            <a:pPr marL="25400" marR="25400" defTabSz="914400">
              <a:lnSpc>
                <a:spcPct val="115000"/>
              </a:lnSpc>
            </a:pPr>
            <a:endParaRPr sz="1400" i="1" kern="0">
              <a:solidFill>
                <a:srgbClr val="000000"/>
              </a:solidFill>
              <a:latin typeface="Arial"/>
              <a:ea typeface="Arial"/>
              <a:cs typeface="Arial"/>
              <a:sym typeface="Arial"/>
              <a:rtl val="0"/>
            </a:endParaRPr>
          </a:p>
          <a:p>
            <a:pPr marL="25400" marR="25400" defTabSz="914400">
              <a:lnSpc>
                <a:spcPct val="115000"/>
              </a:lnSpc>
              <a:buSzPct val="25000"/>
            </a:pPr>
            <a:r>
              <a:rPr lang="en" i="1" kern="0">
                <a:solidFill>
                  <a:srgbClr val="000000"/>
                </a:solidFill>
                <a:latin typeface="Arial"/>
                <a:ea typeface="Arial"/>
                <a:cs typeface="Arial"/>
                <a:sym typeface="Arial"/>
                <a:rtl val="0"/>
              </a:rPr>
              <a:t>Spinal Column Grows with Child</a:t>
            </a:r>
          </a:p>
          <a:p>
            <a:pPr marL="25400" marR="25400" defTabSz="914400">
              <a:lnSpc>
                <a:spcPct val="115000"/>
              </a:lnSpc>
            </a:pPr>
            <a:endParaRPr sz="2400" i="1" kern="0">
              <a:solidFill>
                <a:srgbClr val="000000"/>
              </a:solidFill>
              <a:latin typeface="Arial"/>
              <a:ea typeface="Arial"/>
              <a:cs typeface="Arial"/>
              <a:sym typeface="Arial"/>
              <a:rtl val="0"/>
            </a:endParaRPr>
          </a:p>
          <a:p>
            <a:pPr marL="25400" marR="25400" defTabSz="914400">
              <a:lnSpc>
                <a:spcPct val="115000"/>
              </a:lnSpc>
              <a:buSzPct val="25000"/>
            </a:pPr>
            <a:r>
              <a:rPr lang="en" i="1" kern="0">
                <a:solidFill>
                  <a:srgbClr val="000000"/>
                </a:solidFill>
                <a:latin typeface="Arial"/>
                <a:ea typeface="Arial"/>
                <a:cs typeface="Arial"/>
                <a:sym typeface="Arial"/>
                <a:rtl val="0"/>
              </a:rPr>
              <a:t>Internet of Things Fatigue</a:t>
            </a:r>
          </a:p>
          <a:p>
            <a:pPr marL="25400" marR="25400" defTabSz="914400">
              <a:lnSpc>
                <a:spcPct val="115000"/>
              </a:lnSpc>
            </a:pPr>
            <a:endParaRPr i="1" kern="0">
              <a:solidFill>
                <a:srgbClr val="000000"/>
              </a:solidFill>
              <a:latin typeface="Arial"/>
              <a:ea typeface="Arial"/>
              <a:cs typeface="Arial"/>
              <a:sym typeface="Arial"/>
              <a:rtl val="0"/>
            </a:endParaRPr>
          </a:p>
          <a:p>
            <a:pPr marL="25400" marR="25400" defTabSz="914400">
              <a:lnSpc>
                <a:spcPct val="115000"/>
              </a:lnSpc>
            </a:pPr>
            <a:endParaRPr i="1" kern="0">
              <a:solidFill>
                <a:srgbClr val="000000"/>
              </a:solidFill>
              <a:latin typeface="Arial"/>
              <a:ea typeface="Arial"/>
              <a:cs typeface="Arial"/>
              <a:sym typeface="Arial"/>
              <a:rtl val="0"/>
            </a:endParaRPr>
          </a:p>
          <a:p>
            <a:pPr marL="25400" marR="25400" defTabSz="914400">
              <a:lnSpc>
                <a:spcPct val="115000"/>
              </a:lnSpc>
              <a:buSzPct val="25000"/>
            </a:pPr>
            <a:r>
              <a:rPr lang="en" i="1" kern="0">
                <a:solidFill>
                  <a:srgbClr val="000000"/>
                </a:solidFill>
                <a:latin typeface="Arial"/>
                <a:ea typeface="Arial"/>
                <a:cs typeface="Arial"/>
                <a:sym typeface="Arial"/>
                <a:rtl val="0"/>
              </a:rPr>
              <a:t>Bioluminescent Trees</a:t>
            </a:r>
          </a:p>
        </p:txBody>
      </p:sp>
      <p:pic>
        <p:nvPicPr>
          <p:cNvPr id="525" name="Shape 525"/>
          <p:cNvPicPr preferRelativeResize="0"/>
          <p:nvPr/>
        </p:nvPicPr>
        <p:blipFill rotWithShape="1">
          <a:blip r:embed="rId7" cstate="screen">
            <a:extLst>
              <a:ext uri="{28A0092B-C50C-407E-A947-70E740481C1C}">
                <a14:useLocalDpi xmlns:a14="http://schemas.microsoft.com/office/drawing/2010/main"/>
              </a:ext>
            </a:extLst>
          </a:blip>
          <a:srcRect/>
          <a:stretch/>
        </p:blipFill>
        <p:spPr>
          <a:xfrm>
            <a:off x="0" y="953250"/>
            <a:ext cx="2893025" cy="1932775"/>
          </a:xfrm>
          <a:prstGeom prst="rect">
            <a:avLst/>
          </a:prstGeom>
          <a:noFill/>
          <a:ln>
            <a:noFill/>
          </a:ln>
        </p:spPr>
      </p:pic>
      <p:pic>
        <p:nvPicPr>
          <p:cNvPr id="526" name="Shape 526"/>
          <p:cNvPicPr preferRelativeResize="0"/>
          <p:nvPr/>
        </p:nvPicPr>
        <p:blipFill rotWithShape="1">
          <a:blip r:embed="rId8" cstate="screen">
            <a:extLst>
              <a:ext uri="{28A0092B-C50C-407E-A947-70E740481C1C}">
                <a14:useLocalDpi xmlns:a14="http://schemas.microsoft.com/office/drawing/2010/main"/>
              </a:ext>
            </a:extLst>
          </a:blip>
          <a:srcRect/>
          <a:stretch/>
        </p:blipFill>
        <p:spPr>
          <a:xfrm>
            <a:off x="1609425" y="953250"/>
            <a:ext cx="1399700" cy="1932774"/>
          </a:xfrm>
          <a:prstGeom prst="rect">
            <a:avLst/>
          </a:prstGeom>
          <a:noFill/>
          <a:ln>
            <a:noFill/>
          </a:ln>
        </p:spPr>
      </p:pic>
      <p:pic>
        <p:nvPicPr>
          <p:cNvPr id="527" name="Shape 527"/>
          <p:cNvPicPr preferRelativeResize="0"/>
          <p:nvPr/>
        </p:nvPicPr>
        <p:blipFill rotWithShape="1">
          <a:blip r:embed="rId9" cstate="screen">
            <a:extLst>
              <a:ext uri="{28A0092B-C50C-407E-A947-70E740481C1C}">
                <a14:useLocalDpi xmlns:a14="http://schemas.microsoft.com/office/drawing/2010/main"/>
              </a:ext>
            </a:extLst>
          </a:blip>
          <a:srcRect/>
          <a:stretch/>
        </p:blipFill>
        <p:spPr>
          <a:xfrm>
            <a:off x="3101198" y="963300"/>
            <a:ext cx="3009124" cy="1932775"/>
          </a:xfrm>
          <a:prstGeom prst="rect">
            <a:avLst/>
          </a:prstGeom>
          <a:noFill/>
          <a:ln>
            <a:noFill/>
          </a:ln>
        </p:spPr>
      </p:pic>
      <p:pic>
        <p:nvPicPr>
          <p:cNvPr id="528" name="Shape 528"/>
          <p:cNvPicPr preferRelativeResize="0"/>
          <p:nvPr/>
        </p:nvPicPr>
        <p:blipFill>
          <a:blip r:embed="rId10" cstate="screen">
            <a:extLst>
              <a:ext uri="{28A0092B-C50C-407E-A947-70E740481C1C}">
                <a14:useLocalDpi xmlns:a14="http://schemas.microsoft.com/office/drawing/2010/main"/>
              </a:ext>
            </a:extLst>
          </a:blip>
          <a:stretch>
            <a:fillRect/>
          </a:stretch>
        </p:blipFill>
        <p:spPr>
          <a:xfrm>
            <a:off x="5172125" y="1958224"/>
            <a:ext cx="938200" cy="938200"/>
          </a:xfrm>
          <a:prstGeom prst="rect">
            <a:avLst/>
          </a:prstGeom>
          <a:noFill/>
          <a:ln>
            <a:noFill/>
          </a:ln>
        </p:spPr>
      </p:pic>
      <p:pic>
        <p:nvPicPr>
          <p:cNvPr id="529" name="Shape 529"/>
          <p:cNvPicPr preferRelativeResize="0"/>
          <p:nvPr/>
        </p:nvPicPr>
        <p:blipFill rotWithShape="1">
          <a:blip r:embed="rId11" cstate="screen">
            <a:extLst>
              <a:ext uri="{28A0092B-C50C-407E-A947-70E740481C1C}">
                <a14:useLocalDpi xmlns:a14="http://schemas.microsoft.com/office/drawing/2010/main"/>
              </a:ext>
            </a:extLst>
          </a:blip>
          <a:srcRect/>
          <a:stretch/>
        </p:blipFill>
        <p:spPr>
          <a:xfrm>
            <a:off x="5172125" y="1958225"/>
            <a:ext cx="938199" cy="938200"/>
          </a:xfrm>
          <a:prstGeom prst="rect">
            <a:avLst/>
          </a:prstGeom>
          <a:noFill/>
          <a:ln>
            <a:noFill/>
          </a:ln>
        </p:spPr>
      </p:pic>
      <p:grpSp>
        <p:nvGrpSpPr>
          <p:cNvPr id="530" name="Shape 530"/>
          <p:cNvGrpSpPr/>
          <p:nvPr/>
        </p:nvGrpSpPr>
        <p:grpSpPr>
          <a:xfrm>
            <a:off x="0" y="2978800"/>
            <a:ext cx="3009125" cy="1655399"/>
            <a:chOff x="0" y="2978800"/>
            <a:chExt cx="3009125" cy="1655399"/>
          </a:xfrm>
        </p:grpSpPr>
        <p:pic>
          <p:nvPicPr>
            <p:cNvPr id="531" name="Shape 531"/>
            <p:cNvPicPr preferRelativeResize="0"/>
            <p:nvPr/>
          </p:nvPicPr>
          <p:blipFill rotWithShape="1">
            <a:blip r:embed="rId12" cstate="screen">
              <a:extLst>
                <a:ext uri="{28A0092B-C50C-407E-A947-70E740481C1C}">
                  <a14:useLocalDpi xmlns:a14="http://schemas.microsoft.com/office/drawing/2010/main"/>
                </a:ext>
              </a:extLst>
            </a:blip>
            <a:srcRect/>
            <a:stretch/>
          </p:blipFill>
          <p:spPr>
            <a:xfrm rot="5400000">
              <a:off x="826025" y="2152775"/>
              <a:ext cx="1053674" cy="2705724"/>
            </a:xfrm>
            <a:prstGeom prst="rect">
              <a:avLst/>
            </a:prstGeom>
            <a:noFill/>
            <a:ln>
              <a:noFill/>
            </a:ln>
          </p:spPr>
        </p:pic>
        <p:pic>
          <p:nvPicPr>
            <p:cNvPr id="532" name="Shape 532"/>
            <p:cNvPicPr preferRelativeResize="0"/>
            <p:nvPr/>
          </p:nvPicPr>
          <p:blipFill rotWithShape="1">
            <a:blip r:embed="rId13" cstate="screen">
              <a:extLst>
                <a:ext uri="{28A0092B-C50C-407E-A947-70E740481C1C}">
                  <a14:useLocalDpi xmlns:a14="http://schemas.microsoft.com/office/drawing/2010/main"/>
                </a:ext>
              </a:extLst>
            </a:blip>
            <a:srcRect/>
            <a:stretch/>
          </p:blipFill>
          <p:spPr>
            <a:xfrm>
              <a:off x="0" y="3791273"/>
              <a:ext cx="3009125" cy="842925"/>
            </a:xfrm>
            <a:prstGeom prst="rect">
              <a:avLst/>
            </a:prstGeom>
            <a:noFill/>
            <a:ln>
              <a:noFill/>
            </a:ln>
          </p:spPr>
        </p:pic>
      </p:grpSp>
      <p:sp>
        <p:nvSpPr>
          <p:cNvPr id="533" name="Shape 533"/>
          <p:cNvSpPr/>
          <p:nvPr/>
        </p:nvSpPr>
        <p:spPr>
          <a:xfrm>
            <a:off x="0" y="2978800"/>
            <a:ext cx="3009000" cy="1655400"/>
          </a:xfrm>
          <a:prstGeom prst="rect">
            <a:avLst/>
          </a:prstGeom>
          <a:noFill/>
          <a:ln w="9525" cap="flat">
            <a:solidFill>
              <a:schemeClr val="dk2"/>
            </a:solidFill>
            <a:prstDash val="solid"/>
            <a:round/>
            <a:headEnd type="none" w="med" len="med"/>
            <a:tailEnd type="none" w="med" len="med"/>
          </a:ln>
        </p:spPr>
        <p:txBody>
          <a:bodyPr lIns="91425" tIns="91425" rIns="91425" bIns="91425" anchor="ctr" anchorCtr="0">
            <a:noAutofit/>
          </a:bodyPr>
          <a:lstStyle/>
          <a:p>
            <a:pPr defTabSz="914400"/>
            <a:endParaRPr sz="1400" kern="0">
              <a:solidFill>
                <a:srgbClr val="000000"/>
              </a:solidFill>
              <a:latin typeface="Arial"/>
              <a:ea typeface="Arial"/>
              <a:cs typeface="Arial"/>
              <a:sym typeface="Arial"/>
              <a:rtl val="0"/>
            </a:endParaRPr>
          </a:p>
        </p:txBody>
      </p:sp>
      <p:pic>
        <p:nvPicPr>
          <p:cNvPr id="534" name="Shape 534"/>
          <p:cNvPicPr preferRelativeResize="0"/>
          <p:nvPr/>
        </p:nvPicPr>
        <p:blipFill rotWithShape="1">
          <a:blip r:embed="rId14" cstate="screen">
            <a:extLst>
              <a:ext uri="{28A0092B-C50C-407E-A947-70E740481C1C}">
                <a14:useLocalDpi xmlns:a14="http://schemas.microsoft.com/office/drawing/2010/main"/>
              </a:ext>
            </a:extLst>
          </a:blip>
          <a:srcRect/>
          <a:stretch/>
        </p:blipFill>
        <p:spPr>
          <a:xfrm>
            <a:off x="-450" y="4723824"/>
            <a:ext cx="3009124" cy="2038475"/>
          </a:xfrm>
          <a:prstGeom prst="rect">
            <a:avLst/>
          </a:prstGeom>
          <a:noFill/>
          <a:ln>
            <a:noFill/>
          </a:ln>
        </p:spPr>
      </p:pic>
      <p:pic>
        <p:nvPicPr>
          <p:cNvPr id="535" name="Shape 535"/>
          <p:cNvPicPr preferRelativeResize="0"/>
          <p:nvPr/>
        </p:nvPicPr>
        <p:blipFill rotWithShape="1">
          <a:blip r:embed="rId15" cstate="screen">
            <a:extLst>
              <a:ext uri="{28A0092B-C50C-407E-A947-70E740481C1C}">
                <a14:useLocalDpi xmlns:a14="http://schemas.microsoft.com/office/drawing/2010/main"/>
              </a:ext>
            </a:extLst>
          </a:blip>
          <a:srcRect/>
          <a:stretch/>
        </p:blipFill>
        <p:spPr>
          <a:xfrm>
            <a:off x="3079675" y="4724450"/>
            <a:ext cx="3009000" cy="2038475"/>
          </a:xfrm>
          <a:prstGeom prst="rect">
            <a:avLst/>
          </a:prstGeom>
          <a:noFill/>
          <a:ln>
            <a:noFill/>
          </a:ln>
        </p:spPr>
      </p:pic>
    </p:spTree>
    <p:extLst>
      <p:ext uri="{BB962C8B-B14F-4D97-AF65-F5344CB8AC3E}">
        <p14:creationId xmlns:p14="http://schemas.microsoft.com/office/powerpoint/2010/main" val="408087061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Shape 591"/>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0" y="1053575"/>
            <a:ext cx="2851150" cy="1589524"/>
          </a:xfrm>
          <a:prstGeom prst="rect">
            <a:avLst/>
          </a:prstGeom>
          <a:noFill/>
          <a:ln>
            <a:noFill/>
          </a:ln>
        </p:spPr>
      </p:pic>
      <p:sp>
        <p:nvSpPr>
          <p:cNvPr id="592" name="Shape 592"/>
          <p:cNvSpPr txBox="1"/>
          <p:nvPr/>
        </p:nvSpPr>
        <p:spPr>
          <a:xfrm>
            <a:off x="0" y="144200"/>
            <a:ext cx="8148000" cy="753300"/>
          </a:xfrm>
          <a:prstGeom prst="rect">
            <a:avLst/>
          </a:prstGeom>
          <a:solidFill>
            <a:srgbClr val="000000"/>
          </a:solidFill>
          <a:ln>
            <a:noFill/>
          </a:ln>
        </p:spPr>
        <p:txBody>
          <a:bodyPr lIns="91425" tIns="91425" rIns="91425" bIns="91425" anchor="ctr" anchorCtr="0">
            <a:noAutofit/>
          </a:bodyPr>
          <a:lstStyle/>
          <a:p>
            <a:pPr defTabSz="914400"/>
            <a:r>
              <a:rPr lang="en" sz="3000" kern="0">
                <a:solidFill>
                  <a:srgbClr val="FFFFFF"/>
                </a:solidFill>
                <a:latin typeface="Arial"/>
                <a:ea typeface="Arial"/>
                <a:cs typeface="Arial"/>
                <a:sym typeface="Arial"/>
                <a:rtl val="0"/>
              </a:rPr>
              <a:t> EMERGING THEMES BREAKOUT GROUPS</a:t>
            </a:r>
          </a:p>
        </p:txBody>
      </p:sp>
      <p:sp>
        <p:nvSpPr>
          <p:cNvPr id="593" name="Shape 593"/>
          <p:cNvSpPr/>
          <p:nvPr/>
        </p:nvSpPr>
        <p:spPr>
          <a:xfrm>
            <a:off x="3188500" y="1053575"/>
            <a:ext cx="5900099" cy="5804400"/>
          </a:xfrm>
          <a:prstGeom prst="rect">
            <a:avLst/>
          </a:prstGeom>
          <a:noFill/>
          <a:ln>
            <a:noFill/>
          </a:ln>
        </p:spPr>
        <p:txBody>
          <a:bodyPr lIns="40925" tIns="40925" rIns="40925" bIns="40925" anchor="ctr" anchorCtr="0">
            <a:noAutofit/>
          </a:bodyPr>
          <a:lstStyle/>
          <a:p>
            <a:pPr marR="25400" defTabSz="914400">
              <a:lnSpc>
                <a:spcPct val="115000"/>
              </a:lnSpc>
              <a:buSzPct val="25000"/>
            </a:pPr>
            <a:r>
              <a:rPr lang="en" sz="2400" kern="0">
                <a:solidFill>
                  <a:srgbClr val="000000"/>
                </a:solidFill>
                <a:latin typeface="Arial"/>
                <a:ea typeface="Arial"/>
                <a:cs typeface="Arial"/>
                <a:sym typeface="Arial"/>
                <a:rtl val="0"/>
              </a:rPr>
              <a:t>Interplay of Science and Design</a:t>
            </a:r>
          </a:p>
          <a:p>
            <a:pPr marR="25400" defTabSz="914400">
              <a:lnSpc>
                <a:spcPct val="115000"/>
              </a:lnSpc>
            </a:pPr>
            <a:endParaRPr sz="2400" kern="0">
              <a:solidFill>
                <a:srgbClr val="000000"/>
              </a:solidFill>
              <a:latin typeface="Arial"/>
              <a:ea typeface="Arial"/>
              <a:cs typeface="Arial"/>
              <a:sym typeface="Arial"/>
              <a:rtl val="0"/>
            </a:endParaRPr>
          </a:p>
          <a:p>
            <a:pPr marR="25400" defTabSz="914400">
              <a:lnSpc>
                <a:spcPct val="115000"/>
              </a:lnSpc>
              <a:buSzPct val="25000"/>
            </a:pPr>
            <a:r>
              <a:rPr lang="en" sz="2400" kern="0">
                <a:solidFill>
                  <a:srgbClr val="000000"/>
                </a:solidFill>
                <a:latin typeface="Arial"/>
                <a:ea typeface="Arial"/>
                <a:cs typeface="Arial"/>
                <a:sym typeface="Arial"/>
                <a:rtl val="0"/>
              </a:rPr>
              <a:t>Education and Training of Makers</a:t>
            </a:r>
          </a:p>
          <a:p>
            <a:pPr marR="25400" defTabSz="914400">
              <a:lnSpc>
                <a:spcPct val="115000"/>
              </a:lnSpc>
            </a:pPr>
            <a:endParaRPr sz="2400" kern="0">
              <a:solidFill>
                <a:srgbClr val="000000"/>
              </a:solidFill>
              <a:latin typeface="Arial"/>
              <a:ea typeface="Arial"/>
              <a:cs typeface="Arial"/>
              <a:sym typeface="Arial"/>
              <a:rtl val="0"/>
            </a:endParaRPr>
          </a:p>
          <a:p>
            <a:pPr marR="25400" defTabSz="914400">
              <a:lnSpc>
                <a:spcPct val="115000"/>
              </a:lnSpc>
              <a:buSzPct val="25000"/>
            </a:pPr>
            <a:r>
              <a:rPr lang="en" sz="2400" kern="0">
                <a:solidFill>
                  <a:srgbClr val="000000"/>
                </a:solidFill>
                <a:latin typeface="Arial"/>
                <a:ea typeface="Arial"/>
                <a:cs typeface="Arial"/>
                <a:sym typeface="Arial"/>
                <a:rtl val="0"/>
              </a:rPr>
              <a:t>Design Tools</a:t>
            </a:r>
          </a:p>
          <a:p>
            <a:pPr marR="25400" defTabSz="914400">
              <a:lnSpc>
                <a:spcPct val="115000"/>
              </a:lnSpc>
            </a:pPr>
            <a:endParaRPr sz="2400" kern="0">
              <a:solidFill>
                <a:srgbClr val="000000"/>
              </a:solidFill>
              <a:latin typeface="Arial"/>
              <a:ea typeface="Arial"/>
              <a:cs typeface="Arial"/>
              <a:sym typeface="Arial"/>
              <a:rtl val="0"/>
            </a:endParaRPr>
          </a:p>
          <a:p>
            <a:pPr marR="25400" defTabSz="914400">
              <a:lnSpc>
                <a:spcPct val="115000"/>
              </a:lnSpc>
              <a:buSzPct val="25000"/>
            </a:pPr>
            <a:r>
              <a:rPr lang="en" sz="2400" kern="0">
                <a:solidFill>
                  <a:srgbClr val="000000"/>
                </a:solidFill>
                <a:latin typeface="Arial"/>
                <a:ea typeface="Arial"/>
                <a:cs typeface="Arial"/>
                <a:sym typeface="Arial"/>
                <a:rtl val="0"/>
              </a:rPr>
              <a:t>Empowering Small Business</a:t>
            </a:r>
          </a:p>
          <a:p>
            <a:pPr marR="25400" defTabSz="914400">
              <a:lnSpc>
                <a:spcPct val="115000"/>
              </a:lnSpc>
            </a:pPr>
            <a:endParaRPr sz="2400" kern="0">
              <a:solidFill>
                <a:srgbClr val="000000"/>
              </a:solidFill>
              <a:latin typeface="Arial"/>
              <a:ea typeface="Arial"/>
              <a:cs typeface="Arial"/>
              <a:sym typeface="Arial"/>
              <a:rtl val="0"/>
            </a:endParaRPr>
          </a:p>
          <a:p>
            <a:pPr marR="25400" defTabSz="914400">
              <a:lnSpc>
                <a:spcPct val="115000"/>
              </a:lnSpc>
              <a:buSzPct val="25000"/>
            </a:pPr>
            <a:r>
              <a:rPr lang="en" sz="2400" kern="0">
                <a:solidFill>
                  <a:srgbClr val="000000"/>
                </a:solidFill>
                <a:latin typeface="Arial"/>
                <a:ea typeface="Arial"/>
                <a:cs typeface="Arial"/>
                <a:sym typeface="Arial"/>
                <a:rtl val="0"/>
              </a:rPr>
              <a:t>Health and Bio</a:t>
            </a:r>
          </a:p>
          <a:p>
            <a:pPr marR="25400" defTabSz="914400">
              <a:lnSpc>
                <a:spcPct val="115000"/>
              </a:lnSpc>
            </a:pPr>
            <a:endParaRPr sz="2400" kern="0">
              <a:solidFill>
                <a:srgbClr val="000000"/>
              </a:solidFill>
              <a:latin typeface="Arial"/>
              <a:ea typeface="Arial"/>
              <a:cs typeface="Arial"/>
              <a:sym typeface="Arial"/>
              <a:rtl val="0"/>
            </a:endParaRPr>
          </a:p>
          <a:p>
            <a:pPr marR="25400" defTabSz="914400">
              <a:lnSpc>
                <a:spcPct val="115000"/>
              </a:lnSpc>
              <a:buSzPct val="25000"/>
            </a:pPr>
            <a:r>
              <a:rPr lang="en" sz="2400" kern="0">
                <a:solidFill>
                  <a:srgbClr val="000000"/>
                </a:solidFill>
                <a:latin typeface="Arial"/>
                <a:ea typeface="Arial"/>
                <a:cs typeface="Arial"/>
                <a:sym typeface="Arial"/>
                <a:rtl val="0"/>
              </a:rPr>
              <a:t>Sustainable Infrastructure Meets Making</a:t>
            </a:r>
          </a:p>
        </p:txBody>
      </p:sp>
      <p:pic>
        <p:nvPicPr>
          <p:cNvPr id="594" name="Shape 594"/>
          <p:cNvPicPr preferRelativeResize="0"/>
          <p:nvPr/>
        </p:nvPicPr>
        <p:blipFill rotWithShape="1">
          <a:blip r:embed="rId4" cstate="screen">
            <a:extLst>
              <a:ext uri="{28A0092B-C50C-407E-A947-70E740481C1C}">
                <a14:useLocalDpi xmlns:a14="http://schemas.microsoft.com/office/drawing/2010/main"/>
              </a:ext>
            </a:extLst>
          </a:blip>
          <a:srcRect/>
          <a:stretch/>
        </p:blipFill>
        <p:spPr>
          <a:xfrm>
            <a:off x="12" y="3128662"/>
            <a:ext cx="2851124" cy="1662362"/>
          </a:xfrm>
          <a:prstGeom prst="rect">
            <a:avLst/>
          </a:prstGeom>
          <a:noFill/>
          <a:ln>
            <a:noFill/>
          </a:ln>
        </p:spPr>
      </p:pic>
      <p:pic>
        <p:nvPicPr>
          <p:cNvPr id="595" name="Shape 595"/>
          <p:cNvPicPr preferRelativeResize="0"/>
          <p:nvPr/>
        </p:nvPicPr>
        <p:blipFill rotWithShape="1">
          <a:blip r:embed="rId5" cstate="screen">
            <a:extLst>
              <a:ext uri="{28A0092B-C50C-407E-A947-70E740481C1C}">
                <a14:useLocalDpi xmlns:a14="http://schemas.microsoft.com/office/drawing/2010/main"/>
              </a:ext>
            </a:extLst>
          </a:blip>
          <a:srcRect/>
          <a:stretch/>
        </p:blipFill>
        <p:spPr>
          <a:xfrm>
            <a:off x="0" y="5276575"/>
            <a:ext cx="2851150" cy="1589524"/>
          </a:xfrm>
          <a:prstGeom prst="rect">
            <a:avLst/>
          </a:prstGeom>
          <a:noFill/>
          <a:ln>
            <a:noFill/>
          </a:ln>
        </p:spPr>
      </p:pic>
    </p:spTree>
    <p:extLst>
      <p:ext uri="{BB962C8B-B14F-4D97-AF65-F5344CB8AC3E}">
        <p14:creationId xmlns:p14="http://schemas.microsoft.com/office/powerpoint/2010/main" val="139553169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Shape 651"/>
          <p:cNvSpPr txBox="1"/>
          <p:nvPr/>
        </p:nvSpPr>
        <p:spPr>
          <a:xfrm>
            <a:off x="0" y="144200"/>
            <a:ext cx="5988000" cy="753300"/>
          </a:xfrm>
          <a:prstGeom prst="rect">
            <a:avLst/>
          </a:prstGeom>
          <a:solidFill>
            <a:srgbClr val="000000"/>
          </a:solidFill>
          <a:ln>
            <a:noFill/>
          </a:ln>
        </p:spPr>
        <p:txBody>
          <a:bodyPr lIns="91425" tIns="91425" rIns="91425" bIns="91425" anchor="ctr" anchorCtr="0">
            <a:noAutofit/>
          </a:bodyPr>
          <a:lstStyle/>
          <a:p>
            <a:pPr defTabSz="914400"/>
            <a:r>
              <a:rPr lang="en-US" sz="3000" kern="0" dirty="0" smtClean="0">
                <a:solidFill>
                  <a:srgbClr val="FFFFFF"/>
                </a:solidFill>
                <a:latin typeface="Arial"/>
                <a:ea typeface="Arial"/>
                <a:cs typeface="Arial"/>
                <a:sym typeface="Arial"/>
                <a:rtl val="0"/>
              </a:rPr>
              <a:t>KEY CROSSCUTTING TOPICS</a:t>
            </a:r>
            <a:endParaRPr lang="en" sz="3000" kern="0" dirty="0">
              <a:solidFill>
                <a:srgbClr val="FFFFFF"/>
              </a:solidFill>
              <a:latin typeface="Arial"/>
              <a:ea typeface="Arial"/>
              <a:cs typeface="Arial"/>
              <a:sym typeface="Arial"/>
              <a:rtl val="0"/>
            </a:endParaRPr>
          </a:p>
        </p:txBody>
      </p:sp>
      <p:sp>
        <p:nvSpPr>
          <p:cNvPr id="652" name="Shape 652"/>
          <p:cNvSpPr txBox="1"/>
          <p:nvPr/>
        </p:nvSpPr>
        <p:spPr>
          <a:xfrm>
            <a:off x="189777" y="897500"/>
            <a:ext cx="8662276" cy="4379580"/>
          </a:xfrm>
          <a:prstGeom prst="rect">
            <a:avLst/>
          </a:prstGeom>
          <a:noFill/>
          <a:ln>
            <a:noFill/>
          </a:ln>
        </p:spPr>
        <p:txBody>
          <a:bodyPr lIns="91425" tIns="91425" rIns="91425" bIns="91425" anchor="t" anchorCtr="0">
            <a:noAutofit/>
          </a:bodyPr>
          <a:lstStyle/>
          <a:p>
            <a:pPr defTabSz="914400"/>
            <a:r>
              <a:rPr lang="en-US" sz="2000" b="1" kern="0" dirty="0" smtClean="0">
                <a:solidFill>
                  <a:srgbClr val="000000"/>
                </a:solidFill>
                <a:latin typeface="Arial"/>
                <a:ea typeface="Arial"/>
                <a:cs typeface="Arial"/>
                <a:sym typeface="Arial"/>
                <a:rtl val="0"/>
              </a:rPr>
              <a:t>Science, Education &amp; Design are Intertwined</a:t>
            </a:r>
          </a:p>
          <a:p>
            <a:pPr marL="342900" indent="-171450" defTabSz="914400">
              <a:buFont typeface="Arial" panose="020B0604020202020204" pitchFamily="34" charset="0"/>
              <a:buChar char="•"/>
            </a:pPr>
            <a:r>
              <a:rPr lang="en-US" sz="2000" kern="0" dirty="0" smtClean="0">
                <a:solidFill>
                  <a:srgbClr val="000000"/>
                </a:solidFill>
                <a:latin typeface="Arial"/>
                <a:ea typeface="Arial"/>
                <a:cs typeface="Arial"/>
                <a:sym typeface="Arial"/>
                <a:rtl val="0"/>
              </a:rPr>
              <a:t>come at solutions differently, but all are required for innovation</a:t>
            </a:r>
          </a:p>
          <a:p>
            <a:pPr marL="342900" indent="-171450" defTabSz="914400">
              <a:buFont typeface="Arial" panose="020B0604020202020204" pitchFamily="34" charset="0"/>
              <a:buChar char="•"/>
            </a:pPr>
            <a:r>
              <a:rPr lang="en-US" sz="2000" kern="0" dirty="0" smtClean="0">
                <a:solidFill>
                  <a:srgbClr val="000000"/>
                </a:solidFill>
                <a:latin typeface="Arial"/>
                <a:ea typeface="Arial"/>
                <a:cs typeface="Arial"/>
                <a:sym typeface="Arial"/>
                <a:rtl val="0"/>
              </a:rPr>
              <a:t>just-in-time, lifelong learning &amp; project-based learning key</a:t>
            </a:r>
          </a:p>
          <a:p>
            <a:pPr marL="342900" indent="-171450" defTabSz="914400">
              <a:buFont typeface="Arial" panose="020B0604020202020204" pitchFamily="34" charset="0"/>
              <a:buChar char="•"/>
            </a:pPr>
            <a:r>
              <a:rPr lang="en-US" sz="2000" kern="0" dirty="0" smtClean="0">
                <a:solidFill>
                  <a:srgbClr val="000000"/>
                </a:solidFill>
                <a:latin typeface="Arial"/>
                <a:ea typeface="Arial"/>
                <a:cs typeface="Arial"/>
                <a:sym typeface="Arial"/>
                <a:rtl val="0"/>
              </a:rPr>
              <a:t>where does higher </a:t>
            </a:r>
            <a:r>
              <a:rPr lang="en-US" sz="2000" kern="0" dirty="0" err="1" smtClean="0">
                <a:solidFill>
                  <a:srgbClr val="000000"/>
                </a:solidFill>
                <a:latin typeface="Arial"/>
                <a:ea typeface="Arial"/>
                <a:cs typeface="Arial"/>
                <a:sym typeface="Arial"/>
                <a:rtl val="0"/>
              </a:rPr>
              <a:t>ed</a:t>
            </a:r>
            <a:r>
              <a:rPr lang="en-US" sz="2000" kern="0" dirty="0" smtClean="0">
                <a:solidFill>
                  <a:srgbClr val="000000"/>
                </a:solidFill>
                <a:latin typeface="Arial"/>
                <a:ea typeface="Arial"/>
                <a:cs typeface="Arial"/>
                <a:sym typeface="Arial"/>
                <a:rtl val="0"/>
              </a:rPr>
              <a:t> fit in this?</a:t>
            </a:r>
          </a:p>
          <a:p>
            <a:pPr defTabSz="914400"/>
            <a:endParaRPr lang="en-US" sz="2000" kern="0" dirty="0" smtClean="0">
              <a:solidFill>
                <a:srgbClr val="000000"/>
              </a:solidFill>
              <a:latin typeface="Arial"/>
              <a:ea typeface="Arial"/>
              <a:cs typeface="Arial"/>
              <a:sym typeface="Arial"/>
              <a:rtl val="0"/>
            </a:endParaRPr>
          </a:p>
          <a:p>
            <a:pPr defTabSz="914400"/>
            <a:endParaRPr lang="en-US" sz="2000" kern="0" dirty="0">
              <a:solidFill>
                <a:srgbClr val="000000"/>
              </a:solidFill>
              <a:latin typeface="Arial"/>
              <a:ea typeface="Arial"/>
              <a:cs typeface="Arial"/>
              <a:sym typeface="Arial"/>
              <a:rtl val="0"/>
            </a:endParaRPr>
          </a:p>
          <a:p>
            <a:pPr defTabSz="914400"/>
            <a:endParaRPr lang="en-US" sz="2000" kern="0" dirty="0" smtClean="0">
              <a:solidFill>
                <a:srgbClr val="000000"/>
              </a:solidFill>
              <a:latin typeface="Arial"/>
              <a:ea typeface="Arial"/>
              <a:cs typeface="Arial"/>
              <a:sym typeface="Arial"/>
              <a:rtl val="0"/>
            </a:endParaRPr>
          </a:p>
          <a:p>
            <a:pPr defTabSz="914400"/>
            <a:endParaRPr lang="en-US" sz="2000" kern="0" dirty="0">
              <a:solidFill>
                <a:srgbClr val="000000"/>
              </a:solidFill>
              <a:latin typeface="Arial"/>
              <a:ea typeface="Arial"/>
              <a:cs typeface="Arial"/>
              <a:sym typeface="Arial"/>
              <a:rtl val="0"/>
            </a:endParaRPr>
          </a:p>
          <a:p>
            <a:pPr defTabSz="914400"/>
            <a:endParaRPr lang="en-US" sz="2000" kern="0" dirty="0" smtClean="0">
              <a:solidFill>
                <a:srgbClr val="000000"/>
              </a:solidFill>
              <a:latin typeface="Arial"/>
              <a:ea typeface="Arial"/>
              <a:cs typeface="Arial"/>
              <a:sym typeface="Arial"/>
              <a:rtl val="0"/>
            </a:endParaRPr>
          </a:p>
          <a:p>
            <a:pPr defTabSz="914400"/>
            <a:endParaRPr lang="en-US" sz="2000" kern="0" dirty="0" smtClean="0">
              <a:solidFill>
                <a:srgbClr val="000000"/>
              </a:solidFill>
              <a:latin typeface="Arial"/>
              <a:ea typeface="Arial"/>
              <a:cs typeface="Arial"/>
              <a:sym typeface="Arial"/>
              <a:rtl val="0"/>
            </a:endParaRPr>
          </a:p>
          <a:p>
            <a:pPr defTabSz="914400"/>
            <a:endParaRPr lang="en-US" sz="400" kern="0" dirty="0" smtClean="0">
              <a:solidFill>
                <a:srgbClr val="000000"/>
              </a:solidFill>
              <a:latin typeface="Arial"/>
              <a:ea typeface="Arial"/>
              <a:cs typeface="Arial"/>
              <a:sym typeface="Arial"/>
              <a:rtl val="0"/>
            </a:endParaRPr>
          </a:p>
          <a:p>
            <a:pPr defTabSz="914400"/>
            <a:r>
              <a:rPr lang="en-US" sz="2000" b="1" kern="0" dirty="0" smtClean="0">
                <a:solidFill>
                  <a:srgbClr val="000000"/>
                </a:solidFill>
                <a:latin typeface="Arial"/>
                <a:ea typeface="Arial"/>
                <a:cs typeface="Arial"/>
                <a:sym typeface="Arial"/>
                <a:rtl val="0"/>
              </a:rPr>
              <a:t>Design Tools are essential </a:t>
            </a:r>
            <a:r>
              <a:rPr lang="en-US" sz="2000" kern="0" dirty="0" smtClean="0">
                <a:solidFill>
                  <a:srgbClr val="000000"/>
                </a:solidFill>
                <a:latin typeface="Arial"/>
                <a:ea typeface="Arial"/>
                <a:cs typeface="Arial"/>
                <a:sym typeface="Arial"/>
                <a:rtl val="0"/>
              </a:rPr>
              <a:t>to accelerating innovation &amp; productivity</a:t>
            </a:r>
          </a:p>
          <a:p>
            <a:pPr marL="341313" indent="-169863" defTabSz="914400">
              <a:buFont typeface="Arial" panose="020B0604020202020204" pitchFamily="34" charset="0"/>
              <a:buChar char="•"/>
            </a:pPr>
            <a:r>
              <a:rPr lang="en-US" sz="2000" kern="0" dirty="0" smtClean="0">
                <a:solidFill>
                  <a:srgbClr val="000000"/>
                </a:solidFill>
                <a:latin typeface="Arial"/>
                <a:ea typeface="Arial"/>
                <a:cs typeface="Arial"/>
                <a:sym typeface="Arial"/>
                <a:rtl val="0"/>
              </a:rPr>
              <a:t>tools must work across electronics, physical form &amp; software</a:t>
            </a:r>
          </a:p>
          <a:p>
            <a:pPr marL="341313" indent="-169863" defTabSz="914400">
              <a:buFont typeface="Arial" panose="020B0604020202020204" pitchFamily="34" charset="0"/>
              <a:buChar char="•"/>
            </a:pPr>
            <a:r>
              <a:rPr lang="en-US" sz="2000" kern="0" dirty="0" smtClean="0">
                <a:solidFill>
                  <a:srgbClr val="000000"/>
                </a:solidFill>
                <a:latin typeface="Arial"/>
                <a:ea typeface="Arial"/>
                <a:cs typeface="Arial"/>
                <a:sym typeface="Arial"/>
                <a:rtl val="0"/>
              </a:rPr>
              <a:t>need tools to promote creativity</a:t>
            </a:r>
          </a:p>
          <a:p>
            <a:pPr marL="341313" indent="-169863" defTabSz="914400">
              <a:buFont typeface="Arial" panose="020B0604020202020204" pitchFamily="34" charset="0"/>
              <a:buChar char="•"/>
            </a:pPr>
            <a:r>
              <a:rPr lang="en-US" sz="2000" kern="0" dirty="0" smtClean="0">
                <a:solidFill>
                  <a:srgbClr val="000000"/>
                </a:solidFill>
                <a:latin typeface="Arial"/>
                <a:ea typeface="Arial"/>
                <a:cs typeface="Arial"/>
                <a:sym typeface="Arial"/>
                <a:rtl val="0"/>
              </a:rPr>
              <a:t>need tools to help leverage new materials</a:t>
            </a:r>
          </a:p>
          <a:p>
            <a:pPr defTabSz="914400"/>
            <a:endParaRPr lang="en-US" sz="2000" kern="0" dirty="0" smtClean="0">
              <a:solidFill>
                <a:srgbClr val="000000"/>
              </a:solidFill>
              <a:latin typeface="Arial"/>
              <a:ea typeface="Arial"/>
              <a:cs typeface="Arial"/>
              <a:sym typeface="Arial"/>
              <a:rtl val="0"/>
            </a:endParaRPr>
          </a:p>
          <a:p>
            <a:pPr defTabSz="914400"/>
            <a:endParaRPr lang="en-US" sz="2000" kern="0" dirty="0" smtClean="0">
              <a:solidFill>
                <a:srgbClr val="000000"/>
              </a:solidFill>
              <a:latin typeface="Arial"/>
              <a:ea typeface="Arial"/>
              <a:cs typeface="Arial"/>
              <a:sym typeface="Arial"/>
              <a:rtl val="0"/>
            </a:endParaRPr>
          </a:p>
          <a:p>
            <a:pPr defTabSz="914400"/>
            <a:r>
              <a:rPr lang="en-US" sz="2000" kern="0" dirty="0">
                <a:solidFill>
                  <a:srgbClr val="000000"/>
                </a:solidFill>
                <a:latin typeface="Arial"/>
                <a:ea typeface="Arial"/>
                <a:cs typeface="Arial"/>
                <a:sym typeface="Arial"/>
                <a:rtl val="0"/>
              </a:rPr>
              <a:t>	</a:t>
            </a:r>
            <a:endParaRPr sz="2000" kern="0" dirty="0">
              <a:solidFill>
                <a:srgbClr val="000000"/>
              </a:solidFill>
              <a:latin typeface="Arial"/>
              <a:ea typeface="Arial"/>
              <a:cs typeface="Arial"/>
              <a:sym typeface="Arial"/>
              <a:rtl val="0"/>
            </a:endParaRPr>
          </a:p>
        </p:txBody>
      </p:sp>
      <p:pic>
        <p:nvPicPr>
          <p:cNvPr id="1026" name="Picture 2" descr="http://media.bonnint.net/dn/0/26/261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0" y="2333774"/>
            <a:ext cx="2423711" cy="15307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ouncingideas.files.wordpress.com/2011/11/design-engineering-science-holy-trinity.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9777" y="2333773"/>
            <a:ext cx="3734718" cy="1507033"/>
          </a:xfrm>
          <a:prstGeom prst="rect">
            <a:avLst/>
          </a:prstGeom>
          <a:noFill/>
          <a:extLst>
            <a:ext uri="{909E8E84-426E-40dd-AFC4-6F175D3DCCD1}">
              <a14:hiddenFill xmlns:a14="http://schemas.microsoft.com/office/drawing/2010/main">
                <a:solidFill>
                  <a:srgbClr val="FFFFFF"/>
                </a:solidFill>
              </a14:hiddenFill>
            </a:ext>
          </a:extLst>
        </p:spPr>
      </p:pic>
      <p:pic>
        <p:nvPicPr>
          <p:cNvPr id="6" name="Shape 618"/>
          <p:cNvPicPr preferRelativeResize="0"/>
          <p:nvPr/>
        </p:nvPicPr>
        <p:blipFill>
          <a:blip r:embed="rId5" cstate="screen">
            <a:extLst>
              <a:ext uri="{28A0092B-C50C-407E-A947-70E740481C1C}">
                <a14:useLocalDpi xmlns:a14="http://schemas.microsoft.com/office/drawing/2010/main"/>
              </a:ext>
            </a:extLst>
          </a:blip>
          <a:stretch>
            <a:fillRect/>
          </a:stretch>
        </p:blipFill>
        <p:spPr>
          <a:xfrm>
            <a:off x="2721774" y="5332485"/>
            <a:ext cx="2027254" cy="1525515"/>
          </a:xfrm>
          <a:prstGeom prst="rect">
            <a:avLst/>
          </a:prstGeom>
          <a:noFill/>
          <a:ln>
            <a:noFill/>
          </a:ln>
        </p:spPr>
      </p:pic>
      <p:pic>
        <p:nvPicPr>
          <p:cNvPr id="7" name="Shape 619"/>
          <p:cNvPicPr preferRelativeResize="0"/>
          <p:nvPr/>
        </p:nvPicPr>
        <p:blipFill>
          <a:blip r:embed="rId6" cstate="screen">
            <a:extLst>
              <a:ext uri="{28A0092B-C50C-407E-A947-70E740481C1C}">
                <a14:useLocalDpi xmlns:a14="http://schemas.microsoft.com/office/drawing/2010/main"/>
              </a:ext>
            </a:extLst>
          </a:blip>
          <a:stretch>
            <a:fillRect/>
          </a:stretch>
        </p:blipFill>
        <p:spPr>
          <a:xfrm>
            <a:off x="4662033" y="5332164"/>
            <a:ext cx="1788206" cy="1528353"/>
          </a:xfrm>
          <a:prstGeom prst="rect">
            <a:avLst/>
          </a:prstGeom>
          <a:noFill/>
          <a:ln>
            <a:noFill/>
          </a:ln>
        </p:spPr>
      </p:pic>
      <p:pic>
        <p:nvPicPr>
          <p:cNvPr id="8" name="Shape 620"/>
          <p:cNvPicPr preferRelativeResize="0"/>
          <p:nvPr/>
        </p:nvPicPr>
        <p:blipFill rotWithShape="1">
          <a:blip r:embed="rId7" cstate="screen">
            <a:extLst>
              <a:ext uri="{28A0092B-C50C-407E-A947-70E740481C1C}">
                <a14:useLocalDpi xmlns:a14="http://schemas.microsoft.com/office/drawing/2010/main"/>
              </a:ext>
            </a:extLst>
          </a:blip>
          <a:srcRect l="2342" t="-1" r="3072" b="1698"/>
          <a:stretch/>
        </p:blipFill>
        <p:spPr>
          <a:xfrm>
            <a:off x="-1" y="5307631"/>
            <a:ext cx="2721775" cy="1550370"/>
          </a:xfrm>
          <a:prstGeom prst="rect">
            <a:avLst/>
          </a:prstGeom>
          <a:noFill/>
          <a:ln>
            <a:noFill/>
          </a:ln>
        </p:spPr>
      </p:pic>
      <p:pic>
        <p:nvPicPr>
          <p:cNvPr id="9" name="Shape 1542"/>
          <p:cNvPicPr preferRelativeResize="0"/>
          <p:nvPr/>
        </p:nvPicPr>
        <p:blipFill>
          <a:blip r:embed="rId8" cstate="screen">
            <a:extLst>
              <a:ext uri="{28A0092B-C50C-407E-A947-70E740481C1C}">
                <a14:useLocalDpi xmlns:a14="http://schemas.microsoft.com/office/drawing/2010/main"/>
              </a:ext>
            </a:extLst>
          </a:blip>
          <a:stretch>
            <a:fillRect/>
          </a:stretch>
        </p:blipFill>
        <p:spPr>
          <a:xfrm>
            <a:off x="7227067" y="5333213"/>
            <a:ext cx="1916933" cy="1527048"/>
          </a:xfrm>
          <a:prstGeom prst="rect">
            <a:avLst/>
          </a:prstGeom>
          <a:noFill/>
          <a:ln>
            <a:noFill/>
          </a:ln>
        </p:spPr>
      </p:pic>
      <p:sp>
        <p:nvSpPr>
          <p:cNvPr id="2" name="Right Arrow 1"/>
          <p:cNvSpPr/>
          <p:nvPr/>
        </p:nvSpPr>
        <p:spPr>
          <a:xfrm>
            <a:off x="6632154" y="6096737"/>
            <a:ext cx="363557"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sz="1400" kern="0">
              <a:solidFill>
                <a:srgbClr val="FFFFFF"/>
              </a:solidFill>
              <a:latin typeface="Arial"/>
              <a:sym typeface="Arial"/>
              <a:rtl val="0"/>
            </a:endParaRPr>
          </a:p>
        </p:txBody>
      </p:sp>
      <p:sp>
        <p:nvSpPr>
          <p:cNvPr id="3" name="TextBox 2"/>
          <p:cNvSpPr txBox="1"/>
          <p:nvPr/>
        </p:nvSpPr>
        <p:spPr>
          <a:xfrm>
            <a:off x="126694" y="3869998"/>
            <a:ext cx="3708066" cy="169277"/>
          </a:xfrm>
          <a:prstGeom prst="rect">
            <a:avLst/>
          </a:prstGeom>
          <a:noFill/>
        </p:spPr>
        <p:txBody>
          <a:bodyPr wrap="none" rtlCol="0">
            <a:spAutoFit/>
          </a:bodyPr>
          <a:lstStyle/>
          <a:p>
            <a:pPr defTabSz="914400"/>
            <a:r>
              <a:rPr lang="en-US" sz="500" kern="0" dirty="0">
                <a:solidFill>
                  <a:srgbClr val="000000"/>
                </a:solidFill>
                <a:latin typeface="Arial"/>
                <a:ea typeface="Arial"/>
                <a:cs typeface="Arial"/>
                <a:sym typeface="Arial"/>
                <a:rtl val="0"/>
              </a:rPr>
              <a:t>http://bouncingideas.wordpress.com/2011/11/12/design-engineering-science-their-differences-through-the-lens-of-biomimicry/</a:t>
            </a:r>
          </a:p>
        </p:txBody>
      </p:sp>
    </p:spTree>
    <p:extLst>
      <p:ext uri="{BB962C8B-B14F-4D97-AF65-F5344CB8AC3E}">
        <p14:creationId xmlns:p14="http://schemas.microsoft.com/office/powerpoint/2010/main" val="288916677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Shape 651"/>
          <p:cNvSpPr txBox="1"/>
          <p:nvPr/>
        </p:nvSpPr>
        <p:spPr>
          <a:xfrm>
            <a:off x="0" y="144200"/>
            <a:ext cx="5988000" cy="753300"/>
          </a:xfrm>
          <a:prstGeom prst="rect">
            <a:avLst/>
          </a:prstGeom>
          <a:solidFill>
            <a:srgbClr val="000000"/>
          </a:solidFill>
          <a:ln>
            <a:noFill/>
          </a:ln>
        </p:spPr>
        <p:txBody>
          <a:bodyPr lIns="91425" tIns="91425" rIns="91425" bIns="91425" anchor="ctr" anchorCtr="0">
            <a:noAutofit/>
          </a:bodyPr>
          <a:lstStyle/>
          <a:p>
            <a:pPr defTabSz="914400"/>
            <a:r>
              <a:rPr lang="en-US" sz="3000" kern="0" dirty="0" smtClean="0">
                <a:solidFill>
                  <a:srgbClr val="FFFFFF"/>
                </a:solidFill>
                <a:latin typeface="Arial"/>
                <a:ea typeface="Arial"/>
                <a:cs typeface="Arial"/>
                <a:sym typeface="Arial"/>
                <a:rtl val="0"/>
              </a:rPr>
              <a:t>KEY CROSSCUTTING TOPICS</a:t>
            </a:r>
            <a:endParaRPr lang="en" sz="3000" kern="0" dirty="0">
              <a:solidFill>
                <a:srgbClr val="FFFFFF"/>
              </a:solidFill>
              <a:latin typeface="Arial"/>
              <a:ea typeface="Arial"/>
              <a:cs typeface="Arial"/>
              <a:sym typeface="Arial"/>
              <a:rtl val="0"/>
            </a:endParaRPr>
          </a:p>
        </p:txBody>
      </p:sp>
      <p:sp>
        <p:nvSpPr>
          <p:cNvPr id="652" name="Shape 652"/>
          <p:cNvSpPr txBox="1"/>
          <p:nvPr/>
        </p:nvSpPr>
        <p:spPr>
          <a:xfrm>
            <a:off x="189776" y="897500"/>
            <a:ext cx="5798223" cy="5888890"/>
          </a:xfrm>
          <a:prstGeom prst="rect">
            <a:avLst/>
          </a:prstGeom>
          <a:noFill/>
          <a:ln>
            <a:noFill/>
          </a:ln>
        </p:spPr>
        <p:txBody>
          <a:bodyPr lIns="91425" tIns="91425" rIns="91425" bIns="91425" anchor="t" anchorCtr="0">
            <a:noAutofit/>
          </a:bodyPr>
          <a:lstStyle/>
          <a:p>
            <a:pPr defTabSz="914400"/>
            <a:r>
              <a:rPr lang="en-US" sz="2000" b="1" kern="0" dirty="0" smtClean="0">
                <a:solidFill>
                  <a:srgbClr val="000000"/>
                </a:solidFill>
                <a:latin typeface="Arial"/>
                <a:ea typeface="Arial"/>
                <a:cs typeface="Arial"/>
                <a:sym typeface="Arial"/>
                <a:rtl val="0"/>
              </a:rPr>
              <a:t>Micro-manufacturing that scales from </a:t>
            </a:r>
            <a:r>
              <a:rPr lang="en-US" sz="2000" kern="0" dirty="0" smtClean="0">
                <a:solidFill>
                  <a:srgbClr val="000000"/>
                </a:solidFill>
                <a:latin typeface="Arial"/>
                <a:ea typeface="Arial"/>
                <a:cs typeface="Arial"/>
                <a:sym typeface="Arial"/>
                <a:rtl val="0"/>
              </a:rPr>
              <a:t>small to large to empower small businesses</a:t>
            </a:r>
          </a:p>
          <a:p>
            <a:pPr defTabSz="914400"/>
            <a:endParaRPr lang="en-US" sz="2000" kern="0" dirty="0" smtClean="0">
              <a:solidFill>
                <a:srgbClr val="000000"/>
              </a:solidFill>
              <a:latin typeface="Arial"/>
              <a:ea typeface="Arial"/>
              <a:cs typeface="Arial"/>
              <a:sym typeface="Arial"/>
              <a:rtl val="0"/>
            </a:endParaRPr>
          </a:p>
          <a:p>
            <a:pPr defTabSz="914400"/>
            <a:endParaRPr lang="en-US" sz="2000" kern="0" dirty="0" smtClean="0">
              <a:solidFill>
                <a:srgbClr val="000000"/>
              </a:solidFill>
              <a:latin typeface="Arial"/>
              <a:ea typeface="Arial"/>
              <a:cs typeface="Arial"/>
              <a:sym typeface="Arial"/>
              <a:rtl val="0"/>
            </a:endParaRPr>
          </a:p>
          <a:p>
            <a:pPr defTabSz="914400"/>
            <a:endParaRPr lang="en-US" sz="2000" kern="0" dirty="0" smtClean="0">
              <a:solidFill>
                <a:srgbClr val="000000"/>
              </a:solidFill>
              <a:latin typeface="Arial"/>
              <a:ea typeface="Arial"/>
              <a:cs typeface="Arial"/>
              <a:sym typeface="Arial"/>
              <a:rtl val="0"/>
            </a:endParaRPr>
          </a:p>
          <a:p>
            <a:pPr defTabSz="914400"/>
            <a:endParaRPr lang="en-US" sz="2000" kern="0" dirty="0">
              <a:solidFill>
                <a:srgbClr val="000000"/>
              </a:solidFill>
              <a:latin typeface="Arial"/>
              <a:ea typeface="Arial"/>
              <a:cs typeface="Arial"/>
              <a:sym typeface="Arial"/>
              <a:rtl val="0"/>
            </a:endParaRPr>
          </a:p>
          <a:p>
            <a:pPr defTabSz="914400"/>
            <a:r>
              <a:rPr lang="en-US" sz="2000" b="1" kern="0" dirty="0" smtClean="0">
                <a:solidFill>
                  <a:srgbClr val="000000"/>
                </a:solidFill>
                <a:latin typeface="Arial"/>
                <a:ea typeface="Arial"/>
                <a:cs typeface="Arial"/>
                <a:sym typeface="Arial"/>
                <a:rtl val="0"/>
              </a:rPr>
              <a:t>Sustainable infrastructure </a:t>
            </a:r>
            <a:r>
              <a:rPr lang="en-US" sz="2000" kern="0" dirty="0" smtClean="0">
                <a:solidFill>
                  <a:srgbClr val="000000"/>
                </a:solidFill>
                <a:latin typeface="Arial"/>
                <a:ea typeface="Arial"/>
                <a:cs typeface="Arial"/>
                <a:sym typeface="Arial"/>
                <a:rtl val="0"/>
              </a:rPr>
              <a:t>is necessary</a:t>
            </a:r>
          </a:p>
          <a:p>
            <a:pPr marL="342900" indent="-171450" defTabSz="914400">
              <a:buFont typeface="Arial" panose="020B0604020202020204" pitchFamily="34" charset="0"/>
              <a:buChar char="•"/>
            </a:pPr>
            <a:r>
              <a:rPr lang="en-US" sz="2000" kern="0" dirty="0" smtClean="0">
                <a:solidFill>
                  <a:srgbClr val="000000"/>
                </a:solidFill>
                <a:latin typeface="Arial"/>
                <a:ea typeface="Arial"/>
                <a:cs typeface="Arial"/>
                <a:sym typeface="Arial"/>
                <a:rtl val="0"/>
              </a:rPr>
              <a:t>maker outputs that are recyclable &amp; reusable</a:t>
            </a:r>
          </a:p>
          <a:p>
            <a:pPr marL="342900" indent="-171450" defTabSz="914400">
              <a:buFont typeface="Arial" panose="020B0604020202020204" pitchFamily="34" charset="0"/>
              <a:buChar char="•"/>
            </a:pPr>
            <a:r>
              <a:rPr lang="en-US" sz="2000" kern="0" dirty="0" smtClean="0">
                <a:solidFill>
                  <a:srgbClr val="000000"/>
                </a:solidFill>
                <a:latin typeface="Arial"/>
                <a:ea typeface="Arial"/>
                <a:cs typeface="Arial"/>
                <a:sym typeface="Arial"/>
                <a:rtl val="0"/>
              </a:rPr>
              <a:t>how to augment the natural world?</a:t>
            </a:r>
          </a:p>
          <a:p>
            <a:pPr defTabSz="914400"/>
            <a:endParaRPr lang="en-US" sz="2000" kern="0" dirty="0" smtClean="0">
              <a:solidFill>
                <a:srgbClr val="000000"/>
              </a:solidFill>
              <a:latin typeface="Arial"/>
              <a:ea typeface="Arial"/>
              <a:cs typeface="Arial"/>
              <a:sym typeface="Arial"/>
              <a:rtl val="0"/>
            </a:endParaRPr>
          </a:p>
          <a:p>
            <a:pPr defTabSz="914400"/>
            <a:endParaRPr lang="en-US" sz="2000" kern="0" dirty="0" smtClean="0">
              <a:solidFill>
                <a:srgbClr val="000000"/>
              </a:solidFill>
              <a:latin typeface="Arial"/>
              <a:ea typeface="Arial"/>
              <a:cs typeface="Arial"/>
              <a:sym typeface="Arial"/>
              <a:rtl val="0"/>
            </a:endParaRPr>
          </a:p>
          <a:p>
            <a:pPr defTabSz="914400"/>
            <a:endParaRPr lang="en-US" sz="2000" kern="0" dirty="0" smtClean="0">
              <a:solidFill>
                <a:srgbClr val="000000"/>
              </a:solidFill>
              <a:latin typeface="Arial"/>
              <a:ea typeface="Arial"/>
              <a:cs typeface="Arial"/>
              <a:sym typeface="Arial"/>
              <a:rtl val="0"/>
            </a:endParaRPr>
          </a:p>
          <a:p>
            <a:pPr defTabSz="914400"/>
            <a:r>
              <a:rPr lang="en-US" sz="2000" b="1" kern="0" dirty="0" smtClean="0">
                <a:solidFill>
                  <a:srgbClr val="000000"/>
                </a:solidFill>
                <a:latin typeface="Arial"/>
                <a:ea typeface="Arial"/>
                <a:cs typeface="Arial"/>
                <a:sym typeface="Arial"/>
                <a:rtl val="0"/>
              </a:rPr>
              <a:t>Health/Bio applications need modular devices </a:t>
            </a:r>
          </a:p>
          <a:p>
            <a:pPr marL="342900" indent="-171450" defTabSz="914400">
              <a:buFont typeface="Arial" panose="020B0604020202020204" pitchFamily="34" charset="0"/>
              <a:buChar char="•"/>
            </a:pPr>
            <a:r>
              <a:rPr lang="en-US" sz="2000" kern="0" dirty="0" smtClean="0">
                <a:solidFill>
                  <a:srgbClr val="000000"/>
                </a:solidFill>
                <a:latin typeface="Arial"/>
                <a:ea typeface="Arial"/>
                <a:cs typeface="Arial"/>
                <a:sym typeface="Arial"/>
                <a:rtl val="0"/>
              </a:rPr>
              <a:t>interface w/ bio parts</a:t>
            </a:r>
          </a:p>
          <a:p>
            <a:pPr marL="342900" indent="-171450" defTabSz="914400">
              <a:buFont typeface="Arial" panose="020B0604020202020204" pitchFamily="34" charset="0"/>
              <a:buChar char="•"/>
            </a:pPr>
            <a:r>
              <a:rPr lang="en-US" sz="2000" kern="0" dirty="0" smtClean="0">
                <a:solidFill>
                  <a:srgbClr val="000000"/>
                </a:solidFill>
                <a:latin typeface="Arial"/>
                <a:ea typeface="Arial"/>
                <a:cs typeface="Arial"/>
                <a:sym typeface="Arial"/>
                <a:rtl val="0"/>
              </a:rPr>
              <a:t>“bio foundries”</a:t>
            </a:r>
          </a:p>
          <a:p>
            <a:pPr marL="342900" indent="-171450" defTabSz="914400">
              <a:buFont typeface="Arial" panose="020B0604020202020204" pitchFamily="34" charset="0"/>
              <a:buChar char="•"/>
            </a:pPr>
            <a:r>
              <a:rPr lang="en-US" sz="2000" i="1" kern="0" dirty="0" smtClean="0">
                <a:solidFill>
                  <a:srgbClr val="000000"/>
                </a:solidFill>
                <a:latin typeface="Arial"/>
                <a:ea typeface="Arial"/>
                <a:cs typeface="Arial"/>
                <a:sym typeface="Arial"/>
                <a:rtl val="0"/>
              </a:rPr>
              <a:t>abstraction barriers </a:t>
            </a:r>
            <a:r>
              <a:rPr lang="en-US" sz="2000" kern="0" dirty="0" smtClean="0">
                <a:solidFill>
                  <a:srgbClr val="000000"/>
                </a:solidFill>
                <a:latin typeface="Arial"/>
                <a:ea typeface="Arial"/>
                <a:cs typeface="Arial"/>
                <a:sym typeface="Arial"/>
                <a:rtl val="0"/>
              </a:rPr>
              <a:t>allow designers </a:t>
            </a:r>
            <a:r>
              <a:rPr lang="en-US" sz="2000" kern="0" dirty="0">
                <a:solidFill>
                  <a:srgbClr val="000000"/>
                </a:solidFill>
                <a:latin typeface="Arial"/>
                <a:ea typeface="Arial"/>
                <a:cs typeface="Arial"/>
                <a:sym typeface="Arial"/>
                <a:rtl val="0"/>
              </a:rPr>
              <a:t>to focus on their area of </a:t>
            </a:r>
            <a:r>
              <a:rPr lang="en-US" sz="2000" kern="0" dirty="0" smtClean="0">
                <a:solidFill>
                  <a:srgbClr val="000000"/>
                </a:solidFill>
                <a:latin typeface="Arial"/>
                <a:ea typeface="Arial"/>
                <a:cs typeface="Arial"/>
                <a:sym typeface="Arial"/>
                <a:rtl val="0"/>
              </a:rPr>
              <a:t>expertise</a:t>
            </a:r>
          </a:p>
          <a:p>
            <a:pPr marL="342900" indent="-171450" defTabSz="914400">
              <a:buFont typeface="Arial" panose="020B0604020202020204" pitchFamily="34" charset="0"/>
              <a:buChar char="•"/>
            </a:pPr>
            <a:r>
              <a:rPr lang="en-US" sz="2000" kern="0" dirty="0" smtClean="0">
                <a:solidFill>
                  <a:srgbClr val="000000"/>
                </a:solidFill>
                <a:latin typeface="Arial"/>
                <a:ea typeface="Arial"/>
                <a:cs typeface="Arial"/>
                <a:sym typeface="Arial"/>
                <a:rtl val="0"/>
              </a:rPr>
              <a:t>shape </a:t>
            </a:r>
            <a:r>
              <a:rPr lang="en-US" sz="2000" kern="0" dirty="0">
                <a:solidFill>
                  <a:srgbClr val="000000"/>
                </a:solidFill>
                <a:latin typeface="Arial"/>
                <a:ea typeface="Arial"/>
                <a:cs typeface="Arial"/>
                <a:sym typeface="Arial"/>
                <a:rtl val="0"/>
              </a:rPr>
              <a:t>changing </a:t>
            </a:r>
            <a:r>
              <a:rPr lang="en-US" sz="2000" kern="0" dirty="0" smtClean="0">
                <a:solidFill>
                  <a:srgbClr val="000000"/>
                </a:solidFill>
                <a:latin typeface="Arial"/>
                <a:ea typeface="Arial"/>
                <a:cs typeface="Arial"/>
                <a:sym typeface="Arial"/>
                <a:rtl val="0"/>
              </a:rPr>
              <a:t>implants</a:t>
            </a:r>
            <a:endParaRPr lang="en-US" sz="2000" kern="0" dirty="0">
              <a:solidFill>
                <a:srgbClr val="000000"/>
              </a:solidFill>
              <a:latin typeface="Arial"/>
              <a:ea typeface="Arial"/>
              <a:cs typeface="Arial"/>
              <a:sym typeface="Arial"/>
              <a:rtl val="0"/>
            </a:endParaRPr>
          </a:p>
        </p:txBody>
      </p:sp>
      <p:pic>
        <p:nvPicPr>
          <p:cNvPr id="4" name="Shape 627"/>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6347184" y="952959"/>
            <a:ext cx="2796816" cy="2016087"/>
          </a:xfrm>
          <a:prstGeom prst="rect">
            <a:avLst/>
          </a:prstGeom>
          <a:noFill/>
          <a:ln>
            <a:noFill/>
          </a:ln>
        </p:spPr>
      </p:pic>
      <p:pic>
        <p:nvPicPr>
          <p:cNvPr id="5" name="Shape 646"/>
          <p:cNvPicPr preferRelativeResize="0"/>
          <p:nvPr/>
        </p:nvPicPr>
        <p:blipFill>
          <a:blip r:embed="rId4" cstate="screen">
            <a:extLst>
              <a:ext uri="{28A0092B-C50C-407E-A947-70E740481C1C}">
                <a14:useLocalDpi xmlns:a14="http://schemas.microsoft.com/office/drawing/2010/main"/>
              </a:ext>
            </a:extLst>
          </a:blip>
          <a:stretch>
            <a:fillRect/>
          </a:stretch>
        </p:blipFill>
        <p:spPr>
          <a:xfrm>
            <a:off x="6347184" y="2897428"/>
            <a:ext cx="2796816" cy="2097612"/>
          </a:xfrm>
          <a:prstGeom prst="rect">
            <a:avLst/>
          </a:prstGeom>
          <a:noFill/>
          <a:ln>
            <a:noFill/>
          </a:ln>
        </p:spPr>
      </p:pic>
      <p:pic>
        <p:nvPicPr>
          <p:cNvPr id="6" name="Shape 635"/>
          <p:cNvPicPr preferRelativeResize="0"/>
          <p:nvPr/>
        </p:nvPicPr>
        <p:blipFill>
          <a:blip r:embed="rId5" cstate="screen">
            <a:extLst>
              <a:ext uri="{28A0092B-C50C-407E-A947-70E740481C1C}">
                <a14:useLocalDpi xmlns:a14="http://schemas.microsoft.com/office/drawing/2010/main"/>
              </a:ext>
            </a:extLst>
          </a:blip>
          <a:stretch>
            <a:fillRect/>
          </a:stretch>
        </p:blipFill>
        <p:spPr>
          <a:xfrm>
            <a:off x="6344455" y="4995040"/>
            <a:ext cx="2799545" cy="1862950"/>
          </a:xfrm>
          <a:prstGeom prst="rect">
            <a:avLst/>
          </a:prstGeom>
          <a:noFill/>
          <a:ln>
            <a:noFill/>
          </a:ln>
        </p:spPr>
      </p:pic>
    </p:spTree>
    <p:extLst>
      <p:ext uri="{BB962C8B-B14F-4D97-AF65-F5344CB8AC3E}">
        <p14:creationId xmlns:p14="http://schemas.microsoft.com/office/powerpoint/2010/main" val="371880585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p:nvPr/>
        </p:nvSpPr>
        <p:spPr>
          <a:xfrm>
            <a:off x="0" y="144200"/>
            <a:ext cx="5988000" cy="753300"/>
          </a:xfrm>
          <a:prstGeom prst="rect">
            <a:avLst/>
          </a:prstGeom>
          <a:solidFill>
            <a:srgbClr val="000000"/>
          </a:solidFill>
          <a:ln>
            <a:noFill/>
          </a:ln>
        </p:spPr>
        <p:txBody>
          <a:bodyPr lIns="91425" tIns="91425" rIns="91425" bIns="91425" anchor="ctr" anchorCtr="0">
            <a:noAutofit/>
          </a:bodyPr>
          <a:lstStyle/>
          <a:p>
            <a:pPr defTabSz="914400"/>
            <a:r>
              <a:rPr lang="en" sz="3000" kern="0">
                <a:solidFill>
                  <a:srgbClr val="FFFFFF"/>
                </a:solidFill>
                <a:latin typeface="Arial"/>
                <a:ea typeface="Arial"/>
                <a:cs typeface="Arial"/>
                <a:sym typeface="Arial"/>
                <a:rtl val="0"/>
              </a:rPr>
              <a:t> CALL TO ACTION</a:t>
            </a:r>
          </a:p>
        </p:txBody>
      </p:sp>
      <p:sp>
        <p:nvSpPr>
          <p:cNvPr id="658" name="Shape 658"/>
          <p:cNvSpPr txBox="1"/>
          <p:nvPr/>
        </p:nvSpPr>
        <p:spPr>
          <a:xfrm>
            <a:off x="488650" y="969485"/>
            <a:ext cx="8603100" cy="5705570"/>
          </a:xfrm>
          <a:prstGeom prst="rect">
            <a:avLst/>
          </a:prstGeom>
          <a:noFill/>
          <a:ln>
            <a:noFill/>
          </a:ln>
        </p:spPr>
        <p:txBody>
          <a:bodyPr lIns="91425" tIns="91425" rIns="91425" bIns="91425" anchor="t" anchorCtr="0">
            <a:noAutofit/>
          </a:bodyPr>
          <a:lstStyle/>
          <a:p>
            <a:pPr defTabSz="914400"/>
            <a:r>
              <a:rPr lang="en-US" sz="2000" kern="0" dirty="0" smtClean="0">
                <a:solidFill>
                  <a:srgbClr val="000000"/>
                </a:solidFill>
                <a:latin typeface="Arial"/>
                <a:ea typeface="Arial"/>
                <a:cs typeface="Arial"/>
                <a:sym typeface="Arial"/>
                <a:rtl val="0"/>
              </a:rPr>
              <a:t>Success of New Making Renaissance requires</a:t>
            </a:r>
          </a:p>
          <a:p>
            <a:pPr defTabSz="914400"/>
            <a:endParaRPr lang="en-US" sz="2000" kern="0" dirty="0">
              <a:solidFill>
                <a:srgbClr val="000000"/>
              </a:solidFill>
              <a:latin typeface="Arial"/>
              <a:ea typeface="Arial"/>
              <a:cs typeface="Arial"/>
              <a:sym typeface="Arial"/>
              <a:rtl val="0"/>
            </a:endParaRPr>
          </a:p>
          <a:p>
            <a:pPr defTabSz="914400"/>
            <a:r>
              <a:rPr lang="en-US" sz="2000" b="1" kern="0" dirty="0" smtClean="0">
                <a:solidFill>
                  <a:srgbClr val="FF0000"/>
                </a:solidFill>
                <a:latin typeface="Arial"/>
                <a:ea typeface="Arial"/>
                <a:cs typeface="Arial"/>
                <a:sym typeface="Arial"/>
                <a:rtl val="0"/>
              </a:rPr>
              <a:t>Interdisciplinary efforts across practitioners, materials, techniques</a:t>
            </a:r>
          </a:p>
          <a:p>
            <a:pPr defTabSz="914400"/>
            <a:endParaRPr lang="en-US" sz="2000" kern="0" dirty="0">
              <a:solidFill>
                <a:srgbClr val="000000"/>
              </a:solidFill>
              <a:latin typeface="Arial"/>
              <a:ea typeface="Arial"/>
              <a:cs typeface="Arial"/>
              <a:sym typeface="Arial"/>
              <a:rtl val="0"/>
            </a:endParaRPr>
          </a:p>
          <a:p>
            <a:pPr defTabSz="914400"/>
            <a:r>
              <a:rPr lang="en-US" sz="2000" kern="0" dirty="0" smtClean="0">
                <a:solidFill>
                  <a:srgbClr val="000000"/>
                </a:solidFill>
                <a:latin typeface="Arial"/>
                <a:ea typeface="Arial"/>
                <a:cs typeface="Arial"/>
                <a:sym typeface="Arial"/>
                <a:rtl val="0"/>
              </a:rPr>
              <a:t>Demand </a:t>
            </a:r>
            <a:r>
              <a:rPr lang="en-US" sz="2000" b="1" kern="0" dirty="0" smtClean="0">
                <a:solidFill>
                  <a:srgbClr val="000000"/>
                </a:solidFill>
                <a:latin typeface="Arial"/>
                <a:ea typeface="Arial"/>
                <a:cs typeface="Arial"/>
                <a:sym typeface="Arial"/>
                <a:rtl val="0"/>
              </a:rPr>
              <a:t>educational</a:t>
            </a:r>
            <a:r>
              <a:rPr lang="en-US" sz="2000" kern="0" dirty="0" smtClean="0">
                <a:solidFill>
                  <a:srgbClr val="000000"/>
                </a:solidFill>
                <a:latin typeface="Arial"/>
                <a:ea typeface="Arial"/>
                <a:cs typeface="Arial"/>
                <a:sym typeface="Arial"/>
                <a:rtl val="0"/>
              </a:rPr>
              <a:t> models that promote interdisciplinary thinking and problem solving – a genuine degree in “making”</a:t>
            </a:r>
          </a:p>
          <a:p>
            <a:pPr defTabSz="914400"/>
            <a:endParaRPr lang="en-US" sz="2000" kern="0" dirty="0" smtClean="0">
              <a:solidFill>
                <a:srgbClr val="000000"/>
              </a:solidFill>
              <a:latin typeface="Arial"/>
              <a:ea typeface="Arial"/>
              <a:cs typeface="Arial"/>
              <a:sym typeface="Arial"/>
              <a:rtl val="0"/>
            </a:endParaRPr>
          </a:p>
          <a:p>
            <a:pPr defTabSz="914400"/>
            <a:r>
              <a:rPr lang="en-US" sz="2000" kern="0" dirty="0" smtClean="0">
                <a:solidFill>
                  <a:srgbClr val="000000"/>
                </a:solidFill>
                <a:latin typeface="Arial"/>
                <a:ea typeface="Arial"/>
                <a:cs typeface="Arial"/>
                <a:sym typeface="Arial"/>
                <a:rtl val="0"/>
              </a:rPr>
              <a:t>Foster research that explores across materials and methods </a:t>
            </a:r>
            <a:br>
              <a:rPr lang="en-US" sz="2000" kern="0" dirty="0" smtClean="0">
                <a:solidFill>
                  <a:srgbClr val="000000"/>
                </a:solidFill>
                <a:latin typeface="Arial"/>
                <a:ea typeface="Arial"/>
                <a:cs typeface="Arial"/>
                <a:sym typeface="Arial"/>
                <a:rtl val="0"/>
              </a:rPr>
            </a:br>
            <a:r>
              <a:rPr lang="en-US" sz="2000" kern="0" dirty="0" smtClean="0">
                <a:solidFill>
                  <a:srgbClr val="000000"/>
                </a:solidFill>
                <a:latin typeface="Arial"/>
                <a:ea typeface="Arial"/>
                <a:cs typeface="Arial"/>
                <a:sym typeface="Arial"/>
                <a:rtl val="0"/>
              </a:rPr>
              <a:t>(bio | mechanical </a:t>
            </a:r>
            <a:r>
              <a:rPr lang="en-US" sz="2000" kern="0" dirty="0">
                <a:solidFill>
                  <a:srgbClr val="000000"/>
                </a:solidFill>
                <a:latin typeface="Arial"/>
                <a:ea typeface="Arial"/>
                <a:cs typeface="Arial"/>
                <a:sym typeface="Arial"/>
                <a:rtl val="0"/>
              </a:rPr>
              <a:t>|</a:t>
            </a:r>
            <a:r>
              <a:rPr lang="en-US" sz="2000" kern="0" dirty="0" smtClean="0">
                <a:solidFill>
                  <a:srgbClr val="000000"/>
                </a:solidFill>
                <a:latin typeface="Arial"/>
                <a:ea typeface="Arial"/>
                <a:cs typeface="Arial"/>
                <a:sym typeface="Arial"/>
                <a:rtl val="0"/>
              </a:rPr>
              <a:t> electrical | computational) – </a:t>
            </a:r>
            <a:r>
              <a:rPr lang="en-US" sz="2000" b="1" kern="0" dirty="0" smtClean="0">
                <a:solidFill>
                  <a:srgbClr val="000000"/>
                </a:solidFill>
                <a:latin typeface="Arial"/>
                <a:ea typeface="Arial"/>
                <a:cs typeface="Arial"/>
                <a:sym typeface="Arial"/>
                <a:rtl val="0"/>
              </a:rPr>
              <a:t>hybrid making</a:t>
            </a:r>
            <a:endParaRPr lang="en-US" sz="2000" b="1" kern="0" dirty="0">
              <a:solidFill>
                <a:srgbClr val="000000"/>
              </a:solidFill>
              <a:latin typeface="Arial"/>
              <a:ea typeface="Arial"/>
              <a:cs typeface="Arial"/>
              <a:sym typeface="Arial"/>
              <a:rtl val="0"/>
            </a:endParaRPr>
          </a:p>
          <a:p>
            <a:pPr defTabSz="914400"/>
            <a:endParaRPr lang="en-US" sz="2000" kern="0" dirty="0" smtClean="0">
              <a:solidFill>
                <a:srgbClr val="000000"/>
              </a:solidFill>
              <a:latin typeface="Arial"/>
              <a:ea typeface="Arial"/>
              <a:cs typeface="Arial"/>
              <a:sym typeface="Arial"/>
              <a:rtl val="0"/>
            </a:endParaRPr>
          </a:p>
          <a:p>
            <a:pPr defTabSz="914400"/>
            <a:r>
              <a:rPr lang="en-US" sz="2000" kern="0" dirty="0" smtClean="0">
                <a:solidFill>
                  <a:srgbClr val="000000"/>
                </a:solidFill>
                <a:latin typeface="Arial"/>
                <a:ea typeface="Arial"/>
                <a:cs typeface="Arial"/>
                <a:sym typeface="Arial"/>
                <a:rtl val="0"/>
              </a:rPr>
              <a:t>Develop an open a political </a:t>
            </a:r>
            <a:r>
              <a:rPr lang="en-US" sz="2000" b="1" kern="0" dirty="0">
                <a:solidFill>
                  <a:srgbClr val="000000"/>
                </a:solidFill>
                <a:latin typeface="Arial"/>
                <a:ea typeface="Arial"/>
                <a:cs typeface="Arial"/>
                <a:sym typeface="Arial"/>
                <a:rtl val="0"/>
              </a:rPr>
              <a:t>regulatory</a:t>
            </a:r>
            <a:r>
              <a:rPr lang="en-US" sz="2000" kern="0" dirty="0">
                <a:solidFill>
                  <a:srgbClr val="000000"/>
                </a:solidFill>
                <a:latin typeface="Arial"/>
                <a:ea typeface="Arial"/>
                <a:cs typeface="Arial"/>
                <a:sym typeface="Arial"/>
                <a:rtl val="0"/>
              </a:rPr>
              <a:t> </a:t>
            </a:r>
            <a:r>
              <a:rPr lang="en-US" sz="2000" kern="0" dirty="0" smtClean="0">
                <a:solidFill>
                  <a:srgbClr val="000000"/>
                </a:solidFill>
                <a:latin typeface="Arial"/>
                <a:ea typeface="Arial"/>
                <a:cs typeface="Arial"/>
                <a:sym typeface="Arial"/>
                <a:rtl val="0"/>
              </a:rPr>
              <a:t>committee to advise government and public on legal and ethical issues</a:t>
            </a:r>
          </a:p>
          <a:p>
            <a:pPr defTabSz="914400"/>
            <a:endParaRPr lang="en-US" sz="2000" kern="0" dirty="0">
              <a:solidFill>
                <a:srgbClr val="000000"/>
              </a:solidFill>
              <a:latin typeface="Arial"/>
              <a:ea typeface="Arial"/>
              <a:cs typeface="Arial"/>
              <a:sym typeface="Arial"/>
              <a:rtl val="0"/>
            </a:endParaRPr>
          </a:p>
          <a:p>
            <a:pPr defTabSz="914400"/>
            <a:r>
              <a:rPr lang="en-US" sz="2000" kern="0" dirty="0" smtClean="0">
                <a:solidFill>
                  <a:srgbClr val="000000"/>
                </a:solidFill>
                <a:latin typeface="Arial"/>
                <a:ea typeface="Arial"/>
                <a:cs typeface="Arial"/>
                <a:sym typeface="Arial"/>
                <a:rtl val="0"/>
              </a:rPr>
              <a:t>Broaden </a:t>
            </a:r>
            <a:r>
              <a:rPr lang="en-US" sz="2000" b="1" kern="0" dirty="0" smtClean="0">
                <a:solidFill>
                  <a:srgbClr val="000000"/>
                </a:solidFill>
                <a:latin typeface="Arial"/>
                <a:ea typeface="Arial"/>
                <a:cs typeface="Arial"/>
                <a:sym typeface="Arial"/>
                <a:rtl val="0"/>
              </a:rPr>
              <a:t>funding</a:t>
            </a:r>
            <a:r>
              <a:rPr lang="en-US" sz="2000" kern="0" dirty="0" smtClean="0">
                <a:solidFill>
                  <a:srgbClr val="000000"/>
                </a:solidFill>
                <a:latin typeface="Arial"/>
                <a:ea typeface="Arial"/>
                <a:cs typeface="Arial"/>
                <a:sym typeface="Arial"/>
                <a:rtl val="0"/>
              </a:rPr>
              <a:t> model to support long and short term efforts focused on new making materials and techniques</a:t>
            </a:r>
          </a:p>
          <a:p>
            <a:pPr defTabSz="914400"/>
            <a:endParaRPr lang="en-US" sz="2000" kern="0" dirty="0">
              <a:solidFill>
                <a:srgbClr val="000000"/>
              </a:solidFill>
              <a:latin typeface="Arial"/>
              <a:ea typeface="Arial"/>
              <a:cs typeface="Arial"/>
              <a:sym typeface="Arial"/>
              <a:rtl val="0"/>
            </a:endParaRPr>
          </a:p>
          <a:p>
            <a:pPr defTabSz="914400"/>
            <a:r>
              <a:rPr lang="en-US" sz="2000" kern="0" dirty="0" smtClean="0">
                <a:solidFill>
                  <a:srgbClr val="000000"/>
                </a:solidFill>
                <a:latin typeface="Arial"/>
                <a:ea typeface="Arial"/>
                <a:cs typeface="Arial"/>
                <a:sym typeface="Arial"/>
                <a:rtl val="0"/>
              </a:rPr>
              <a:t>Capture the energy and passion of this movement by involving local </a:t>
            </a:r>
            <a:r>
              <a:rPr lang="en-US" sz="2000" b="1" kern="0" dirty="0" smtClean="0">
                <a:solidFill>
                  <a:srgbClr val="000000"/>
                </a:solidFill>
                <a:latin typeface="Arial"/>
                <a:ea typeface="Arial"/>
                <a:cs typeface="Arial"/>
                <a:sym typeface="Arial"/>
                <a:rtl val="0"/>
              </a:rPr>
              <a:t>communities</a:t>
            </a:r>
            <a:r>
              <a:rPr lang="en-US" sz="2000" kern="0" dirty="0" smtClean="0">
                <a:solidFill>
                  <a:srgbClr val="000000"/>
                </a:solidFill>
                <a:latin typeface="Arial"/>
                <a:ea typeface="Arial"/>
                <a:cs typeface="Arial"/>
                <a:sym typeface="Arial"/>
                <a:rtl val="0"/>
              </a:rPr>
              <a:t> in problem solving and innovation efforts</a:t>
            </a:r>
            <a:endParaRPr sz="2000" kern="0" dirty="0">
              <a:solidFill>
                <a:srgbClr val="000000"/>
              </a:solidFill>
              <a:latin typeface="Arial"/>
              <a:ea typeface="Arial"/>
              <a:cs typeface="Arial"/>
              <a:sym typeface="Arial"/>
              <a:rtl val="0"/>
            </a:endParaRPr>
          </a:p>
          <a:p>
            <a:pPr defTabSz="914400"/>
            <a:endParaRPr sz="2000" kern="0" dirty="0">
              <a:solidFill>
                <a:srgbClr val="000000"/>
              </a:solidFill>
              <a:latin typeface="Arial"/>
              <a:ea typeface="Arial"/>
              <a:cs typeface="Arial"/>
              <a:sym typeface="Arial"/>
              <a:rtl val="0"/>
            </a:endParaRPr>
          </a:p>
          <a:p>
            <a:pPr algn="ctr" defTabSz="914400"/>
            <a:endParaRPr sz="2000" kern="0" dirty="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41261968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pic>
        <p:nvPicPr>
          <p:cNvPr id="663" name="Shape 663"/>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1353600" y="1059500"/>
            <a:ext cx="6436800" cy="4623600"/>
          </a:xfrm>
          <a:prstGeom prst="rect">
            <a:avLst/>
          </a:prstGeom>
          <a:noFill/>
          <a:ln>
            <a:noFill/>
          </a:ln>
        </p:spPr>
      </p:pic>
      <p:sp>
        <p:nvSpPr>
          <p:cNvPr id="664" name="Shape 664"/>
          <p:cNvSpPr txBox="1"/>
          <p:nvPr/>
        </p:nvSpPr>
        <p:spPr>
          <a:xfrm>
            <a:off x="0" y="144200"/>
            <a:ext cx="3449100" cy="753199"/>
          </a:xfrm>
          <a:prstGeom prst="rect">
            <a:avLst/>
          </a:prstGeom>
          <a:solidFill>
            <a:srgbClr val="000000"/>
          </a:solidFill>
          <a:ln>
            <a:noFill/>
          </a:ln>
        </p:spPr>
        <p:txBody>
          <a:bodyPr lIns="91425" tIns="91425" rIns="91425" bIns="91425" anchor="ctr" anchorCtr="0">
            <a:noAutofit/>
          </a:bodyPr>
          <a:lstStyle/>
          <a:p>
            <a:pPr defTabSz="914400"/>
            <a:r>
              <a:rPr lang="en" sz="3000" kern="0">
                <a:solidFill>
                  <a:srgbClr val="FFFFFF"/>
                </a:solidFill>
                <a:latin typeface="Arial"/>
                <a:ea typeface="Arial"/>
                <a:cs typeface="Arial"/>
                <a:sym typeface="Arial"/>
                <a:rtl val="0"/>
              </a:rPr>
              <a:t>  THANK YOU</a:t>
            </a:r>
          </a:p>
        </p:txBody>
      </p:sp>
      <p:sp>
        <p:nvSpPr>
          <p:cNvPr id="665" name="Shape 665"/>
          <p:cNvSpPr txBox="1"/>
          <p:nvPr/>
        </p:nvSpPr>
        <p:spPr>
          <a:xfrm>
            <a:off x="480325" y="5574700"/>
            <a:ext cx="8369399" cy="1141499"/>
          </a:xfrm>
          <a:prstGeom prst="rect">
            <a:avLst/>
          </a:prstGeom>
          <a:noFill/>
          <a:ln>
            <a:noFill/>
          </a:ln>
        </p:spPr>
        <p:txBody>
          <a:bodyPr lIns="91425" tIns="91425" rIns="91425" bIns="91425" anchor="t" anchorCtr="0">
            <a:noAutofit/>
          </a:bodyPr>
          <a:lstStyle/>
          <a:p>
            <a:pPr defTabSz="914400"/>
            <a:r>
              <a:rPr lang="en" sz="1400" b="1" kern="0">
                <a:solidFill>
                  <a:srgbClr val="000000"/>
                </a:solidFill>
                <a:latin typeface="Arial"/>
                <a:ea typeface="Arial"/>
                <a:cs typeface="Arial"/>
                <a:sym typeface="Arial"/>
                <a:rtl val="0"/>
              </a:rPr>
              <a:t>SPECIAL THANKS</a:t>
            </a:r>
          </a:p>
          <a:p>
            <a:pPr defTabSz="914400"/>
            <a:endParaRPr sz="1400" kern="0">
              <a:solidFill>
                <a:srgbClr val="000000"/>
              </a:solidFill>
              <a:latin typeface="Arial"/>
              <a:ea typeface="Arial"/>
              <a:cs typeface="Arial"/>
              <a:sym typeface="Arial"/>
              <a:rtl val="0"/>
            </a:endParaRPr>
          </a:p>
          <a:p>
            <a:pPr defTabSz="914400">
              <a:lnSpc>
                <a:spcPct val="150000"/>
              </a:lnSpc>
            </a:pPr>
            <a:r>
              <a:rPr lang="en" sz="1400" b="1" kern="0">
                <a:solidFill>
                  <a:srgbClr val="000000"/>
                </a:solidFill>
                <a:latin typeface="Arial"/>
                <a:ea typeface="Arial"/>
                <a:cs typeface="Arial"/>
                <a:sym typeface="Arial"/>
                <a:rtl val="0"/>
              </a:rPr>
              <a:t>NSF CISE AC / CCC</a:t>
            </a:r>
            <a:r>
              <a:rPr lang="en" sz="1400" kern="0">
                <a:solidFill>
                  <a:srgbClr val="000000"/>
                </a:solidFill>
                <a:latin typeface="Arial"/>
                <a:ea typeface="Arial"/>
                <a:cs typeface="Arial"/>
                <a:sym typeface="Arial"/>
                <a:rtl val="0"/>
              </a:rPr>
              <a:t>: David Culler, James Landay, and Beth Mynatt</a:t>
            </a:r>
          </a:p>
          <a:p>
            <a:pPr defTabSz="914400">
              <a:lnSpc>
                <a:spcPct val="150000"/>
              </a:lnSpc>
            </a:pPr>
            <a:r>
              <a:rPr lang="en" sz="1400" b="1" kern="0">
                <a:solidFill>
                  <a:srgbClr val="000000"/>
                </a:solidFill>
                <a:latin typeface="Arial"/>
                <a:ea typeface="Arial"/>
                <a:cs typeface="Arial"/>
                <a:sym typeface="Arial"/>
                <a:rtl val="0"/>
              </a:rPr>
              <a:t>CRA</a:t>
            </a:r>
            <a:r>
              <a:rPr lang="en" sz="1400" kern="0">
                <a:solidFill>
                  <a:srgbClr val="000000"/>
                </a:solidFill>
                <a:latin typeface="Arial"/>
                <a:ea typeface="Arial"/>
                <a:cs typeface="Arial"/>
                <a:sym typeface="Arial"/>
                <a:rtl val="0"/>
              </a:rPr>
              <a:t>: Ann Drobins and Helen Vassaly</a:t>
            </a:r>
          </a:p>
          <a:p>
            <a:pPr defTabSz="914400"/>
            <a:endParaRPr sz="1400" kern="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4994582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231"/>
            <a:ext cx="7353878" cy="749300"/>
          </a:xfrm>
        </p:spPr>
        <p:txBody>
          <a:bodyPr>
            <a:noAutofit/>
          </a:bodyPr>
          <a:lstStyle/>
          <a:p>
            <a:pPr algn="ctr"/>
            <a:r>
              <a:rPr lang="en-US" sz="2800" dirty="0"/>
              <a:t>Computing Visions 2025</a:t>
            </a:r>
            <a:r>
              <a:rPr lang="en-US" sz="2800" dirty="0" smtClean="0"/>
              <a:t>:</a:t>
            </a:r>
            <a:br>
              <a:rPr lang="en-US" sz="2800" dirty="0" smtClean="0"/>
            </a:br>
            <a:r>
              <a:rPr lang="en-US" sz="2800" dirty="0"/>
              <a:t/>
            </a:r>
            <a:br>
              <a:rPr lang="en-US" sz="2800" dirty="0"/>
            </a:br>
            <a:r>
              <a:rPr lang="en-US" sz="2800" dirty="0" smtClean="0"/>
              <a:t>an initial synthesis</a:t>
            </a:r>
            <a:endParaRPr lang="en-US" sz="2800" dirty="0"/>
          </a:p>
        </p:txBody>
      </p:sp>
    </p:spTree>
    <p:extLst>
      <p:ext uri="{BB962C8B-B14F-4D97-AF65-F5344CB8AC3E}">
        <p14:creationId xmlns:p14="http://schemas.microsoft.com/office/powerpoint/2010/main" val="1893587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Foundations</a:t>
            </a:r>
            <a:endParaRPr lang="en-US" sz="2800" dirty="0"/>
          </a:p>
        </p:txBody>
      </p:sp>
      <p:sp>
        <p:nvSpPr>
          <p:cNvPr id="3" name="Content Placeholder 2"/>
          <p:cNvSpPr>
            <a:spLocks noGrp="1"/>
          </p:cNvSpPr>
          <p:nvPr>
            <p:ph sz="quarter" idx="4294967295"/>
          </p:nvPr>
        </p:nvSpPr>
        <p:spPr>
          <a:xfrm>
            <a:off x="279401" y="1163782"/>
            <a:ext cx="8421254" cy="4668982"/>
          </a:xfrm>
          <a:prstGeom prst="rect">
            <a:avLst/>
          </a:prstGeom>
        </p:spPr>
        <p:txBody>
          <a:bodyPr>
            <a:normAutofit/>
          </a:bodyPr>
          <a:lstStyle/>
          <a:p>
            <a:r>
              <a:rPr lang="en-US" dirty="0" smtClean="0"/>
              <a:t>Sensing, recognition and modeling of the external world; fusion</a:t>
            </a:r>
          </a:p>
          <a:p>
            <a:r>
              <a:rPr lang="en-US" dirty="0" smtClean="0"/>
              <a:t>Self organizing and self-adapting networked objects</a:t>
            </a:r>
          </a:p>
          <a:p>
            <a:r>
              <a:rPr lang="en-US" dirty="0" smtClean="0"/>
              <a:t>Real-time systems; reliability</a:t>
            </a:r>
          </a:p>
          <a:p>
            <a:r>
              <a:rPr lang="en-US" dirty="0" smtClean="0"/>
              <a:t>Local and cloud data and computation; security</a:t>
            </a:r>
          </a:p>
          <a:p>
            <a:r>
              <a:rPr lang="en-US" dirty="0" smtClean="0"/>
              <a:t>Human computer interaction, natural interfaces, long-term adaptive systems</a:t>
            </a:r>
          </a:p>
          <a:p>
            <a:endParaRPr lang="en-US" dirty="0"/>
          </a:p>
        </p:txBody>
      </p:sp>
    </p:spTree>
    <p:extLst>
      <p:ext uri="{BB962C8B-B14F-4D97-AF65-F5344CB8AC3E}">
        <p14:creationId xmlns:p14="http://schemas.microsoft.com/office/powerpoint/2010/main" val="1874340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USE Inspired research</a:t>
            </a:r>
            <a:endParaRPr lang="en-US" sz="2800" dirty="0"/>
          </a:p>
        </p:txBody>
      </p:sp>
      <p:sp>
        <p:nvSpPr>
          <p:cNvPr id="3" name="Content Placeholder 2"/>
          <p:cNvSpPr>
            <a:spLocks noGrp="1"/>
          </p:cNvSpPr>
          <p:nvPr>
            <p:ph sz="quarter" idx="4294967295"/>
          </p:nvPr>
        </p:nvSpPr>
        <p:spPr>
          <a:xfrm>
            <a:off x="245918" y="1197264"/>
            <a:ext cx="5116563" cy="5660736"/>
          </a:xfrm>
          <a:prstGeom prst="rect">
            <a:avLst/>
          </a:prstGeom>
        </p:spPr>
        <p:txBody>
          <a:bodyPr>
            <a:normAutofit/>
          </a:bodyPr>
          <a:lstStyle/>
          <a:p>
            <a:r>
              <a:rPr lang="en-US" sz="2800" dirty="0" smtClean="0"/>
              <a:t>Assistive technology to Extra-Ordinary human capabilities</a:t>
            </a:r>
          </a:p>
          <a:p>
            <a:r>
              <a:rPr lang="en-US" sz="2800" dirty="0" smtClean="0"/>
              <a:t>Locally fabricated objects with deep contextual understanding</a:t>
            </a:r>
          </a:p>
          <a:p>
            <a:r>
              <a:rPr lang="en-US" sz="2800" dirty="0" smtClean="0"/>
              <a:t>RASP: Robots, Agents, Sensors and People</a:t>
            </a:r>
          </a:p>
          <a:p>
            <a:r>
              <a:rPr lang="en-US" sz="2800" dirty="0" smtClean="0"/>
              <a:t>Shape our physical surroundings</a:t>
            </a:r>
          </a:p>
          <a:p>
            <a:r>
              <a:rPr lang="en-US" sz="2800" i="1" dirty="0" smtClean="0"/>
              <a:t>What is the app store for the Internet of Things?</a:t>
            </a:r>
            <a:endParaRPr lang="en-US" sz="2800" i="1" dirty="0"/>
          </a:p>
        </p:txBody>
      </p:sp>
      <p:pic>
        <p:nvPicPr>
          <p:cNvPr id="5" name="Picture 4"/>
          <p:cNvPicPr>
            <a:picLocks noChangeAspect="1"/>
          </p:cNvPicPr>
          <p:nvPr/>
        </p:nvPicPr>
        <p:blipFill>
          <a:blip r:embed="rId3"/>
          <a:stretch>
            <a:fillRect/>
          </a:stretch>
        </p:blipFill>
        <p:spPr>
          <a:xfrm>
            <a:off x="6315115" y="362843"/>
            <a:ext cx="2671560" cy="3562080"/>
          </a:xfrm>
          <a:prstGeom prst="rect">
            <a:avLst/>
          </a:prstGeom>
        </p:spPr>
      </p:pic>
      <p:pic>
        <p:nvPicPr>
          <p:cNvPr id="6" name="Shape 277"/>
          <p:cNvPicPr preferRelativeResize="0"/>
          <p:nvPr/>
        </p:nvPicPr>
        <p:blipFill>
          <a:blip r:embed="rId4" cstate="screen">
            <a:extLst>
              <a:ext uri="{28A0092B-C50C-407E-A947-70E740481C1C}">
                <a14:useLocalDpi xmlns:a14="http://schemas.microsoft.com/office/drawing/2010/main"/>
              </a:ext>
            </a:extLst>
          </a:blip>
          <a:stretch>
            <a:fillRect/>
          </a:stretch>
        </p:blipFill>
        <p:spPr>
          <a:xfrm>
            <a:off x="6315115" y="4013130"/>
            <a:ext cx="2671560" cy="2671560"/>
          </a:xfrm>
          <a:prstGeom prst="rect">
            <a:avLst/>
          </a:prstGeom>
          <a:noFill/>
          <a:ln>
            <a:noFill/>
          </a:ln>
        </p:spPr>
      </p:pic>
    </p:spTree>
    <p:extLst>
      <p:ext uri="{BB962C8B-B14F-4D97-AF65-F5344CB8AC3E}">
        <p14:creationId xmlns:p14="http://schemas.microsoft.com/office/powerpoint/2010/main" val="1923958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Community</a:t>
            </a:r>
            <a:endParaRPr lang="en-US" dirty="0"/>
          </a:p>
        </p:txBody>
      </p:sp>
      <p:sp>
        <p:nvSpPr>
          <p:cNvPr id="3" name="Content Placeholder 2"/>
          <p:cNvSpPr>
            <a:spLocks noGrp="1"/>
          </p:cNvSpPr>
          <p:nvPr>
            <p:ph sz="quarter" idx="4294967295"/>
          </p:nvPr>
        </p:nvSpPr>
        <p:spPr>
          <a:xfrm>
            <a:off x="346365" y="1219200"/>
            <a:ext cx="3781395" cy="4765964"/>
          </a:xfrm>
          <a:prstGeom prst="rect">
            <a:avLst/>
          </a:prstGeom>
        </p:spPr>
        <p:txBody>
          <a:bodyPr/>
          <a:lstStyle/>
          <a:p>
            <a:r>
              <a:rPr lang="en-US" sz="2800" dirty="0" smtClean="0"/>
              <a:t>CS Education for computing in the physical world</a:t>
            </a:r>
          </a:p>
          <a:p>
            <a:r>
              <a:rPr lang="en-US" sz="2800" dirty="0" smtClean="0"/>
              <a:t>Multi-disciplinary research</a:t>
            </a:r>
          </a:p>
          <a:p>
            <a:pPr lvl="1"/>
            <a:r>
              <a:rPr lang="en-US" sz="2400" dirty="0" smtClean="0"/>
              <a:t>Design community</a:t>
            </a:r>
          </a:p>
          <a:p>
            <a:pPr lvl="1"/>
            <a:r>
              <a:rPr lang="en-US" sz="2400" dirty="0" smtClean="0"/>
              <a:t>Material science</a:t>
            </a:r>
          </a:p>
          <a:p>
            <a:pPr lvl="1"/>
            <a:r>
              <a:rPr lang="en-US" sz="2400" dirty="0" smtClean="0"/>
              <a:t>Deep collaborations about use context</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4257" y="1062968"/>
            <a:ext cx="4691816" cy="3079004"/>
          </a:xfrm>
          <a:prstGeom prst="rect">
            <a:avLst/>
          </a:prstGeom>
        </p:spPr>
      </p:pic>
      <p:sp>
        <p:nvSpPr>
          <p:cNvPr id="5" name="TextBox 4"/>
          <p:cNvSpPr txBox="1"/>
          <p:nvPr/>
        </p:nvSpPr>
        <p:spPr>
          <a:xfrm>
            <a:off x="4127760" y="4257434"/>
            <a:ext cx="4691283" cy="769441"/>
          </a:xfrm>
          <a:prstGeom prst="rect">
            <a:avLst/>
          </a:prstGeom>
          <a:noFill/>
        </p:spPr>
        <p:txBody>
          <a:bodyPr wrap="none" rtlCol="0">
            <a:spAutoFit/>
          </a:bodyPr>
          <a:lstStyle/>
          <a:p>
            <a:pPr algn="ctr"/>
            <a:r>
              <a:rPr lang="en-US" sz="2200" dirty="0" smtClean="0">
                <a:latin typeface="+mn-lt"/>
              </a:rPr>
              <a:t>Big Shot: The Camera for Education</a:t>
            </a:r>
          </a:p>
          <a:p>
            <a:pPr algn="ctr"/>
            <a:r>
              <a:rPr lang="en-US" sz="2200" dirty="0" smtClean="0">
                <a:latin typeface="+mn-lt"/>
              </a:rPr>
              <a:t>Shree </a:t>
            </a:r>
            <a:r>
              <a:rPr lang="en-US" sz="2200" dirty="0" err="1" smtClean="0">
                <a:latin typeface="+mn-lt"/>
              </a:rPr>
              <a:t>Nayer</a:t>
            </a:r>
            <a:r>
              <a:rPr lang="en-US" sz="2200" dirty="0" smtClean="0">
                <a:latin typeface="+mn-lt"/>
              </a:rPr>
              <a:t>, Columbia University</a:t>
            </a:r>
            <a:endParaRPr lang="en-US" sz="2200" dirty="0">
              <a:latin typeface="+mn-lt"/>
            </a:endParaRPr>
          </a:p>
        </p:txBody>
      </p:sp>
    </p:spTree>
    <p:extLst>
      <p:ext uri="{BB962C8B-B14F-4D97-AF65-F5344CB8AC3E}">
        <p14:creationId xmlns:p14="http://schemas.microsoft.com/office/powerpoint/2010/main" val="239956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6018"/>
          </a:xfrm>
        </p:spPr>
        <p:txBody>
          <a:bodyPr/>
          <a:lstStyle/>
          <a:p>
            <a:r>
              <a:rPr lang="en-US" dirty="0" smtClean="0"/>
              <a:t>The May 2013 Tee up</a:t>
            </a:r>
            <a:endParaRPr lang="en-US" dirty="0"/>
          </a:p>
        </p:txBody>
      </p:sp>
      <p:pic>
        <p:nvPicPr>
          <p:cNvPr id="4" name="Picture 3"/>
          <p:cNvPicPr>
            <a:picLocks noChangeAspect="1"/>
          </p:cNvPicPr>
          <p:nvPr/>
        </p:nvPicPr>
        <p:blipFill>
          <a:blip r:embed="rId2"/>
          <a:stretch>
            <a:fillRect/>
          </a:stretch>
        </p:blipFill>
        <p:spPr>
          <a:xfrm>
            <a:off x="135650" y="956018"/>
            <a:ext cx="5008774" cy="3756581"/>
          </a:xfrm>
          <a:prstGeom prst="rect">
            <a:avLst/>
          </a:prstGeom>
          <a:ln>
            <a:solidFill>
              <a:schemeClr val="tx2"/>
            </a:solidFill>
          </a:ln>
        </p:spPr>
      </p:pic>
      <p:pic>
        <p:nvPicPr>
          <p:cNvPr id="5" name="Picture 4"/>
          <p:cNvPicPr>
            <a:picLocks noChangeAspect="1"/>
          </p:cNvPicPr>
          <p:nvPr/>
        </p:nvPicPr>
        <p:blipFill>
          <a:blip r:embed="rId3"/>
          <a:stretch>
            <a:fillRect/>
          </a:stretch>
        </p:blipFill>
        <p:spPr>
          <a:xfrm>
            <a:off x="3111878" y="2501227"/>
            <a:ext cx="5574922" cy="4181192"/>
          </a:xfrm>
          <a:prstGeom prst="rect">
            <a:avLst/>
          </a:prstGeom>
          <a:ln>
            <a:solidFill>
              <a:srgbClr val="1F497D"/>
            </a:solidFill>
          </a:ln>
        </p:spPr>
      </p:pic>
    </p:spTree>
    <p:extLst>
      <p:ext uri="{BB962C8B-B14F-4D97-AF65-F5344CB8AC3E}">
        <p14:creationId xmlns:p14="http://schemas.microsoft.com/office/powerpoint/2010/main" val="20430378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National priorities</a:t>
            </a:r>
            <a:endParaRPr lang="en-US" sz="2800" dirty="0"/>
          </a:p>
        </p:txBody>
      </p:sp>
      <p:sp>
        <p:nvSpPr>
          <p:cNvPr id="3" name="Content Placeholder 2"/>
          <p:cNvSpPr>
            <a:spLocks noGrp="1"/>
          </p:cNvSpPr>
          <p:nvPr>
            <p:ph sz="quarter" idx="4294967295"/>
          </p:nvPr>
        </p:nvSpPr>
        <p:spPr>
          <a:xfrm>
            <a:off x="346365" y="1219200"/>
            <a:ext cx="4184308" cy="4765964"/>
          </a:xfrm>
          <a:prstGeom prst="rect">
            <a:avLst/>
          </a:prstGeom>
        </p:spPr>
        <p:txBody>
          <a:bodyPr/>
          <a:lstStyle/>
          <a:p>
            <a:r>
              <a:rPr lang="en-US" sz="2800" dirty="0" smtClean="0"/>
              <a:t>Aging in place; </a:t>
            </a:r>
            <a:br>
              <a:rPr lang="en-US" sz="2800" dirty="0" smtClean="0"/>
            </a:br>
            <a:r>
              <a:rPr lang="en-US" sz="2800" dirty="0" smtClean="0"/>
              <a:t>health caretakers</a:t>
            </a:r>
          </a:p>
          <a:p>
            <a:r>
              <a:rPr lang="en-US" sz="2800" dirty="0" smtClean="0"/>
              <a:t>Education and employment</a:t>
            </a:r>
          </a:p>
          <a:p>
            <a:r>
              <a:rPr lang="en-US" sz="2800" dirty="0" smtClean="0"/>
              <a:t>Environmental sustainability</a:t>
            </a:r>
          </a:p>
        </p:txBody>
      </p:sp>
      <p:pic>
        <p:nvPicPr>
          <p:cNvPr id="4" name="Picture 3"/>
          <p:cNvPicPr>
            <a:picLocks noChangeAspect="1"/>
          </p:cNvPicPr>
          <p:nvPr/>
        </p:nvPicPr>
        <p:blipFill>
          <a:blip r:embed="rId2"/>
          <a:stretch>
            <a:fillRect/>
          </a:stretch>
        </p:blipFill>
        <p:spPr>
          <a:xfrm>
            <a:off x="4681054" y="515458"/>
            <a:ext cx="5242306" cy="3471257"/>
          </a:xfrm>
          <a:prstGeom prst="rect">
            <a:avLst/>
          </a:prstGeom>
        </p:spPr>
      </p:pic>
      <p:sp>
        <p:nvSpPr>
          <p:cNvPr id="9" name="TextBox 8"/>
          <p:cNvSpPr txBox="1"/>
          <p:nvPr/>
        </p:nvSpPr>
        <p:spPr>
          <a:xfrm>
            <a:off x="5250169" y="4119728"/>
            <a:ext cx="3352550" cy="769441"/>
          </a:xfrm>
          <a:prstGeom prst="rect">
            <a:avLst/>
          </a:prstGeom>
          <a:noFill/>
        </p:spPr>
        <p:txBody>
          <a:bodyPr wrap="none" rtlCol="0">
            <a:spAutoFit/>
          </a:bodyPr>
          <a:lstStyle/>
          <a:p>
            <a:pPr algn="ctr"/>
            <a:r>
              <a:rPr lang="en-US" sz="2200" dirty="0" smtClean="0">
                <a:latin typeface="+mn-lt"/>
              </a:rPr>
              <a:t>Robot caregiver</a:t>
            </a:r>
          </a:p>
          <a:p>
            <a:pPr algn="ctr"/>
            <a:r>
              <a:rPr lang="en-US" sz="2200" dirty="0" smtClean="0">
                <a:latin typeface="+mn-lt"/>
              </a:rPr>
              <a:t>Charlie Kemp, Georgia Tech</a:t>
            </a:r>
            <a:endParaRPr lang="en-US" sz="2200" dirty="0">
              <a:latin typeface="+mn-lt"/>
            </a:endParaRPr>
          </a:p>
        </p:txBody>
      </p:sp>
      <p:pic>
        <p:nvPicPr>
          <p:cNvPr id="8" name="Shape 534"/>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346364" y="4251520"/>
            <a:ext cx="3524035" cy="2387292"/>
          </a:xfrm>
          <a:prstGeom prst="rect">
            <a:avLst/>
          </a:prstGeom>
          <a:noFill/>
          <a:ln>
            <a:noFill/>
          </a:ln>
        </p:spPr>
      </p:pic>
    </p:spTree>
    <p:extLst>
      <p:ext uri="{BB962C8B-B14F-4D97-AF65-F5344CB8AC3E}">
        <p14:creationId xmlns:p14="http://schemas.microsoft.com/office/powerpoint/2010/main" val="3949338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Open for discussion</a:t>
            </a:r>
            <a:endParaRPr lang="en-US" sz="2800" dirty="0"/>
          </a:p>
        </p:txBody>
      </p:sp>
      <p:sp>
        <p:nvSpPr>
          <p:cNvPr id="3" name="Content Placeholder 2"/>
          <p:cNvSpPr>
            <a:spLocks noGrp="1"/>
          </p:cNvSpPr>
          <p:nvPr>
            <p:ph sz="half" idx="2"/>
          </p:nvPr>
        </p:nvSpPr>
        <p:spPr>
          <a:xfrm>
            <a:off x="457200" y="1598720"/>
            <a:ext cx="8229600" cy="5259280"/>
          </a:xfrm>
        </p:spPr>
        <p:txBody>
          <a:bodyPr>
            <a:normAutofit/>
          </a:bodyPr>
          <a:lstStyle/>
          <a:p>
            <a:r>
              <a:rPr lang="en-US" sz="2400" dirty="0" smtClean="0"/>
              <a:t>Can we see the cusp of a new renaissance?</a:t>
            </a:r>
          </a:p>
          <a:p>
            <a:r>
              <a:rPr lang="en-US" sz="2400" dirty="0" smtClean="0"/>
              <a:t>Are </a:t>
            </a:r>
            <a:r>
              <a:rPr lang="en-US" sz="2400" dirty="0"/>
              <a:t>these times of great change and opportunity, even reaching a </a:t>
            </a:r>
            <a:r>
              <a:rPr lang="en-US" sz="2400" dirty="0" smtClean="0"/>
              <a:t>crossroads </a:t>
            </a:r>
            <a:r>
              <a:rPr lang="en-US" sz="2400" dirty="0"/>
              <a:t>for the </a:t>
            </a:r>
            <a:r>
              <a:rPr lang="en-US" sz="2400" dirty="0" smtClean="0"/>
              <a:t>field?</a:t>
            </a:r>
          </a:p>
          <a:p>
            <a:r>
              <a:rPr lang="en-US" sz="2400" dirty="0" smtClean="0"/>
              <a:t>How do we prepare our research community?</a:t>
            </a:r>
          </a:p>
          <a:p>
            <a:pPr lvl="1"/>
            <a:r>
              <a:rPr lang="en-US" sz="2400" dirty="0" smtClean="0"/>
              <a:t>How do we train our students?</a:t>
            </a:r>
          </a:p>
          <a:p>
            <a:r>
              <a:rPr lang="en-US" sz="2400" dirty="0" smtClean="0"/>
              <a:t>How does our research community help address larger societal needs and opportunities?</a:t>
            </a:r>
          </a:p>
          <a:p>
            <a:endParaRPr lang="en-US" sz="2400" dirty="0"/>
          </a:p>
          <a:p>
            <a:r>
              <a:rPr lang="en-US" sz="2400" dirty="0" smtClean="0"/>
              <a:t>What are the implications of technical tradeoffs (e.g. reliance on cloud computing)?</a:t>
            </a:r>
            <a:endParaRPr lang="en-US" sz="2400" dirty="0"/>
          </a:p>
        </p:txBody>
      </p:sp>
    </p:spTree>
    <p:extLst>
      <p:ext uri="{BB962C8B-B14F-4D97-AF65-F5344CB8AC3E}">
        <p14:creationId xmlns:p14="http://schemas.microsoft.com/office/powerpoint/2010/main" val="14053925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CCC discussion</a:t>
            </a:r>
            <a:endParaRPr lang="en-US" sz="2800" dirty="0"/>
          </a:p>
        </p:txBody>
      </p:sp>
      <p:sp>
        <p:nvSpPr>
          <p:cNvPr id="3" name="Content Placeholder 2"/>
          <p:cNvSpPr>
            <a:spLocks noGrp="1"/>
          </p:cNvSpPr>
          <p:nvPr>
            <p:ph sz="half" idx="2"/>
          </p:nvPr>
        </p:nvSpPr>
        <p:spPr>
          <a:xfrm>
            <a:off x="457200" y="1598720"/>
            <a:ext cx="8229600" cy="5259280"/>
          </a:xfrm>
        </p:spPr>
        <p:txBody>
          <a:bodyPr>
            <a:normAutofit/>
          </a:bodyPr>
          <a:lstStyle/>
          <a:p>
            <a:r>
              <a:rPr lang="en-US" sz="2400" dirty="0" smtClean="0"/>
              <a:t>Ideas for future 2025 workshops.  </a:t>
            </a:r>
            <a:br>
              <a:rPr lang="en-US" sz="2400" dirty="0" smtClean="0"/>
            </a:br>
            <a:r>
              <a:rPr lang="en-US" sz="2400" dirty="0" smtClean="0"/>
              <a:t>On the drawing board “Data analytics for a Smart World”</a:t>
            </a:r>
          </a:p>
          <a:p>
            <a:endParaRPr lang="en-US" sz="2400" dirty="0"/>
          </a:p>
          <a:p>
            <a:r>
              <a:rPr lang="en-US" sz="2400" dirty="0" smtClean="0"/>
              <a:t>White papers akin to Big Data papers?</a:t>
            </a:r>
          </a:p>
          <a:p>
            <a:endParaRPr lang="en-US" sz="2400" dirty="0"/>
          </a:p>
          <a:p>
            <a:r>
              <a:rPr lang="en-US" sz="2400" dirty="0" smtClean="0"/>
              <a:t>How to connect to the larger computing community?</a:t>
            </a:r>
          </a:p>
          <a:p>
            <a:endParaRPr lang="en-US" sz="2400" dirty="0"/>
          </a:p>
          <a:p>
            <a:r>
              <a:rPr lang="en-US" sz="2400" dirty="0" smtClean="0"/>
              <a:t>How to connect outside the larger computing community?</a:t>
            </a:r>
          </a:p>
          <a:p>
            <a:endParaRPr lang="en-US" sz="2400" dirty="0"/>
          </a:p>
          <a:p>
            <a:endParaRPr lang="en-US" sz="2400" dirty="0" smtClean="0"/>
          </a:p>
          <a:p>
            <a:pPr marL="0" indent="0">
              <a:buNone/>
            </a:pPr>
            <a:endParaRPr lang="en-US" sz="2400" dirty="0"/>
          </a:p>
        </p:txBody>
      </p:sp>
    </p:spTree>
    <p:extLst>
      <p:ext uri="{BB962C8B-B14F-4D97-AF65-F5344CB8AC3E}">
        <p14:creationId xmlns:p14="http://schemas.microsoft.com/office/powerpoint/2010/main" val="223338506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231"/>
            <a:ext cx="7353878" cy="749300"/>
          </a:xfrm>
        </p:spPr>
        <p:txBody>
          <a:bodyPr>
            <a:noAutofit/>
          </a:bodyPr>
          <a:lstStyle/>
          <a:p>
            <a:pPr algn="ctr"/>
            <a:r>
              <a:rPr lang="en-US" sz="2800" dirty="0" smtClean="0"/>
              <a:t>BACKUP SLIDES</a:t>
            </a:r>
            <a:endParaRPr lang="en-US" sz="2800" dirty="0"/>
          </a:p>
        </p:txBody>
      </p:sp>
    </p:spTree>
    <p:extLst>
      <p:ext uri="{BB962C8B-B14F-4D97-AF65-F5344CB8AC3E}">
        <p14:creationId xmlns:p14="http://schemas.microsoft.com/office/powerpoint/2010/main" val="1073781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Intelligent </a:t>
            </a:r>
            <a:br>
              <a:rPr lang="en-US" dirty="0" smtClean="0"/>
            </a:br>
            <a:r>
              <a:rPr lang="en-US" dirty="0" smtClean="0"/>
              <a:t>Assistants</a:t>
            </a:r>
            <a:endParaRPr lang="en-US" dirty="0"/>
          </a:p>
        </p:txBody>
      </p:sp>
      <p:sp>
        <p:nvSpPr>
          <p:cNvPr id="3" name="Content Placeholder 2"/>
          <p:cNvSpPr>
            <a:spLocks noGrp="1"/>
          </p:cNvSpPr>
          <p:nvPr>
            <p:ph sz="quarter" idx="4294967295"/>
          </p:nvPr>
        </p:nvSpPr>
        <p:spPr>
          <a:xfrm>
            <a:off x="245917" y="1417638"/>
            <a:ext cx="6417919" cy="4945062"/>
          </a:xfrm>
          <a:prstGeom prst="rect">
            <a:avLst/>
          </a:prstGeom>
        </p:spPr>
        <p:txBody>
          <a:bodyPr>
            <a:normAutofit fontScale="77500" lnSpcReduction="20000"/>
          </a:bodyPr>
          <a:lstStyle/>
          <a:p>
            <a:pPr>
              <a:lnSpc>
                <a:spcPct val="120000"/>
              </a:lnSpc>
            </a:pPr>
            <a:r>
              <a:rPr lang="en-US" sz="2800" dirty="0" smtClean="0"/>
              <a:t>In recent years, “digital assistant”, like Siri, </a:t>
            </a:r>
            <a:br>
              <a:rPr lang="en-US" sz="2800" dirty="0" smtClean="0"/>
            </a:br>
            <a:r>
              <a:rPr lang="en-US" sz="2800" dirty="0" smtClean="0"/>
              <a:t>Google Now and Cortana</a:t>
            </a:r>
          </a:p>
          <a:p>
            <a:pPr marL="0" indent="0">
              <a:lnSpc>
                <a:spcPct val="120000"/>
              </a:lnSpc>
              <a:buNone/>
            </a:pPr>
            <a:endParaRPr lang="en-US" sz="1700" dirty="0" smtClean="0"/>
          </a:p>
          <a:p>
            <a:pPr>
              <a:lnSpc>
                <a:spcPct val="120000"/>
              </a:lnSpc>
            </a:pPr>
            <a:r>
              <a:rPr lang="en-US" sz="2800" dirty="0" smtClean="0"/>
              <a:t>In the future,  we expect such assistants to grow  dramatically in their capabilities: tutors/education, decision making, health monitoring/analysis,…</a:t>
            </a:r>
          </a:p>
          <a:p>
            <a:pPr marL="0" indent="0">
              <a:lnSpc>
                <a:spcPct val="120000"/>
              </a:lnSpc>
              <a:buNone/>
            </a:pPr>
            <a:endParaRPr lang="en-US" sz="1700" dirty="0" smtClean="0"/>
          </a:p>
          <a:p>
            <a:pPr>
              <a:lnSpc>
                <a:spcPct val="120000"/>
              </a:lnSpc>
            </a:pPr>
            <a:r>
              <a:rPr lang="en-US" sz="2800" dirty="0" smtClean="0"/>
              <a:t>Capabilities: natural interactions, real-time analysis, access to the cloud and vast amount of data</a:t>
            </a:r>
          </a:p>
          <a:p>
            <a:pPr marL="0" indent="0">
              <a:lnSpc>
                <a:spcPct val="120000"/>
              </a:lnSpc>
              <a:buNone/>
            </a:pPr>
            <a:endParaRPr lang="en-US" sz="1700" dirty="0" smtClean="0"/>
          </a:p>
          <a:p>
            <a:pPr>
              <a:lnSpc>
                <a:spcPct val="120000"/>
              </a:lnSpc>
            </a:pPr>
            <a:r>
              <a:rPr lang="en-US" sz="2800" dirty="0" smtClean="0"/>
              <a:t>Core technologies: sensors, recognition (speech, vision, environment), </a:t>
            </a:r>
            <a:r>
              <a:rPr lang="en-US" sz="2800" dirty="0"/>
              <a:t>e</a:t>
            </a:r>
            <a:r>
              <a:rPr lang="en-US" sz="2800" dirty="0" smtClean="0"/>
              <a:t>nd-user modeling (user preferences, user special needs), fusion</a:t>
            </a:r>
          </a:p>
        </p:txBody>
      </p:sp>
      <p:pic>
        <p:nvPicPr>
          <p:cNvPr id="4" name="Picture 3"/>
          <p:cNvPicPr>
            <a:picLocks noChangeAspect="1"/>
          </p:cNvPicPr>
          <p:nvPr/>
        </p:nvPicPr>
        <p:blipFill>
          <a:blip r:embed="rId2"/>
          <a:stretch>
            <a:fillRect/>
          </a:stretch>
        </p:blipFill>
        <p:spPr>
          <a:xfrm>
            <a:off x="9819028" y="-70708"/>
            <a:ext cx="2383783" cy="2553402"/>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1140" y="126999"/>
            <a:ext cx="3242637" cy="2638778"/>
          </a:xfrm>
          <a:prstGeom prst="rect">
            <a:avLst/>
          </a:prstGeom>
        </p:spPr>
      </p:pic>
    </p:spTree>
    <p:extLst>
      <p:ext uri="{BB962C8B-B14F-4D97-AF65-F5344CB8AC3E}">
        <p14:creationId xmlns:p14="http://schemas.microsoft.com/office/powerpoint/2010/main" val="121842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Intelligent </a:t>
            </a:r>
            <a:br>
              <a:rPr lang="en-US" dirty="0" smtClean="0"/>
            </a:br>
            <a:r>
              <a:rPr lang="en-US" dirty="0" smtClean="0"/>
              <a:t>Assistants</a:t>
            </a:r>
            <a:endParaRPr lang="en-US" dirty="0"/>
          </a:p>
        </p:txBody>
      </p:sp>
      <p:sp>
        <p:nvSpPr>
          <p:cNvPr id="3" name="Content Placeholder 2"/>
          <p:cNvSpPr>
            <a:spLocks noGrp="1"/>
          </p:cNvSpPr>
          <p:nvPr>
            <p:ph sz="quarter" idx="4294967295"/>
          </p:nvPr>
        </p:nvSpPr>
        <p:spPr>
          <a:xfrm>
            <a:off x="247650" y="1353455"/>
            <a:ext cx="5924593" cy="4765964"/>
          </a:xfrm>
          <a:prstGeom prst="rect">
            <a:avLst/>
          </a:prstGeom>
        </p:spPr>
        <p:txBody>
          <a:bodyPr>
            <a:noAutofit/>
          </a:bodyPr>
          <a:lstStyle/>
          <a:p>
            <a:r>
              <a:rPr lang="en-US" sz="2200" dirty="0" smtClean="0"/>
              <a:t>In </a:t>
            </a:r>
            <a:r>
              <a:rPr lang="en-US" sz="2200" dirty="0"/>
              <a:t>recent years, co-robots for assisting </a:t>
            </a:r>
            <a:r>
              <a:rPr lang="en-US" sz="2200" dirty="0" smtClean="0"/>
              <a:t/>
            </a:r>
            <a:br>
              <a:rPr lang="en-US" sz="2200" dirty="0" smtClean="0"/>
            </a:br>
            <a:r>
              <a:rPr lang="en-US" sz="2200" dirty="0" smtClean="0"/>
              <a:t>humans </a:t>
            </a:r>
            <a:r>
              <a:rPr lang="en-US" sz="2200" dirty="0"/>
              <a:t>in applications ranging from manufacturing to surgery</a:t>
            </a:r>
          </a:p>
          <a:p>
            <a:endParaRPr lang="en-US" sz="1200" dirty="0" smtClean="0"/>
          </a:p>
          <a:p>
            <a:r>
              <a:rPr lang="en-US" sz="2200" dirty="0" smtClean="0"/>
              <a:t>In the future, we expect human-robot </a:t>
            </a:r>
            <a:br>
              <a:rPr lang="en-US" sz="2200" dirty="0" smtClean="0"/>
            </a:br>
            <a:r>
              <a:rPr lang="en-US" sz="2200" dirty="0" smtClean="0"/>
              <a:t>teams act seamlessly with natural interfaces, anticipating and complementing each other</a:t>
            </a:r>
            <a:endParaRPr lang="en-US" sz="2200" dirty="0"/>
          </a:p>
          <a:p>
            <a:endParaRPr lang="en-US" sz="1200" dirty="0" smtClean="0"/>
          </a:p>
          <a:p>
            <a:r>
              <a:rPr lang="en-US" sz="2200" dirty="0" smtClean="0"/>
              <a:t>Capabilities</a:t>
            </a:r>
            <a:r>
              <a:rPr lang="en-US" sz="2200" dirty="0"/>
              <a:t>: physical augmentation, natural </a:t>
            </a:r>
            <a:r>
              <a:rPr lang="en-US" sz="2200" dirty="0" smtClean="0"/>
              <a:t>interaction/clarification, </a:t>
            </a:r>
            <a:r>
              <a:rPr lang="en-US" sz="2200" dirty="0"/>
              <a:t>high-level (functional) </a:t>
            </a:r>
            <a:r>
              <a:rPr lang="en-US" sz="2200" dirty="0" smtClean="0"/>
              <a:t>specifications, trust</a:t>
            </a:r>
            <a:r>
              <a:rPr lang="en-US" sz="2200" dirty="0"/>
              <a:t> </a:t>
            </a:r>
          </a:p>
          <a:p>
            <a:endParaRPr lang="en-US" sz="1200" dirty="0" smtClean="0"/>
          </a:p>
          <a:p>
            <a:r>
              <a:rPr lang="en-US" sz="2200" dirty="0" smtClean="0"/>
              <a:t>Core </a:t>
            </a:r>
            <a:r>
              <a:rPr lang="en-US" sz="2200" dirty="0"/>
              <a:t>technologies: 3d perception, manipulation, interfaces, modeling, </a:t>
            </a:r>
            <a:r>
              <a:rPr lang="en-US" sz="2200" dirty="0" smtClean="0"/>
              <a:t/>
            </a:r>
            <a:br>
              <a:rPr lang="en-US" sz="2200" dirty="0" smtClean="0"/>
            </a:br>
            <a:r>
              <a:rPr lang="en-US" sz="2200" dirty="0" smtClean="0"/>
              <a:t>planning/transparency</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07142" y="112104"/>
            <a:ext cx="3559753" cy="2591501"/>
          </a:xfrm>
          <a:prstGeom prst="rect">
            <a:avLst/>
          </a:prstGeom>
        </p:spPr>
      </p:pic>
    </p:spTree>
    <p:extLst>
      <p:ext uri="{BB962C8B-B14F-4D97-AF65-F5344CB8AC3E}">
        <p14:creationId xmlns:p14="http://schemas.microsoft.com/office/powerpoint/2010/main" val="340874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79663"/>
            <a:ext cx="8229600" cy="1143000"/>
          </a:xfrm>
        </p:spPr>
        <p:txBody>
          <a:bodyPr/>
          <a:lstStyle/>
          <a:p>
            <a:r>
              <a:rPr lang="en-US" dirty="0" smtClean="0"/>
              <a:t>Social Intelligent Assistants</a:t>
            </a:r>
            <a:endParaRPr lang="en-US" dirty="0"/>
          </a:p>
        </p:txBody>
      </p:sp>
      <p:sp>
        <p:nvSpPr>
          <p:cNvPr id="3" name="Content Placeholder 2"/>
          <p:cNvSpPr>
            <a:spLocks noGrp="1"/>
          </p:cNvSpPr>
          <p:nvPr>
            <p:ph sz="quarter" idx="4294967295"/>
          </p:nvPr>
        </p:nvSpPr>
        <p:spPr>
          <a:xfrm>
            <a:off x="137391" y="963218"/>
            <a:ext cx="5816365" cy="5597237"/>
          </a:xfrm>
          <a:prstGeom prst="rect">
            <a:avLst/>
          </a:prstGeom>
        </p:spPr>
        <p:txBody>
          <a:bodyPr>
            <a:noAutofit/>
          </a:bodyPr>
          <a:lstStyle/>
          <a:p>
            <a:r>
              <a:rPr lang="en-US" sz="2200" dirty="0"/>
              <a:t>In recent years, “behavior change technologies” have emerged, like the </a:t>
            </a:r>
            <a:r>
              <a:rPr lang="en-US" sz="2200" dirty="0" err="1"/>
              <a:t>Fitbit</a:t>
            </a:r>
            <a:r>
              <a:rPr lang="en-US" sz="2200" dirty="0"/>
              <a:t>, Jawbone, etc. to track, report, and nudge the user's </a:t>
            </a:r>
            <a:r>
              <a:rPr lang="en-US" sz="2200" dirty="0" smtClean="0"/>
              <a:t>state</a:t>
            </a:r>
          </a:p>
          <a:p>
            <a:pPr eaLnBrk="0" fontAlgn="base" hangingPunct="0"/>
            <a:r>
              <a:rPr lang="en-US" sz="2200" dirty="0"/>
              <a:t>In the future, we expect such assistants to be personalized, interactive and adaptive to relate to each user's evolving </a:t>
            </a:r>
            <a:r>
              <a:rPr lang="en-US" sz="2200" dirty="0" smtClean="0"/>
              <a:t>needs.</a:t>
            </a:r>
          </a:p>
          <a:p>
            <a:pPr eaLnBrk="0" fontAlgn="base" hangingPunct="0"/>
            <a:r>
              <a:rPr lang="en-US" sz="2200" dirty="0" smtClean="0"/>
              <a:t>Capabilities: interpret </a:t>
            </a:r>
            <a:r>
              <a:rPr lang="en-US" sz="2200" dirty="0"/>
              <a:t>the user's health and emotional state, </a:t>
            </a:r>
            <a:r>
              <a:rPr lang="en-US" sz="2200" dirty="0" smtClean="0"/>
              <a:t>understand ongoing </a:t>
            </a:r>
            <a:r>
              <a:rPr lang="en-US" sz="2200" dirty="0"/>
              <a:t>and intended activity, </a:t>
            </a:r>
            <a:r>
              <a:rPr lang="en-US" sz="2200" dirty="0" smtClean="0"/>
              <a:t>provide </a:t>
            </a:r>
            <a:r>
              <a:rPr lang="en-US" sz="2200" dirty="0"/>
              <a:t>advice, coaching, and </a:t>
            </a:r>
            <a:r>
              <a:rPr lang="en-US" sz="2200" dirty="0" smtClean="0"/>
              <a:t>motivation, trust</a:t>
            </a:r>
          </a:p>
          <a:p>
            <a:pPr eaLnBrk="0" fontAlgn="base" hangingPunct="0"/>
            <a:r>
              <a:rPr lang="en-US" sz="2200" dirty="0" smtClean="0"/>
              <a:t>Core technologies: integration </a:t>
            </a:r>
            <a:r>
              <a:rPr lang="en-US" sz="2200" dirty="0"/>
              <a:t>of multi-modal personal data, working with small-n single-person intermittent data, adaptation over the long timescale from noisy </a:t>
            </a:r>
            <a:r>
              <a:rPr lang="en-US" sz="2200" dirty="0" smtClean="0"/>
              <a:t>data, </a:t>
            </a:r>
            <a:r>
              <a:rPr lang="en-US" sz="2200" dirty="0"/>
              <a:t>personality, </a:t>
            </a:r>
            <a:r>
              <a:rPr lang="en-US" sz="2200" dirty="0" smtClean="0"/>
              <a:t>motivation</a:t>
            </a: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76097" y="120628"/>
            <a:ext cx="3067903" cy="1870673"/>
          </a:xfrm>
          <a:prstGeom prst="rect">
            <a:avLst/>
          </a:prstGeom>
        </p:spPr>
      </p:pic>
    </p:spTree>
    <p:extLst>
      <p:ext uri="{BB962C8B-B14F-4D97-AF65-F5344CB8AC3E}">
        <p14:creationId xmlns:p14="http://schemas.microsoft.com/office/powerpoint/2010/main" val="3845773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Networked Intelligent </a:t>
            </a:r>
            <a:br>
              <a:rPr lang="en-US" dirty="0" smtClean="0"/>
            </a:br>
            <a:r>
              <a:rPr lang="en-US" dirty="0" smtClean="0"/>
              <a:t>Assistants</a:t>
            </a:r>
            <a:endParaRPr lang="en-US" dirty="0"/>
          </a:p>
        </p:txBody>
      </p:sp>
      <p:sp>
        <p:nvSpPr>
          <p:cNvPr id="3" name="Content Placeholder 2"/>
          <p:cNvSpPr>
            <a:spLocks noGrp="1"/>
          </p:cNvSpPr>
          <p:nvPr>
            <p:ph sz="quarter" idx="4294967295"/>
          </p:nvPr>
        </p:nvSpPr>
        <p:spPr>
          <a:xfrm>
            <a:off x="266701" y="1219200"/>
            <a:ext cx="6398089" cy="5537200"/>
          </a:xfrm>
          <a:prstGeom prst="rect">
            <a:avLst/>
          </a:prstGeom>
        </p:spPr>
        <p:txBody>
          <a:bodyPr>
            <a:noAutofit/>
          </a:bodyPr>
          <a:lstStyle/>
          <a:p>
            <a:r>
              <a:rPr lang="en-US" sz="2200" dirty="0" smtClean="0"/>
              <a:t>In recent years, dramatic grows of #devices connected to the internet</a:t>
            </a:r>
          </a:p>
          <a:p>
            <a:endParaRPr lang="en-US" sz="1200" dirty="0" smtClean="0"/>
          </a:p>
          <a:p>
            <a:r>
              <a:rPr lang="en-US" sz="2200" dirty="0" smtClean="0"/>
              <a:t>In the future, we expect </a:t>
            </a:r>
            <a:r>
              <a:rPr lang="en-US" sz="2200" dirty="0"/>
              <a:t>i</a:t>
            </a:r>
            <a:r>
              <a:rPr lang="en-US" sz="2200" dirty="0" smtClean="0"/>
              <a:t>ntelligent assistants </a:t>
            </a:r>
            <a:br>
              <a:rPr lang="en-US" sz="2200" dirty="0" smtClean="0"/>
            </a:br>
            <a:r>
              <a:rPr lang="en-US" sz="2200" dirty="0" smtClean="0"/>
              <a:t>of many shapes and capabilities will be part </a:t>
            </a:r>
            <a:br>
              <a:rPr lang="en-US" sz="2200" dirty="0" smtClean="0"/>
            </a:br>
            <a:r>
              <a:rPr lang="en-US" sz="2200" dirty="0" smtClean="0"/>
              <a:t>of large smart networked systems with </a:t>
            </a:r>
            <a:br>
              <a:rPr lang="en-US" sz="2200" dirty="0" smtClean="0"/>
            </a:br>
            <a:r>
              <a:rPr lang="en-US" sz="2200" dirty="0" smtClean="0"/>
              <a:t>Robots, Agents Sensors and People (RASP)</a:t>
            </a:r>
          </a:p>
          <a:p>
            <a:endParaRPr lang="en-US" sz="1200" dirty="0" smtClean="0"/>
          </a:p>
          <a:p>
            <a:r>
              <a:rPr lang="en-US" sz="2200" dirty="0" smtClean="0"/>
              <a:t>Capabilities: </a:t>
            </a:r>
            <a:r>
              <a:rPr lang="en-US" sz="2200" dirty="0"/>
              <a:t>  </a:t>
            </a:r>
            <a:r>
              <a:rPr lang="en-US" sz="2200" dirty="0" smtClean="0"/>
              <a:t>swarms, interactions </a:t>
            </a:r>
            <a:r>
              <a:rPr lang="en-US" sz="2200" dirty="0"/>
              <a:t>between networked people and </a:t>
            </a:r>
            <a:r>
              <a:rPr lang="en-US" sz="2200" dirty="0" smtClean="0"/>
              <a:t>machines</a:t>
            </a:r>
          </a:p>
          <a:p>
            <a:endParaRPr lang="en-US" sz="1200" dirty="0" smtClean="0"/>
          </a:p>
          <a:p>
            <a:r>
              <a:rPr lang="en-US" sz="2200" dirty="0" smtClean="0"/>
              <a:t>Core technologies: local and cloud data and computation, autonomous machines, reliability, self organizing, self-adapting architectures, real time systems</a:t>
            </a:r>
            <a:endParaRPr lang="en-US" sz="22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57076" y="126835"/>
            <a:ext cx="3286924" cy="1880384"/>
          </a:xfrm>
          <a:prstGeom prst="rect">
            <a:avLst/>
          </a:prstGeom>
        </p:spPr>
      </p:pic>
    </p:spTree>
    <p:extLst>
      <p:ext uri="{BB962C8B-B14F-4D97-AF65-F5344CB8AC3E}">
        <p14:creationId xmlns:p14="http://schemas.microsoft.com/office/powerpoint/2010/main" val="3953946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4294967295"/>
          </p:nvPr>
        </p:nvSpPr>
        <p:spPr>
          <a:xfrm>
            <a:off x="457200" y="1600200"/>
            <a:ext cx="8229600" cy="4525963"/>
          </a:xfrm>
          <a:prstGeom prst="rect">
            <a:avLst/>
          </a:prstGeom>
        </p:spPr>
        <p:txBody>
          <a:bodyPr/>
          <a:lstStyle/>
          <a:p>
            <a:r>
              <a:rPr lang="en-US" dirty="0" smtClean="0"/>
              <a:t>How come it’s not my area X ????</a:t>
            </a:r>
            <a:endParaRPr lang="en-US" dirty="0"/>
          </a:p>
        </p:txBody>
      </p:sp>
    </p:spTree>
    <p:extLst>
      <p:ext uri="{BB962C8B-B14F-4D97-AF65-F5344CB8AC3E}">
        <p14:creationId xmlns:p14="http://schemas.microsoft.com/office/powerpoint/2010/main" val="25803161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VISION 2025 WORKSHOP SUITE</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solidFill>
                  <a:prstClr val="black">
                    <a:tint val="75000"/>
                  </a:prstClr>
                </a:solidFill>
                <a:latin typeface="Calibri"/>
              </a:rPr>
              <a:pPr/>
              <a:t>39</a:t>
            </a:fld>
            <a:endParaRPr lang="en-US" dirty="0">
              <a:solidFill>
                <a:prstClr val="black">
                  <a:tint val="75000"/>
                </a:prstClr>
              </a:solidFill>
              <a:latin typeface="Calibri"/>
            </a:endParaRPr>
          </a:p>
        </p:txBody>
      </p:sp>
      <p:sp>
        <p:nvSpPr>
          <p:cNvPr id="4" name="Oval 3"/>
          <p:cNvSpPr/>
          <p:nvPr/>
        </p:nvSpPr>
        <p:spPr>
          <a:xfrm rot="20509874">
            <a:off x="3971519" y="1816186"/>
            <a:ext cx="3945562" cy="2596456"/>
          </a:xfrm>
          <a:prstGeom prst="ellipse">
            <a:avLst/>
          </a:prstGeom>
          <a:solidFill>
            <a:schemeClr val="accent1">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latin typeface="Calibri"/>
              </a:rPr>
              <a:t>The New Making </a:t>
            </a:r>
            <a:br>
              <a:rPr lang="en-US" sz="2400" b="1" dirty="0" smtClean="0">
                <a:solidFill>
                  <a:srgbClr val="000000"/>
                </a:solidFill>
                <a:latin typeface="Calibri"/>
              </a:rPr>
            </a:br>
            <a:r>
              <a:rPr lang="en-US" sz="2400" b="1" dirty="0" smtClean="0">
                <a:solidFill>
                  <a:srgbClr val="000000"/>
                </a:solidFill>
                <a:latin typeface="Calibri"/>
              </a:rPr>
              <a:t>Renaissance</a:t>
            </a:r>
            <a:endParaRPr lang="en-US" sz="2400" b="1" dirty="0">
              <a:solidFill>
                <a:srgbClr val="000000"/>
              </a:solidFill>
              <a:latin typeface="Calibri"/>
            </a:endParaRPr>
          </a:p>
        </p:txBody>
      </p:sp>
      <p:sp>
        <p:nvSpPr>
          <p:cNvPr id="5" name="Oval 4"/>
          <p:cNvSpPr/>
          <p:nvPr/>
        </p:nvSpPr>
        <p:spPr>
          <a:xfrm rot="1090126" flipH="1">
            <a:off x="1129228" y="1904919"/>
            <a:ext cx="3835005" cy="2593940"/>
          </a:xfrm>
          <a:prstGeom prst="ellipse">
            <a:avLst/>
          </a:prstGeom>
          <a:solidFill>
            <a:srgbClr val="3366FF">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latin typeface="Calibri"/>
              </a:rPr>
              <a:t>Computing &amp; </a:t>
            </a:r>
            <a:br>
              <a:rPr lang="en-US" sz="2400" b="1" dirty="0" smtClean="0">
                <a:solidFill>
                  <a:srgbClr val="000000"/>
                </a:solidFill>
                <a:latin typeface="Calibri"/>
              </a:rPr>
            </a:br>
            <a:r>
              <a:rPr lang="en-US" sz="2400" b="1" dirty="0" smtClean="0">
                <a:solidFill>
                  <a:srgbClr val="000000"/>
                </a:solidFill>
                <a:latin typeface="Calibri"/>
              </a:rPr>
              <a:t>the Smart World</a:t>
            </a:r>
            <a:endParaRPr lang="en-US" sz="2400" b="1" dirty="0">
              <a:solidFill>
                <a:srgbClr val="000000"/>
              </a:solidFill>
              <a:latin typeface="Calibri"/>
            </a:endParaRPr>
          </a:p>
        </p:txBody>
      </p:sp>
      <p:sp>
        <p:nvSpPr>
          <p:cNvPr id="6" name="Oval 5"/>
          <p:cNvSpPr/>
          <p:nvPr/>
        </p:nvSpPr>
        <p:spPr>
          <a:xfrm flipH="1">
            <a:off x="2313147" y="3720960"/>
            <a:ext cx="4228561" cy="2699155"/>
          </a:xfrm>
          <a:prstGeom prst="ellipse">
            <a:avLst/>
          </a:prstGeom>
          <a:solidFill>
            <a:srgbClr val="FF0000">
              <a:alpha val="1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latin typeface="Calibri"/>
              </a:rPr>
              <a:t/>
            </a:r>
            <a:br>
              <a:rPr lang="en-US" sz="2400" dirty="0" smtClean="0">
                <a:solidFill>
                  <a:srgbClr val="000000"/>
                </a:solidFill>
                <a:latin typeface="Calibri"/>
              </a:rPr>
            </a:br>
            <a:r>
              <a:rPr lang="en-US" sz="2400" b="1" dirty="0" smtClean="0">
                <a:solidFill>
                  <a:srgbClr val="000000"/>
                </a:solidFill>
                <a:latin typeface="Calibri"/>
              </a:rPr>
              <a:t>Interacting With the Computers All Around Us</a:t>
            </a:r>
            <a:endParaRPr lang="en-US" sz="2400" b="1" dirty="0">
              <a:solidFill>
                <a:srgbClr val="000000"/>
              </a:solidFill>
              <a:latin typeface="Calibri"/>
            </a:endParaRPr>
          </a:p>
        </p:txBody>
      </p:sp>
    </p:spTree>
    <p:extLst>
      <p:ext uri="{BB962C8B-B14F-4D97-AF65-F5344CB8AC3E}">
        <p14:creationId xmlns:p14="http://schemas.microsoft.com/office/powerpoint/2010/main" val="37108343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21" y="14800"/>
            <a:ext cx="8229600" cy="661644"/>
          </a:xfrm>
        </p:spPr>
        <p:txBody>
          <a:bodyPr>
            <a:normAutofit fontScale="90000"/>
          </a:bodyPr>
          <a:lstStyle/>
          <a:p>
            <a:r>
              <a:rPr lang="en-US" dirty="0" smtClean="0"/>
              <a:t>NSF AC WG</a:t>
            </a:r>
            <a:endParaRPr lang="en-US" dirty="0"/>
          </a:p>
        </p:txBody>
      </p:sp>
      <p:pic>
        <p:nvPicPr>
          <p:cNvPr id="4" name="Picture 3"/>
          <p:cNvPicPr>
            <a:picLocks noChangeAspect="1"/>
          </p:cNvPicPr>
          <p:nvPr/>
        </p:nvPicPr>
        <p:blipFill>
          <a:blip r:embed="rId2"/>
          <a:stretch>
            <a:fillRect/>
          </a:stretch>
        </p:blipFill>
        <p:spPr>
          <a:xfrm>
            <a:off x="126802" y="676444"/>
            <a:ext cx="4101557" cy="3076168"/>
          </a:xfrm>
          <a:prstGeom prst="rect">
            <a:avLst/>
          </a:prstGeom>
          <a:ln>
            <a:solidFill>
              <a:srgbClr val="1F497D"/>
            </a:solidFill>
          </a:ln>
        </p:spPr>
      </p:pic>
      <p:pic>
        <p:nvPicPr>
          <p:cNvPr id="5" name="Picture 4"/>
          <p:cNvPicPr>
            <a:picLocks noChangeAspect="1"/>
          </p:cNvPicPr>
          <p:nvPr/>
        </p:nvPicPr>
        <p:blipFill>
          <a:blip r:embed="rId3"/>
          <a:stretch>
            <a:fillRect/>
          </a:stretch>
        </p:blipFill>
        <p:spPr>
          <a:xfrm>
            <a:off x="4555921" y="720875"/>
            <a:ext cx="4387853" cy="3290890"/>
          </a:xfrm>
          <a:prstGeom prst="rect">
            <a:avLst/>
          </a:prstGeom>
          <a:ln>
            <a:solidFill>
              <a:srgbClr val="1F497D"/>
            </a:solidFill>
          </a:ln>
        </p:spPr>
      </p:pic>
      <p:pic>
        <p:nvPicPr>
          <p:cNvPr id="8" name="Picture 7"/>
          <p:cNvPicPr>
            <a:picLocks noChangeAspect="1"/>
          </p:cNvPicPr>
          <p:nvPr/>
        </p:nvPicPr>
        <p:blipFill>
          <a:blip r:embed="rId4"/>
          <a:stretch>
            <a:fillRect/>
          </a:stretch>
        </p:blipFill>
        <p:spPr>
          <a:xfrm>
            <a:off x="1373550" y="3947216"/>
            <a:ext cx="3881044" cy="2910783"/>
          </a:xfrm>
          <a:prstGeom prst="rect">
            <a:avLst/>
          </a:prstGeom>
          <a:ln>
            <a:solidFill>
              <a:srgbClr val="1F497D"/>
            </a:solidFill>
          </a:ln>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5617694"/>
            <a:ext cx="1653740" cy="1240305"/>
          </a:xfrm>
          <a:prstGeom prst="rect">
            <a:avLst/>
          </a:prstGeom>
          <a:ln>
            <a:solidFill>
              <a:srgbClr val="1F497D"/>
            </a:solidFill>
          </a:ln>
        </p:spPr>
      </p:pic>
      <p:pic>
        <p:nvPicPr>
          <p:cNvPr id="9" name="Picture 8"/>
          <p:cNvPicPr>
            <a:picLocks noChangeAspect="1"/>
          </p:cNvPicPr>
          <p:nvPr/>
        </p:nvPicPr>
        <p:blipFill>
          <a:blip r:embed="rId6"/>
          <a:stretch>
            <a:fillRect/>
          </a:stretch>
        </p:blipFill>
        <p:spPr>
          <a:xfrm>
            <a:off x="4800513" y="3692581"/>
            <a:ext cx="4220558" cy="3165419"/>
          </a:xfrm>
          <a:prstGeom prst="rect">
            <a:avLst/>
          </a:prstGeom>
          <a:ln>
            <a:solidFill>
              <a:srgbClr val="1F497D"/>
            </a:solidFill>
          </a:ln>
        </p:spPr>
      </p:pic>
    </p:spTree>
    <p:extLst>
      <p:ext uri="{BB962C8B-B14F-4D97-AF65-F5344CB8AC3E}">
        <p14:creationId xmlns:p14="http://schemas.microsoft.com/office/powerpoint/2010/main" val="135616131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Shape 316"/>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0" y="1738375"/>
            <a:ext cx="4530598" cy="3780000"/>
          </a:xfrm>
          <a:prstGeom prst="rect">
            <a:avLst/>
          </a:prstGeom>
          <a:noFill/>
          <a:ln>
            <a:noFill/>
          </a:ln>
        </p:spPr>
      </p:pic>
      <p:sp>
        <p:nvSpPr>
          <p:cNvPr id="317" name="Shape 317"/>
          <p:cNvSpPr txBox="1"/>
          <p:nvPr/>
        </p:nvSpPr>
        <p:spPr>
          <a:xfrm>
            <a:off x="0" y="5724300"/>
            <a:ext cx="4530600" cy="996900"/>
          </a:xfrm>
          <a:prstGeom prst="rect">
            <a:avLst/>
          </a:prstGeom>
          <a:solidFill>
            <a:srgbClr val="000000"/>
          </a:solidFill>
          <a:ln>
            <a:noFill/>
          </a:ln>
        </p:spPr>
        <p:txBody>
          <a:bodyPr lIns="91425" tIns="91425" rIns="91425" bIns="91425" anchor="ctr" anchorCtr="0">
            <a:noAutofit/>
          </a:bodyPr>
          <a:lstStyle/>
          <a:p>
            <a:pPr algn="ctr" defTabSz="914400"/>
            <a:r>
              <a:rPr lang="en" sz="2400" kern="0">
                <a:solidFill>
                  <a:srgbClr val="FFFFFF"/>
                </a:solidFill>
                <a:latin typeface="Arial"/>
                <a:ea typeface="Arial"/>
                <a:cs typeface="Arial"/>
                <a:sym typeface="Arial"/>
                <a:rtl val="0"/>
              </a:rPr>
              <a:t>ARTIFACTS FOR POLICY MAKERS</a:t>
            </a:r>
          </a:p>
        </p:txBody>
      </p:sp>
      <p:sp>
        <p:nvSpPr>
          <p:cNvPr id="318" name="Shape 318"/>
          <p:cNvSpPr txBox="1"/>
          <p:nvPr/>
        </p:nvSpPr>
        <p:spPr>
          <a:xfrm>
            <a:off x="0" y="468125"/>
            <a:ext cx="3449100" cy="753300"/>
          </a:xfrm>
          <a:prstGeom prst="rect">
            <a:avLst/>
          </a:prstGeom>
          <a:solidFill>
            <a:srgbClr val="000000"/>
          </a:solidFill>
          <a:ln>
            <a:noFill/>
          </a:ln>
        </p:spPr>
        <p:txBody>
          <a:bodyPr lIns="91425" tIns="91425" rIns="91425" bIns="91425" anchor="ctr" anchorCtr="0">
            <a:noAutofit/>
          </a:bodyPr>
          <a:lstStyle/>
          <a:p>
            <a:pPr defTabSz="914400"/>
            <a:r>
              <a:rPr lang="en" sz="3000" kern="0">
                <a:solidFill>
                  <a:srgbClr val="FFFFFF"/>
                </a:solidFill>
                <a:latin typeface="Arial"/>
                <a:ea typeface="Arial"/>
                <a:cs typeface="Arial"/>
                <a:sym typeface="Arial"/>
                <a:rtl val="0"/>
              </a:rPr>
              <a:t> GOALS</a:t>
            </a:r>
          </a:p>
        </p:txBody>
      </p:sp>
      <p:sp>
        <p:nvSpPr>
          <p:cNvPr id="319" name="Shape 319"/>
          <p:cNvSpPr txBox="1"/>
          <p:nvPr/>
        </p:nvSpPr>
        <p:spPr>
          <a:xfrm>
            <a:off x="4737875" y="5724300"/>
            <a:ext cx="4463099" cy="996900"/>
          </a:xfrm>
          <a:prstGeom prst="rect">
            <a:avLst/>
          </a:prstGeom>
          <a:solidFill>
            <a:srgbClr val="000000"/>
          </a:solidFill>
          <a:ln>
            <a:noFill/>
          </a:ln>
        </p:spPr>
        <p:txBody>
          <a:bodyPr lIns="91425" tIns="91425" rIns="91425" bIns="91425" anchor="ctr" anchorCtr="0">
            <a:noAutofit/>
          </a:bodyPr>
          <a:lstStyle/>
          <a:p>
            <a:pPr algn="ctr" defTabSz="914400"/>
            <a:r>
              <a:rPr lang="en" sz="2400" kern="0" dirty="0" smtClean="0">
                <a:solidFill>
                  <a:srgbClr val="FFFFFF"/>
                </a:solidFill>
                <a:latin typeface="Arial"/>
                <a:ea typeface="Arial"/>
                <a:cs typeface="Arial"/>
                <a:sym typeface="Arial"/>
                <a:rtl val="0"/>
              </a:rPr>
              <a:t>COMMUNITY</a:t>
            </a:r>
            <a:r>
              <a:rPr lang="en-US" sz="2400" kern="0" dirty="0" smtClean="0">
                <a:solidFill>
                  <a:srgbClr val="FFFFFF"/>
                </a:solidFill>
                <a:latin typeface="Arial"/>
                <a:ea typeface="Arial"/>
                <a:cs typeface="Arial"/>
                <a:sym typeface="Arial"/>
                <a:rtl val="0"/>
              </a:rPr>
              <a:t> &amp; DIRECTION</a:t>
            </a:r>
            <a:endParaRPr lang="en" sz="2400" kern="0" dirty="0">
              <a:solidFill>
                <a:srgbClr val="FFFFFF"/>
              </a:solidFill>
              <a:latin typeface="Arial"/>
              <a:ea typeface="Arial"/>
              <a:cs typeface="Arial"/>
              <a:sym typeface="Arial"/>
              <a:rtl val="0"/>
            </a:endParaRPr>
          </a:p>
        </p:txBody>
      </p:sp>
      <p:pic>
        <p:nvPicPr>
          <p:cNvPr id="320" name="Shape 320"/>
          <p:cNvPicPr preferRelativeResize="0"/>
          <p:nvPr/>
        </p:nvPicPr>
        <p:blipFill>
          <a:blip r:embed="rId4" cstate="screen">
            <a:extLst>
              <a:ext uri="{28A0092B-C50C-407E-A947-70E740481C1C}">
                <a14:useLocalDpi xmlns:a14="http://schemas.microsoft.com/office/drawing/2010/main"/>
              </a:ext>
            </a:extLst>
          </a:blip>
          <a:stretch>
            <a:fillRect/>
          </a:stretch>
        </p:blipFill>
        <p:spPr>
          <a:xfrm>
            <a:off x="4737875" y="144200"/>
            <a:ext cx="4406124" cy="2412774"/>
          </a:xfrm>
          <a:prstGeom prst="rect">
            <a:avLst/>
          </a:prstGeom>
          <a:noFill/>
          <a:ln>
            <a:noFill/>
          </a:ln>
        </p:spPr>
      </p:pic>
      <p:pic>
        <p:nvPicPr>
          <p:cNvPr id="321" name="Shape 321"/>
          <p:cNvPicPr preferRelativeResize="0"/>
          <p:nvPr/>
        </p:nvPicPr>
        <p:blipFill>
          <a:blip r:embed="rId5" cstate="screen">
            <a:extLst>
              <a:ext uri="{28A0092B-C50C-407E-A947-70E740481C1C}">
                <a14:useLocalDpi xmlns:a14="http://schemas.microsoft.com/office/drawing/2010/main"/>
              </a:ext>
            </a:extLst>
          </a:blip>
          <a:stretch>
            <a:fillRect/>
          </a:stretch>
        </p:blipFill>
        <p:spPr>
          <a:xfrm>
            <a:off x="4737875" y="2630624"/>
            <a:ext cx="4406126" cy="2887747"/>
          </a:xfrm>
          <a:prstGeom prst="rect">
            <a:avLst/>
          </a:prstGeom>
          <a:noFill/>
          <a:ln>
            <a:noFill/>
          </a:ln>
        </p:spPr>
      </p:pic>
    </p:spTree>
    <p:extLst>
      <p:ext uri="{BB962C8B-B14F-4D97-AF65-F5344CB8AC3E}">
        <p14:creationId xmlns:p14="http://schemas.microsoft.com/office/powerpoint/2010/main" val="131866588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Shape 651"/>
          <p:cNvSpPr txBox="1"/>
          <p:nvPr/>
        </p:nvSpPr>
        <p:spPr>
          <a:xfrm>
            <a:off x="0" y="144200"/>
            <a:ext cx="5988000" cy="753300"/>
          </a:xfrm>
          <a:prstGeom prst="rect">
            <a:avLst/>
          </a:prstGeom>
          <a:solidFill>
            <a:srgbClr val="000000"/>
          </a:solidFill>
          <a:ln>
            <a:noFill/>
          </a:ln>
        </p:spPr>
        <p:txBody>
          <a:bodyPr lIns="91425" tIns="91425" rIns="91425" bIns="91425" anchor="ctr" anchorCtr="0">
            <a:noAutofit/>
          </a:bodyPr>
          <a:lstStyle/>
          <a:p>
            <a:pPr defTabSz="914400"/>
            <a:r>
              <a:rPr lang="en-US" sz="3000" kern="0" dirty="0" smtClean="0">
                <a:solidFill>
                  <a:srgbClr val="FFFFFF"/>
                </a:solidFill>
                <a:latin typeface="Arial"/>
                <a:ea typeface="Arial"/>
                <a:cs typeface="Arial"/>
                <a:sym typeface="Arial"/>
                <a:rtl val="0"/>
              </a:rPr>
              <a:t>AREA CLUSTERS</a:t>
            </a:r>
            <a:endParaRPr lang="en" sz="3000" kern="0" dirty="0">
              <a:solidFill>
                <a:srgbClr val="FFFFFF"/>
              </a:solidFill>
              <a:latin typeface="Arial"/>
              <a:ea typeface="Arial"/>
              <a:cs typeface="Arial"/>
              <a:sym typeface="Arial"/>
              <a:rtl val="0"/>
            </a:endParaRPr>
          </a:p>
        </p:txBody>
      </p:sp>
      <p:sp>
        <p:nvSpPr>
          <p:cNvPr id="3" name="Text Placeholder 2"/>
          <p:cNvSpPr>
            <a:spLocks noGrp="1"/>
          </p:cNvSpPr>
          <p:nvPr>
            <p:ph type="body" idx="1"/>
          </p:nvPr>
        </p:nvSpPr>
        <p:spPr/>
        <p:txBody>
          <a:bodyPr/>
          <a:lstStyle/>
          <a:p>
            <a:pPr marL="203200" indent="0">
              <a:buNone/>
            </a:pPr>
            <a:r>
              <a:rPr lang="en-US" sz="3200" dirty="0"/>
              <a:t>HEALTH</a:t>
            </a:r>
          </a:p>
          <a:p>
            <a:pPr marL="203200" indent="0">
              <a:buNone/>
            </a:pPr>
            <a:r>
              <a:rPr lang="en-US" sz="3200" dirty="0"/>
              <a:t>FOOD</a:t>
            </a:r>
          </a:p>
          <a:p>
            <a:pPr marL="203200" indent="0">
              <a:buNone/>
            </a:pPr>
            <a:r>
              <a:rPr lang="en-US" sz="3200" dirty="0"/>
              <a:t>BUSINESS</a:t>
            </a:r>
          </a:p>
          <a:p>
            <a:pPr marL="203200" indent="0">
              <a:buNone/>
            </a:pPr>
            <a:r>
              <a:rPr lang="en-US" sz="3200" dirty="0"/>
              <a:t>SECURITY </a:t>
            </a:r>
          </a:p>
          <a:p>
            <a:pPr marL="203200" indent="0">
              <a:buNone/>
            </a:pPr>
            <a:r>
              <a:rPr lang="en-US" sz="3200" dirty="0"/>
              <a:t>POLICY</a:t>
            </a:r>
          </a:p>
          <a:p>
            <a:pPr marL="203200" indent="0">
              <a:buNone/>
            </a:pPr>
            <a:r>
              <a:rPr lang="en-US" sz="3200" dirty="0"/>
              <a:t>CRIME</a:t>
            </a:r>
          </a:p>
          <a:p>
            <a:pPr marL="203200" indent="0">
              <a:buNone/>
            </a:pPr>
            <a:r>
              <a:rPr lang="en-US" sz="3200" dirty="0" smtClean="0"/>
              <a:t>ENVIRONMENT</a:t>
            </a:r>
            <a:endParaRPr lang="en-US" sz="3200" dirty="0"/>
          </a:p>
        </p:txBody>
      </p:sp>
      <p:sp>
        <p:nvSpPr>
          <p:cNvPr id="4" name="Text Placeholder 3"/>
          <p:cNvSpPr>
            <a:spLocks noGrp="1"/>
          </p:cNvSpPr>
          <p:nvPr>
            <p:ph type="body" idx="2"/>
          </p:nvPr>
        </p:nvSpPr>
        <p:spPr/>
        <p:txBody>
          <a:bodyPr/>
          <a:lstStyle/>
          <a:p>
            <a:pPr marL="203200" indent="0">
              <a:buNone/>
            </a:pPr>
            <a:r>
              <a:rPr lang="en-US" sz="3200" dirty="0" smtClean="0"/>
              <a:t>EDUCATION</a:t>
            </a:r>
          </a:p>
          <a:p>
            <a:pPr marL="203200" indent="0">
              <a:buNone/>
            </a:pPr>
            <a:r>
              <a:rPr lang="en-US" sz="3200" dirty="0" smtClean="0"/>
              <a:t>SUPER HUMANS</a:t>
            </a:r>
            <a:br>
              <a:rPr lang="en-US" sz="3200" dirty="0" smtClean="0"/>
            </a:br>
            <a:r>
              <a:rPr lang="en-US" sz="3200" dirty="0" smtClean="0"/>
              <a:t>ROBOTS</a:t>
            </a:r>
          </a:p>
          <a:p>
            <a:pPr marL="203200" indent="0">
              <a:buNone/>
            </a:pPr>
            <a:r>
              <a:rPr lang="en-US" sz="3200" dirty="0" smtClean="0"/>
              <a:t>CYBORG / BIO</a:t>
            </a:r>
          </a:p>
          <a:p>
            <a:pPr marL="203200" indent="0">
              <a:buNone/>
            </a:pPr>
            <a:r>
              <a:rPr lang="en-US" sz="3200" dirty="0" smtClean="0"/>
              <a:t>FASHION</a:t>
            </a:r>
          </a:p>
          <a:p>
            <a:pPr marL="203200" indent="0">
              <a:buNone/>
            </a:pPr>
            <a:r>
              <a:rPr lang="en-US" sz="3200" dirty="0" smtClean="0"/>
              <a:t>ART</a:t>
            </a:r>
          </a:p>
          <a:p>
            <a:pPr marL="203200" indent="0">
              <a:buNone/>
            </a:pPr>
            <a:r>
              <a:rPr lang="en-US" sz="3200" dirty="0" smtClean="0"/>
              <a:t>FAIL</a:t>
            </a:r>
          </a:p>
          <a:p>
            <a:pPr marL="203200" indent="0">
              <a:buNone/>
            </a:pPr>
            <a:endParaRPr lang="en-US" sz="3200" dirty="0"/>
          </a:p>
        </p:txBody>
      </p:sp>
    </p:spTree>
    <p:extLst>
      <p:ext uri="{BB962C8B-B14F-4D97-AF65-F5344CB8AC3E}">
        <p14:creationId xmlns:p14="http://schemas.microsoft.com/office/powerpoint/2010/main" val="173824649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p:nvPr/>
        </p:nvSpPr>
        <p:spPr>
          <a:xfrm>
            <a:off x="0" y="144200"/>
            <a:ext cx="8940600" cy="753300"/>
          </a:xfrm>
          <a:prstGeom prst="rect">
            <a:avLst/>
          </a:prstGeom>
          <a:solidFill>
            <a:srgbClr val="000000"/>
          </a:solidFill>
          <a:ln>
            <a:noFill/>
          </a:ln>
        </p:spPr>
        <p:txBody>
          <a:bodyPr lIns="91425" tIns="91425" rIns="91425" bIns="91425" anchor="ctr" anchorCtr="0">
            <a:noAutofit/>
          </a:bodyPr>
          <a:lstStyle/>
          <a:p>
            <a:pPr defTabSz="914400"/>
            <a:r>
              <a:rPr lang="en" sz="3000" kern="0">
                <a:solidFill>
                  <a:srgbClr val="FFFFFF"/>
                </a:solidFill>
                <a:latin typeface="Arial"/>
                <a:ea typeface="Arial"/>
                <a:cs typeface="Arial"/>
                <a:sym typeface="Arial"/>
                <a:rtl val="0"/>
              </a:rPr>
              <a:t> FUTURE HEADLINES … 15-20 YEARS OUT</a:t>
            </a:r>
          </a:p>
        </p:txBody>
      </p:sp>
      <p:pic>
        <p:nvPicPr>
          <p:cNvPr id="418" name="Shape 418"/>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222100" y="1100425"/>
            <a:ext cx="2609949" cy="1739974"/>
          </a:xfrm>
          <a:prstGeom prst="rect">
            <a:avLst/>
          </a:prstGeom>
          <a:noFill/>
          <a:ln>
            <a:noFill/>
          </a:ln>
        </p:spPr>
      </p:pic>
      <p:pic>
        <p:nvPicPr>
          <p:cNvPr id="419" name="Shape 419"/>
          <p:cNvPicPr preferRelativeResize="0"/>
          <p:nvPr/>
        </p:nvPicPr>
        <p:blipFill rotWithShape="1">
          <a:blip r:embed="rId4" cstate="screen">
            <a:extLst>
              <a:ext uri="{28A0092B-C50C-407E-A947-70E740481C1C}">
                <a14:useLocalDpi xmlns:a14="http://schemas.microsoft.com/office/drawing/2010/main"/>
              </a:ext>
            </a:extLst>
          </a:blip>
          <a:srcRect/>
          <a:stretch/>
        </p:blipFill>
        <p:spPr>
          <a:xfrm>
            <a:off x="2914400" y="2920850"/>
            <a:ext cx="2592350" cy="1860274"/>
          </a:xfrm>
          <a:prstGeom prst="rect">
            <a:avLst/>
          </a:prstGeom>
          <a:noFill/>
          <a:ln>
            <a:noFill/>
          </a:ln>
        </p:spPr>
      </p:pic>
      <p:pic>
        <p:nvPicPr>
          <p:cNvPr id="420" name="Shape 420"/>
          <p:cNvPicPr preferRelativeResize="0"/>
          <p:nvPr/>
        </p:nvPicPr>
        <p:blipFill>
          <a:blip r:embed="rId5" cstate="screen">
            <a:extLst>
              <a:ext uri="{28A0092B-C50C-407E-A947-70E740481C1C}">
                <a14:useLocalDpi xmlns:a14="http://schemas.microsoft.com/office/drawing/2010/main"/>
              </a:ext>
            </a:extLst>
          </a:blip>
          <a:stretch>
            <a:fillRect/>
          </a:stretch>
        </p:blipFill>
        <p:spPr>
          <a:xfrm>
            <a:off x="2914400" y="1105212"/>
            <a:ext cx="2592350" cy="1728250"/>
          </a:xfrm>
          <a:prstGeom prst="rect">
            <a:avLst/>
          </a:prstGeom>
          <a:noFill/>
          <a:ln>
            <a:noFill/>
          </a:ln>
        </p:spPr>
      </p:pic>
      <p:pic>
        <p:nvPicPr>
          <p:cNvPr id="421" name="Shape 421"/>
          <p:cNvPicPr preferRelativeResize="0"/>
          <p:nvPr/>
        </p:nvPicPr>
        <p:blipFill rotWithShape="1">
          <a:blip r:embed="rId6" cstate="screen">
            <a:extLst>
              <a:ext uri="{28A0092B-C50C-407E-A947-70E740481C1C}">
                <a14:useLocalDpi xmlns:a14="http://schemas.microsoft.com/office/drawing/2010/main"/>
              </a:ext>
            </a:extLst>
          </a:blip>
          <a:srcRect/>
          <a:stretch/>
        </p:blipFill>
        <p:spPr>
          <a:xfrm>
            <a:off x="230900" y="4861582"/>
            <a:ext cx="2592350" cy="1782617"/>
          </a:xfrm>
          <a:prstGeom prst="rect">
            <a:avLst/>
          </a:prstGeom>
          <a:noFill/>
          <a:ln>
            <a:noFill/>
          </a:ln>
        </p:spPr>
      </p:pic>
      <p:pic>
        <p:nvPicPr>
          <p:cNvPr id="422" name="Shape 422"/>
          <p:cNvPicPr preferRelativeResize="0"/>
          <p:nvPr/>
        </p:nvPicPr>
        <p:blipFill rotWithShape="1">
          <a:blip r:embed="rId7" cstate="screen">
            <a:extLst>
              <a:ext uri="{28A0092B-C50C-407E-A947-70E740481C1C}">
                <a14:useLocalDpi xmlns:a14="http://schemas.microsoft.com/office/drawing/2010/main"/>
              </a:ext>
            </a:extLst>
          </a:blip>
          <a:srcRect/>
          <a:stretch/>
        </p:blipFill>
        <p:spPr>
          <a:xfrm>
            <a:off x="222099" y="2920850"/>
            <a:ext cx="2592350" cy="1860274"/>
          </a:xfrm>
          <a:prstGeom prst="rect">
            <a:avLst/>
          </a:prstGeom>
          <a:noFill/>
          <a:ln>
            <a:noFill/>
          </a:ln>
        </p:spPr>
      </p:pic>
      <p:pic>
        <p:nvPicPr>
          <p:cNvPr id="423" name="Shape 423"/>
          <p:cNvPicPr preferRelativeResize="0"/>
          <p:nvPr/>
        </p:nvPicPr>
        <p:blipFill rotWithShape="1">
          <a:blip r:embed="rId8" cstate="screen">
            <a:extLst>
              <a:ext uri="{28A0092B-C50C-407E-A947-70E740481C1C}">
                <a14:useLocalDpi xmlns:a14="http://schemas.microsoft.com/office/drawing/2010/main"/>
              </a:ext>
            </a:extLst>
          </a:blip>
          <a:srcRect/>
          <a:stretch/>
        </p:blipFill>
        <p:spPr>
          <a:xfrm>
            <a:off x="2914399" y="4868500"/>
            <a:ext cx="2592350" cy="1782626"/>
          </a:xfrm>
          <a:prstGeom prst="rect">
            <a:avLst/>
          </a:prstGeom>
          <a:noFill/>
          <a:ln>
            <a:noFill/>
          </a:ln>
        </p:spPr>
      </p:pic>
      <p:sp>
        <p:nvSpPr>
          <p:cNvPr id="424" name="Shape 424"/>
          <p:cNvSpPr/>
          <p:nvPr/>
        </p:nvSpPr>
        <p:spPr>
          <a:xfrm>
            <a:off x="5606700" y="1105225"/>
            <a:ext cx="3444600" cy="5545800"/>
          </a:xfrm>
          <a:prstGeom prst="rect">
            <a:avLst/>
          </a:prstGeom>
          <a:noFill/>
          <a:ln>
            <a:noFill/>
          </a:ln>
        </p:spPr>
        <p:txBody>
          <a:bodyPr lIns="40925" tIns="40925" rIns="40925" bIns="40925" anchor="t" anchorCtr="0">
            <a:noAutofit/>
          </a:bodyPr>
          <a:lstStyle/>
          <a:p>
            <a:pPr marL="25400" marR="25400" defTabSz="914400">
              <a:lnSpc>
                <a:spcPct val="115000"/>
              </a:lnSpc>
              <a:buSzPct val="25000"/>
            </a:pPr>
            <a:r>
              <a:rPr lang="en" b="1" kern="0">
                <a:solidFill>
                  <a:srgbClr val="000000"/>
                </a:solidFill>
                <a:latin typeface="Arial"/>
                <a:ea typeface="Arial"/>
                <a:cs typeface="Arial"/>
                <a:sym typeface="Arial"/>
                <a:rtl val="0"/>
              </a:rPr>
              <a:t>200+ IDEAS</a:t>
            </a:r>
          </a:p>
          <a:p>
            <a:pPr marL="25400" marR="25400" defTabSz="914400">
              <a:lnSpc>
                <a:spcPct val="115000"/>
              </a:lnSpc>
            </a:pPr>
            <a:endParaRPr b="1" kern="0">
              <a:solidFill>
                <a:srgbClr val="000000"/>
              </a:solidFill>
              <a:latin typeface="Arial"/>
              <a:ea typeface="Arial"/>
              <a:cs typeface="Arial"/>
              <a:sym typeface="Arial"/>
              <a:rtl val="0"/>
            </a:endParaRPr>
          </a:p>
          <a:p>
            <a:pPr marL="25400" marR="25400" defTabSz="914400">
              <a:lnSpc>
                <a:spcPct val="115000"/>
              </a:lnSpc>
              <a:buSzPct val="25000"/>
            </a:pPr>
            <a:r>
              <a:rPr lang="en" b="1" kern="0">
                <a:solidFill>
                  <a:srgbClr val="000000"/>
                </a:solidFill>
                <a:latin typeface="Arial"/>
                <a:ea typeface="Arial"/>
                <a:cs typeface="Arial"/>
                <a:sym typeface="Arial"/>
                <a:rtl val="0"/>
              </a:rPr>
              <a:t>6 BREAKOUT GROUPS DISCUSSED TOP IDEAS WITH FOCUS ON:</a:t>
            </a:r>
          </a:p>
          <a:p>
            <a:pPr marL="25400" marR="25400" defTabSz="914400">
              <a:lnSpc>
                <a:spcPct val="115000"/>
              </a:lnSpc>
            </a:pPr>
            <a:endParaRPr b="1" kern="0">
              <a:solidFill>
                <a:srgbClr val="000000"/>
              </a:solidFill>
              <a:latin typeface="Arial"/>
              <a:ea typeface="Arial"/>
              <a:cs typeface="Arial"/>
              <a:sym typeface="Arial"/>
              <a:rtl val="0"/>
            </a:endParaRPr>
          </a:p>
          <a:p>
            <a:pPr marL="457200" defTabSz="914400">
              <a:lnSpc>
                <a:spcPct val="150000"/>
              </a:lnSpc>
              <a:buSzPct val="61111"/>
            </a:pPr>
            <a:r>
              <a:rPr lang="en" kern="0">
                <a:solidFill>
                  <a:srgbClr val="000000"/>
                </a:solidFill>
                <a:latin typeface="Arial"/>
                <a:ea typeface="Arial"/>
                <a:cs typeface="Arial"/>
                <a:sym typeface="Arial"/>
                <a:rtl val="0"/>
              </a:rPr>
              <a:t>RESEARCH ENABLERS</a:t>
            </a:r>
          </a:p>
          <a:p>
            <a:pPr marL="457200" defTabSz="914400">
              <a:lnSpc>
                <a:spcPct val="150000"/>
              </a:lnSpc>
              <a:buSzPct val="61111"/>
            </a:pPr>
            <a:r>
              <a:rPr lang="en" kern="0">
                <a:solidFill>
                  <a:srgbClr val="000000"/>
                </a:solidFill>
                <a:latin typeface="Arial"/>
                <a:ea typeface="Arial"/>
                <a:cs typeface="Arial"/>
                <a:sym typeface="Arial"/>
                <a:rtl val="0"/>
              </a:rPr>
              <a:t>TECH INNOVATIONS</a:t>
            </a:r>
          </a:p>
          <a:p>
            <a:pPr marL="457200" defTabSz="914400">
              <a:lnSpc>
                <a:spcPct val="150000"/>
              </a:lnSpc>
              <a:buSzPct val="61111"/>
            </a:pPr>
            <a:r>
              <a:rPr lang="en" kern="0">
                <a:solidFill>
                  <a:srgbClr val="000000"/>
                </a:solidFill>
                <a:latin typeface="Arial"/>
                <a:ea typeface="Arial"/>
                <a:cs typeface="Arial"/>
                <a:sym typeface="Arial"/>
                <a:rtl val="0"/>
              </a:rPr>
              <a:t>NEW BUSINESS MODELS</a:t>
            </a:r>
          </a:p>
          <a:p>
            <a:pPr marL="457200" defTabSz="914400">
              <a:lnSpc>
                <a:spcPct val="150000"/>
              </a:lnSpc>
              <a:buSzPct val="61111"/>
            </a:pPr>
            <a:r>
              <a:rPr lang="en" kern="0">
                <a:solidFill>
                  <a:srgbClr val="000000"/>
                </a:solidFill>
                <a:latin typeface="Arial"/>
                <a:ea typeface="Arial"/>
                <a:cs typeface="Arial"/>
                <a:sym typeface="Arial"/>
                <a:rtl val="0"/>
              </a:rPr>
              <a:t>EMERGING PRODUCTS</a:t>
            </a:r>
          </a:p>
          <a:p>
            <a:pPr marL="457200" defTabSz="914400">
              <a:lnSpc>
                <a:spcPct val="150000"/>
              </a:lnSpc>
              <a:buSzPct val="61111"/>
            </a:pPr>
            <a:r>
              <a:rPr lang="en" kern="0">
                <a:solidFill>
                  <a:srgbClr val="000000"/>
                </a:solidFill>
                <a:latin typeface="Arial"/>
                <a:ea typeface="Arial"/>
                <a:cs typeface="Arial"/>
                <a:sym typeface="Arial"/>
                <a:rtl val="0"/>
              </a:rPr>
              <a:t>SOCIAL IMPACTS</a:t>
            </a:r>
          </a:p>
          <a:p>
            <a:pPr marL="457200" defTabSz="914400">
              <a:lnSpc>
                <a:spcPct val="150000"/>
              </a:lnSpc>
              <a:buSzPct val="61111"/>
            </a:pPr>
            <a:r>
              <a:rPr lang="en" kern="0">
                <a:solidFill>
                  <a:srgbClr val="000000"/>
                </a:solidFill>
                <a:latin typeface="Arial"/>
                <a:ea typeface="Arial"/>
                <a:cs typeface="Arial"/>
                <a:sym typeface="Arial"/>
                <a:rtl val="0"/>
              </a:rPr>
              <a:t>POLICY CHANGES</a:t>
            </a:r>
          </a:p>
          <a:p>
            <a:pPr marL="457200" defTabSz="914400">
              <a:lnSpc>
                <a:spcPct val="150000"/>
              </a:lnSpc>
              <a:buSzPct val="61111"/>
            </a:pPr>
            <a:r>
              <a:rPr lang="en" kern="0">
                <a:solidFill>
                  <a:srgbClr val="000000"/>
                </a:solidFill>
                <a:latin typeface="Arial"/>
                <a:ea typeface="Arial"/>
                <a:cs typeface="Arial"/>
                <a:sym typeface="Arial"/>
                <a:rtl val="0"/>
              </a:rPr>
              <a:t>LEGAL DEVELOPMENTS</a:t>
            </a:r>
          </a:p>
          <a:p>
            <a:pPr marL="457200" defTabSz="914400">
              <a:lnSpc>
                <a:spcPct val="150000"/>
              </a:lnSpc>
              <a:buSzPct val="61111"/>
            </a:pPr>
            <a:r>
              <a:rPr lang="en" kern="0">
                <a:solidFill>
                  <a:srgbClr val="000000"/>
                </a:solidFill>
                <a:latin typeface="Arial"/>
                <a:ea typeface="Arial"/>
                <a:cs typeface="Arial"/>
                <a:sym typeface="Arial"/>
                <a:rtl val="0"/>
              </a:rPr>
              <a:t>OPPORTUNITIES</a:t>
            </a:r>
          </a:p>
          <a:p>
            <a:pPr defTabSz="914400">
              <a:buClr>
                <a:srgbClr val="000000"/>
              </a:buClr>
              <a:buFont typeface="Arial"/>
              <a:buNone/>
            </a:pPr>
            <a:endParaRPr kern="0">
              <a:solidFill>
                <a:srgbClr val="000000"/>
              </a:solidFill>
              <a:latin typeface="Arial"/>
              <a:ea typeface="Arial"/>
              <a:cs typeface="Arial"/>
              <a:sym typeface="Arial"/>
              <a:rtl val="0"/>
            </a:endParaRPr>
          </a:p>
          <a:p>
            <a:pPr marL="25400" marR="25400" defTabSz="914400">
              <a:lnSpc>
                <a:spcPct val="115000"/>
              </a:lnSpc>
            </a:pPr>
            <a:endParaRPr b="1" kern="0">
              <a:solidFill>
                <a:srgbClr val="000000"/>
              </a:solidFill>
              <a:latin typeface="Arial"/>
              <a:ea typeface="Arial"/>
              <a:cs typeface="Arial"/>
              <a:sym typeface="Arial"/>
              <a:rtl val="0"/>
            </a:endParaRPr>
          </a:p>
          <a:p>
            <a:pPr marR="25400" defTabSz="914400">
              <a:lnSpc>
                <a:spcPct val="115000"/>
              </a:lnSpc>
            </a:pPr>
            <a:endParaRPr b="1" kern="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215495217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244" y="199639"/>
            <a:ext cx="7429499" cy="846941"/>
          </a:xfrm>
        </p:spPr>
        <p:txBody>
          <a:bodyPr>
            <a:normAutofit/>
          </a:bodyPr>
          <a:lstStyle/>
          <a:p>
            <a:r>
              <a:rPr lang="en-US" dirty="0" smtClean="0"/>
              <a:t>WHY VISION 2025? </a:t>
            </a:r>
            <a:endParaRPr lang="en-US" dirty="0"/>
          </a:p>
        </p:txBody>
      </p:sp>
      <p:sp>
        <p:nvSpPr>
          <p:cNvPr id="3" name="Content Placeholder 2"/>
          <p:cNvSpPr>
            <a:spLocks noGrp="1"/>
          </p:cNvSpPr>
          <p:nvPr>
            <p:ph idx="1"/>
          </p:nvPr>
        </p:nvSpPr>
        <p:spPr>
          <a:xfrm>
            <a:off x="118470" y="1046580"/>
            <a:ext cx="8568330" cy="4868457"/>
          </a:xfrm>
        </p:spPr>
        <p:txBody>
          <a:bodyPr>
            <a:noAutofit/>
          </a:bodyPr>
          <a:lstStyle/>
          <a:p>
            <a:pPr marL="0" indent="0">
              <a:buNone/>
            </a:pPr>
            <a:r>
              <a:rPr lang="en-US" sz="2800" dirty="0" smtClean="0"/>
              <a:t>There is a sense in many different parts of the community that we are on the cusp of transformational changes that make looking out a decade from now very different than such exercises in the past</a:t>
            </a:r>
          </a:p>
          <a:p>
            <a:pPr lvl="1"/>
            <a:r>
              <a:rPr lang="en-US" sz="2400" dirty="0" smtClean="0"/>
              <a:t>Not just technological change, but societal change and individual change</a:t>
            </a:r>
          </a:p>
          <a:p>
            <a:pPr lvl="1"/>
            <a:r>
              <a:rPr lang="en-US" sz="2400" dirty="0" smtClean="0"/>
              <a:t>Need to get beyond our disciplinary and sub-disciplinary silos to grasp it fully</a:t>
            </a:r>
            <a:endParaRPr lang="en-US" sz="2800" dirty="0"/>
          </a:p>
          <a:p>
            <a:pPr marL="0" indent="0">
              <a:buNone/>
            </a:pPr>
            <a:r>
              <a:rPr lang="en-US" sz="2800" dirty="0" smtClean="0"/>
              <a:t>CCC/NSF CISE are brainstorming on this common question from several different perspectives in three partially overlapping workshops</a:t>
            </a:r>
            <a:endParaRPr 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tint val="75000"/>
                  </a:prstClr>
                </a:solidFill>
                <a:latin typeface="Calibri"/>
              </a:rPr>
              <a:pPr/>
              <a:t>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099476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89" y="0"/>
            <a:ext cx="7429499" cy="1478570"/>
          </a:xfrm>
        </p:spPr>
        <p:txBody>
          <a:bodyPr/>
          <a:lstStyle/>
          <a:p>
            <a:r>
              <a:rPr lang="en-US" dirty="0" smtClean="0"/>
              <a:t>THREE WORKSHOPS</a:t>
            </a:r>
            <a:endParaRPr lang="en-US" dirty="0"/>
          </a:p>
        </p:txBody>
      </p:sp>
      <p:sp>
        <p:nvSpPr>
          <p:cNvPr id="3" name="Content Placeholder 2"/>
          <p:cNvSpPr>
            <a:spLocks noGrp="1"/>
          </p:cNvSpPr>
          <p:nvPr>
            <p:ph idx="1"/>
          </p:nvPr>
        </p:nvSpPr>
        <p:spPr>
          <a:xfrm>
            <a:off x="761855" y="1240237"/>
            <a:ext cx="8291870" cy="5757333"/>
          </a:xfrm>
        </p:spPr>
        <p:txBody>
          <a:bodyPr>
            <a:normAutofit fontScale="40000" lnSpcReduction="20000"/>
          </a:bodyPr>
          <a:lstStyle/>
          <a:p>
            <a:pPr marL="0" indent="0">
              <a:buNone/>
            </a:pPr>
            <a:r>
              <a:rPr lang="en-US" sz="5500" b="1" i="1" dirty="0" smtClean="0">
                <a:solidFill>
                  <a:srgbClr val="A6093D"/>
                </a:solidFill>
              </a:rPr>
              <a:t>Interacting With the Computers All Around Us</a:t>
            </a:r>
            <a:r>
              <a:rPr lang="en-US" sz="5500" b="1" i="1" dirty="0" smtClean="0">
                <a:solidFill>
                  <a:srgbClr val="FF0000"/>
                </a:solidFill>
              </a:rPr>
              <a:t/>
            </a:r>
            <a:br>
              <a:rPr lang="en-US" sz="5500" b="1" i="1" dirty="0" smtClean="0">
                <a:solidFill>
                  <a:srgbClr val="FF0000"/>
                </a:solidFill>
              </a:rPr>
            </a:br>
            <a:r>
              <a:rPr lang="en-US" sz="5500" b="1" dirty="0" smtClean="0"/>
              <a:t>When </a:t>
            </a:r>
            <a:r>
              <a:rPr lang="en-US" sz="5500" b="1" dirty="0"/>
              <a:t>disruptive technology transformations change our interaction assumptions: </a:t>
            </a:r>
            <a:r>
              <a:rPr lang="en-US" sz="5500" dirty="0"/>
              <a:t>how will these change interactions </a:t>
            </a:r>
            <a:r>
              <a:rPr lang="en-US" sz="5500" dirty="0" smtClean="0"/>
              <a:t>of </a:t>
            </a:r>
            <a:r>
              <a:rPr lang="en-US" sz="5500" dirty="0"/>
              <a:t>people to computing, machine to machine, </a:t>
            </a:r>
            <a:r>
              <a:rPr lang="en-US" sz="5500" dirty="0" smtClean="0"/>
              <a:t>&amp; people </a:t>
            </a:r>
            <a:r>
              <a:rPr lang="en-US" sz="5500" dirty="0"/>
              <a:t>to people</a:t>
            </a:r>
            <a:r>
              <a:rPr lang="en-US" sz="5500" dirty="0" smtClean="0"/>
              <a:t>?</a:t>
            </a:r>
          </a:p>
          <a:p>
            <a:endParaRPr lang="en-US" sz="1500" dirty="0"/>
          </a:p>
          <a:p>
            <a:pPr marL="0" indent="0">
              <a:buNone/>
            </a:pPr>
            <a:r>
              <a:rPr lang="en-US" sz="5500" b="1" i="1" dirty="0" smtClean="0">
                <a:solidFill>
                  <a:srgbClr val="A53926"/>
                </a:solidFill>
              </a:rPr>
              <a:t>The New Making Renaissance: Programmable Matter and Things</a:t>
            </a:r>
            <a:r>
              <a:rPr lang="en-US" sz="5500" b="1" dirty="0" smtClean="0">
                <a:solidFill>
                  <a:srgbClr val="A53926"/>
                </a:solidFill>
              </a:rPr>
              <a:t/>
            </a:r>
            <a:br>
              <a:rPr lang="en-US" sz="5500" b="1" dirty="0" smtClean="0">
                <a:solidFill>
                  <a:srgbClr val="A53926"/>
                </a:solidFill>
              </a:rPr>
            </a:br>
            <a:r>
              <a:rPr lang="en-US" sz="5500" b="1" dirty="0" smtClean="0"/>
              <a:t>When the decentralization of creation and mass delivery of software is achieved for many other constructive arts:  </a:t>
            </a:r>
            <a:r>
              <a:rPr lang="en-US" sz="5500" dirty="0" smtClean="0"/>
              <a:t>3D printing, synthetic biology, printable electronics, end-user programming, manufacturing, robotics, design, health, CAD/CAM, &amp; intellectual property</a:t>
            </a:r>
          </a:p>
          <a:p>
            <a:endParaRPr lang="en-US" sz="1800" b="1" i="1" dirty="0" smtClean="0">
              <a:solidFill>
                <a:srgbClr val="FFFF00"/>
              </a:solidFill>
            </a:endParaRPr>
          </a:p>
          <a:p>
            <a:pPr marL="0" indent="0">
              <a:buNone/>
            </a:pPr>
            <a:r>
              <a:rPr lang="en-US" sz="5500" b="1" i="1" dirty="0" smtClean="0">
                <a:solidFill>
                  <a:srgbClr val="A53926"/>
                </a:solidFill>
              </a:rPr>
              <a:t>Computing &amp; the Smart World</a:t>
            </a:r>
            <a:r>
              <a:rPr lang="en-US" sz="5500" b="1" i="1" dirty="0" smtClean="0"/>
              <a:t/>
            </a:r>
            <a:br>
              <a:rPr lang="en-US" sz="5500" b="1" i="1" dirty="0" smtClean="0"/>
            </a:br>
            <a:r>
              <a:rPr lang="en-US" sz="5500" b="1" dirty="0" smtClean="0"/>
              <a:t>When “smart everything” will trigger major transformation in societal services: </a:t>
            </a:r>
            <a:r>
              <a:rPr lang="en-US" sz="5500" dirty="0" smtClean="0"/>
              <a:t>health, education, transportation, &amp; more</a:t>
            </a:r>
          </a:p>
          <a:p>
            <a:endParaRPr lang="en-US" sz="1300" b="1" dirty="0" smtClean="0"/>
          </a:p>
          <a:p>
            <a:pPr marL="0" indent="0">
              <a:buNone/>
            </a:pPr>
            <a:endParaRPr lang="en-US" sz="3400" dirty="0" smtClean="0"/>
          </a:p>
          <a:p>
            <a:pPr marL="0" indent="0">
              <a:buNone/>
            </a:pPr>
            <a:r>
              <a:rPr lang="en-US" sz="5500" dirty="0" smtClean="0"/>
              <a:t>Some overlap among topics and participants in very different settings</a:t>
            </a:r>
          </a:p>
          <a:p>
            <a:pPr marL="0" indent="0">
              <a:buNone/>
            </a:pPr>
            <a:r>
              <a:rPr lang="en-US" sz="5500" dirty="0" smtClean="0"/>
              <a:t>Build comprehensive 2025 vision from the outcomes of the workshops</a:t>
            </a:r>
            <a:endParaRPr lang="en-US" sz="5500" dirty="0"/>
          </a:p>
        </p:txBody>
      </p:sp>
      <p:sp>
        <p:nvSpPr>
          <p:cNvPr id="6" name="Slide Number Placeholder 2"/>
          <p:cNvSpPr txBox="1">
            <a:spLocks/>
          </p:cNvSpPr>
          <p:nvPr/>
        </p:nvSpPr>
        <p:spPr>
          <a:xfrm>
            <a:off x="7620000" y="18288"/>
            <a:ext cx="1066800" cy="329184"/>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latin typeface="Calibri"/>
              </a:rPr>
              <a:pPr/>
              <a:t>6</a:t>
            </a:fld>
            <a:endParaRPr lang="en-US" dirty="0">
              <a:latin typeface="Calibri"/>
            </a:endParaRPr>
          </a:p>
        </p:txBody>
      </p:sp>
    </p:spTree>
    <p:extLst>
      <p:ext uri="{BB962C8B-B14F-4D97-AF65-F5344CB8AC3E}">
        <p14:creationId xmlns:p14="http://schemas.microsoft.com/office/powerpoint/2010/main" val="27554400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755" y="495299"/>
            <a:ext cx="7575721" cy="3949701"/>
          </a:xfrm>
        </p:spPr>
        <p:txBody>
          <a:bodyPr>
            <a:noAutofit/>
          </a:bodyPr>
          <a:lstStyle/>
          <a:p>
            <a:pPr algn="ctr"/>
            <a:r>
              <a:rPr lang="en-US" sz="3200" dirty="0" smtClean="0"/>
              <a:t>Computing Visions 2025:</a:t>
            </a:r>
            <a:br>
              <a:rPr lang="en-US" sz="3200" dirty="0" smtClean="0"/>
            </a:br>
            <a:r>
              <a:rPr lang="en-US" sz="3200" dirty="0" smtClean="0"/>
              <a:t>Interacting with the Computers All Around Us</a:t>
            </a:r>
            <a:br>
              <a:rPr lang="en-US" sz="3200" dirty="0" smtClean="0"/>
            </a:br>
            <a:r>
              <a:rPr lang="en-US" sz="3200" dirty="0"/>
              <a:t/>
            </a:r>
            <a:br>
              <a:rPr lang="en-US" sz="3200" dirty="0"/>
            </a:br>
            <a:r>
              <a:rPr lang="en-US" sz="3200" dirty="0" smtClean="0"/>
              <a:t>May 13, 2014</a:t>
            </a:r>
            <a:br>
              <a:rPr lang="en-US" sz="3200" dirty="0" smtClean="0"/>
            </a:br>
            <a:r>
              <a:rPr lang="en-US" sz="3200" dirty="0"/>
              <a:t/>
            </a:r>
            <a:br>
              <a:rPr lang="en-US" sz="3200" dirty="0"/>
            </a:br>
            <a:r>
              <a:rPr lang="en-US" sz="3200" dirty="0" smtClean="0"/>
              <a:t/>
            </a:r>
            <a:br>
              <a:rPr lang="en-US" sz="3200" dirty="0" smtClean="0"/>
            </a:br>
            <a:r>
              <a:rPr lang="en-US" sz="2000" dirty="0" smtClean="0"/>
              <a:t>Limor Fix,  Jennifer Rexford,  Daniela Rus</a:t>
            </a:r>
            <a:br>
              <a:rPr lang="en-US" sz="2000" dirty="0" smtClean="0"/>
            </a:br>
            <a:r>
              <a:rPr lang="en-US" sz="2000" dirty="0" smtClean="0"/>
              <a:t>WS Chairs</a:t>
            </a:r>
            <a:endParaRPr lang="en-US" sz="2000" dirty="0"/>
          </a:p>
        </p:txBody>
      </p:sp>
      <p:sp>
        <p:nvSpPr>
          <p:cNvPr id="3" name="Subtitle 2"/>
          <p:cNvSpPr>
            <a:spLocks noGrp="1"/>
          </p:cNvSpPr>
          <p:nvPr>
            <p:ph type="subTitle" idx="1"/>
          </p:nvPr>
        </p:nvSpPr>
        <p:spPr>
          <a:xfrm>
            <a:off x="1592477" y="4544292"/>
            <a:ext cx="6858000" cy="568036"/>
          </a:xfrm>
        </p:spPr>
        <p:txBody>
          <a:bodyPr/>
          <a:lstStyle/>
          <a:p>
            <a:pPr algn="ctr"/>
            <a:r>
              <a:rPr lang="en-US" dirty="0" smtClean="0"/>
              <a:t>CCC/NSF sponsored workshop</a:t>
            </a:r>
            <a:endParaRPr lang="en-US" dirty="0"/>
          </a:p>
        </p:txBody>
      </p:sp>
    </p:spTree>
    <p:extLst>
      <p:ext uri="{BB962C8B-B14F-4D97-AF65-F5344CB8AC3E}">
        <p14:creationId xmlns:p14="http://schemas.microsoft.com/office/powerpoint/2010/main" val="1961377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Workshop Goals</a:t>
            </a:r>
            <a:endParaRPr lang="en-US" sz="2800" dirty="0"/>
          </a:p>
        </p:txBody>
      </p:sp>
      <p:sp>
        <p:nvSpPr>
          <p:cNvPr id="3" name="Content Placeholder 2"/>
          <p:cNvSpPr>
            <a:spLocks noGrp="1"/>
          </p:cNvSpPr>
          <p:nvPr>
            <p:ph idx="4294967295"/>
          </p:nvPr>
        </p:nvSpPr>
        <p:spPr>
          <a:xfrm>
            <a:off x="321672" y="1062578"/>
            <a:ext cx="8074183" cy="4721987"/>
          </a:xfrm>
          <a:prstGeom prst="rect">
            <a:avLst/>
          </a:prstGeom>
        </p:spPr>
        <p:txBody>
          <a:bodyPr>
            <a:noAutofit/>
          </a:bodyPr>
          <a:lstStyle/>
          <a:p>
            <a:pPr marL="46037" indent="0">
              <a:buNone/>
            </a:pPr>
            <a:endParaRPr lang="en-US" sz="1800" dirty="0" smtClean="0">
              <a:solidFill>
                <a:schemeClr val="tx1">
                  <a:lumMod val="75000"/>
                  <a:lumOff val="25000"/>
                </a:schemeClr>
              </a:solidFill>
            </a:endParaRPr>
          </a:p>
          <a:p>
            <a:pPr marL="365125" lvl="1" indent="0">
              <a:buNone/>
            </a:pPr>
            <a:r>
              <a:rPr lang="en-US" sz="2800" dirty="0" smtClean="0">
                <a:solidFill>
                  <a:schemeClr val="tx1"/>
                </a:solidFill>
              </a:rPr>
              <a:t>Develop visions and identify core technologies needed for the future of </a:t>
            </a:r>
            <a:r>
              <a:rPr lang="en-US" sz="2800" dirty="0" smtClean="0">
                <a:solidFill>
                  <a:srgbClr val="0000FF"/>
                </a:solidFill>
              </a:rPr>
              <a:t>interaction among humans, computers, and the physical world</a:t>
            </a:r>
            <a:r>
              <a:rPr lang="en-US" sz="2800" dirty="0" smtClean="0">
                <a:solidFill>
                  <a:schemeClr val="tx1">
                    <a:lumMod val="75000"/>
                    <a:lumOff val="25000"/>
                  </a:schemeClr>
                </a:solidFill>
              </a:rPr>
              <a:t>:</a:t>
            </a:r>
          </a:p>
          <a:p>
            <a:pPr lvl="2"/>
            <a:r>
              <a:rPr lang="en-US" sz="2400" b="1" i="1" dirty="0" smtClean="0">
                <a:solidFill>
                  <a:schemeClr val="tx1">
                    <a:lumMod val="75000"/>
                    <a:lumOff val="25000"/>
                  </a:schemeClr>
                </a:solidFill>
              </a:rPr>
              <a:t>Assist people:   </a:t>
            </a:r>
            <a:r>
              <a:rPr lang="en-US" sz="2400" dirty="0" smtClean="0">
                <a:solidFill>
                  <a:schemeClr val="tx1">
                    <a:lumMod val="75000"/>
                    <a:lumOff val="25000"/>
                  </a:schemeClr>
                </a:solidFill>
              </a:rPr>
              <a:t>Health, Education, Work, Family, Home,…</a:t>
            </a:r>
          </a:p>
          <a:p>
            <a:pPr lvl="2"/>
            <a:r>
              <a:rPr lang="en-US" sz="2400" b="1" i="1" dirty="0" smtClean="0">
                <a:solidFill>
                  <a:schemeClr val="tx1">
                    <a:lumMod val="75000"/>
                    <a:lumOff val="25000"/>
                  </a:schemeClr>
                </a:solidFill>
              </a:rPr>
              <a:t>Empower communities:</a:t>
            </a:r>
            <a:r>
              <a:rPr lang="en-US" sz="2400" dirty="0" smtClean="0">
                <a:solidFill>
                  <a:schemeClr val="tx1">
                    <a:lumMod val="75000"/>
                    <a:lumOff val="25000"/>
                  </a:schemeClr>
                </a:solidFill>
              </a:rPr>
              <a:t>  Communicate, collaborate, organize for better sustainability, quality of life, …</a:t>
            </a:r>
          </a:p>
          <a:p>
            <a:pPr lvl="3"/>
            <a:endParaRPr lang="en-US" sz="2800" dirty="0" smtClean="0"/>
          </a:p>
          <a:p>
            <a:pPr lvl="1"/>
            <a:endParaRPr lang="en-US" sz="1800" dirty="0" smtClean="0"/>
          </a:p>
        </p:txBody>
      </p:sp>
    </p:spTree>
    <p:extLst>
      <p:ext uri="{BB962C8B-B14F-4D97-AF65-F5344CB8AC3E}">
        <p14:creationId xmlns:p14="http://schemas.microsoft.com/office/powerpoint/2010/main" val="1002254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Participants</a:t>
            </a:r>
            <a:endParaRPr lang="en-US" sz="2800" dirty="0"/>
          </a:p>
        </p:txBody>
      </p:sp>
      <p:sp>
        <p:nvSpPr>
          <p:cNvPr id="3" name="Content Placeholder 2"/>
          <p:cNvSpPr>
            <a:spLocks noGrp="1"/>
          </p:cNvSpPr>
          <p:nvPr>
            <p:ph sz="quarter" idx="4294967295"/>
          </p:nvPr>
        </p:nvSpPr>
        <p:spPr>
          <a:xfrm>
            <a:off x="304800" y="1578264"/>
            <a:ext cx="8285018" cy="4835236"/>
          </a:xfrm>
          <a:prstGeom prst="rect">
            <a:avLst/>
          </a:prstGeom>
        </p:spPr>
        <p:txBody>
          <a:bodyPr>
            <a:normAutofit/>
          </a:bodyPr>
          <a:lstStyle/>
          <a:p>
            <a:r>
              <a:rPr lang="en-US" dirty="0" smtClean="0"/>
              <a:t>Session chairs: Andrew Senior (Google), </a:t>
            </a:r>
            <a:br>
              <a:rPr lang="en-US" dirty="0" smtClean="0"/>
            </a:br>
            <a:r>
              <a:rPr lang="en-US" dirty="0" smtClean="0"/>
              <a:t>Vijay Kumar (</a:t>
            </a:r>
            <a:r>
              <a:rPr lang="en-US" dirty="0" err="1" smtClean="0"/>
              <a:t>UPenn</a:t>
            </a:r>
            <a:r>
              <a:rPr lang="en-US" dirty="0" smtClean="0"/>
              <a:t>), Seth Teller (MIT), </a:t>
            </a:r>
            <a:br>
              <a:rPr lang="en-US" dirty="0" smtClean="0"/>
            </a:br>
            <a:r>
              <a:rPr lang="en-US" dirty="0" err="1" smtClean="0"/>
              <a:t>Maja</a:t>
            </a:r>
            <a:r>
              <a:rPr lang="en-US" dirty="0" smtClean="0"/>
              <a:t> Mataric (USC)</a:t>
            </a:r>
          </a:p>
          <a:p>
            <a:r>
              <a:rPr lang="en-US" dirty="0" smtClean="0"/>
              <a:t>Around 50 participants: top universities, NSF, DARPA, Navy, Air Force, Army, IBM, Google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385" y="4638213"/>
            <a:ext cx="1617486" cy="1546687"/>
          </a:xfrm>
          <a:prstGeom prst="rect">
            <a:avLst/>
          </a:prstGeom>
        </p:spPr>
      </p:pic>
      <p:sp>
        <p:nvSpPr>
          <p:cNvPr id="5" name="TextBox 4"/>
          <p:cNvSpPr txBox="1"/>
          <p:nvPr/>
        </p:nvSpPr>
        <p:spPr>
          <a:xfrm>
            <a:off x="177800" y="6180426"/>
            <a:ext cx="3793411" cy="369332"/>
          </a:xfrm>
          <a:prstGeom prst="rect">
            <a:avLst/>
          </a:prstGeom>
          <a:noFill/>
        </p:spPr>
        <p:txBody>
          <a:bodyPr wrap="none" rtlCol="0">
            <a:spAutoFit/>
          </a:bodyPr>
          <a:lstStyle/>
          <a:p>
            <a:r>
              <a:rPr lang="en-US" dirty="0" smtClean="0"/>
              <a:t>Seth Teller - dear friend and colleague </a:t>
            </a:r>
            <a:endParaRPr lang="en-US" dirty="0"/>
          </a:p>
        </p:txBody>
      </p:sp>
    </p:spTree>
    <p:extLst>
      <p:ext uri="{BB962C8B-B14F-4D97-AF65-F5344CB8AC3E}">
        <p14:creationId xmlns:p14="http://schemas.microsoft.com/office/powerpoint/2010/main" val="278011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der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2081</TotalTime>
  <Words>1496</Words>
  <Application>Microsoft Macintosh PowerPoint</Application>
  <PresentationFormat>On-screen Show (4:3)</PresentationFormat>
  <Paragraphs>340</Paragraphs>
  <Slides>42</Slides>
  <Notes>23</Notes>
  <HiddenSlides>0</HiddenSlides>
  <MMClips>0</MMClips>
  <ScaleCrop>false</ScaleCrop>
  <HeadingPairs>
    <vt:vector size="4" baseType="variant">
      <vt:variant>
        <vt:lpstr>Theme</vt:lpstr>
      </vt:variant>
      <vt:variant>
        <vt:i4>5</vt:i4>
      </vt:variant>
      <vt:variant>
        <vt:lpstr>Slide Titles</vt:lpstr>
      </vt:variant>
      <vt:variant>
        <vt:i4>42</vt:i4>
      </vt:variant>
    </vt:vector>
  </HeadingPairs>
  <TitlesOfParts>
    <vt:vector size="47" baseType="lpstr">
      <vt:lpstr>Office Theme</vt:lpstr>
      <vt:lpstr>1_Office Theme</vt:lpstr>
      <vt:lpstr>modern</vt:lpstr>
      <vt:lpstr>2_Office Theme</vt:lpstr>
      <vt:lpstr>Black</vt:lpstr>
      <vt:lpstr>Computing Visions 2025:      David Culler (CISE AC), Beth Mynatt (CCC), Limor Fix (CCC),    James Landay (CISE AC), Jennifer Rexford (CISE AC),  and Ed Lazowska (CCC)  Maja Mataric (USC)</vt:lpstr>
      <vt:lpstr>Genesis Vision 2025</vt:lpstr>
      <vt:lpstr>The May 2013 Tee up</vt:lpstr>
      <vt:lpstr>NSF AC WG</vt:lpstr>
      <vt:lpstr>WHY VISION 2025? </vt:lpstr>
      <vt:lpstr>THREE WORKSHOPS</vt:lpstr>
      <vt:lpstr>Computing Visions 2025: Interacting with the Computers All Around Us  May 13, 2014   Limor Fix,  Jennifer Rexford,  Daniela Rus WS Chairs</vt:lpstr>
      <vt:lpstr>Workshop Goals</vt:lpstr>
      <vt:lpstr>Participants</vt:lpstr>
      <vt:lpstr>Intelligent Assistants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Computing Visions 2025:  an initial synthesis</vt:lpstr>
      <vt:lpstr>Foundations</vt:lpstr>
      <vt:lpstr>USE Inspired research</vt:lpstr>
      <vt:lpstr>Computing Community</vt:lpstr>
      <vt:lpstr>National priorities</vt:lpstr>
      <vt:lpstr>Open for discussion</vt:lpstr>
      <vt:lpstr>CCC discussion</vt:lpstr>
      <vt:lpstr>BACKUP SLIDES</vt:lpstr>
      <vt:lpstr>Cognitive Intelligent  Assistants</vt:lpstr>
      <vt:lpstr>Physical Intelligent  Assistants</vt:lpstr>
      <vt:lpstr>Social Intelligent Assistants</vt:lpstr>
      <vt:lpstr>Networked Intelligent  Assistants</vt:lpstr>
      <vt:lpstr>PowerPoint Presentation</vt:lpstr>
      <vt:lpstr>VISION 2025 WORKSHOP SUITE</vt:lpstr>
      <vt:lpstr>PowerPoint Presentation</vt:lpstr>
      <vt:lpstr>PowerPoint Presentation</vt:lpstr>
      <vt:lpstr>PowerPoint Presentation</vt:lpstr>
    </vt:vector>
  </TitlesOfParts>
  <Company>Sensis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Jileen Hohle</dc:creator>
  <cp:lastModifiedBy>Elizabeth Mynatt</cp:lastModifiedBy>
  <cp:revision>75</cp:revision>
  <dcterms:created xsi:type="dcterms:W3CDTF">2014-06-10T18:23:13Z</dcterms:created>
  <dcterms:modified xsi:type="dcterms:W3CDTF">2014-07-22T20:04:44Z</dcterms:modified>
</cp:coreProperties>
</file>