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9" r:id="rId3"/>
    <p:sldId id="274" r:id="rId4"/>
    <p:sldId id="261" r:id="rId5"/>
    <p:sldId id="267" r:id="rId6"/>
    <p:sldId id="268" r:id="rId7"/>
    <p:sldId id="257" r:id="rId8"/>
    <p:sldId id="263" r:id="rId9"/>
    <p:sldId id="264" r:id="rId10"/>
    <p:sldId id="273" r:id="rId11"/>
    <p:sldId id="265" r:id="rId12"/>
    <p:sldId id="266" r:id="rId13"/>
    <p:sldId id="269" r:id="rId14"/>
    <p:sldId id="270" r:id="rId15"/>
    <p:sldId id="271" r:id="rId16"/>
    <p:sldId id="272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presProps" Target="presProps.xml"/><Relationship Id="rId4" Type="http://schemas.openxmlformats.org/officeDocument/2006/relationships/slide" Target="slides/slide3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19" Type="http://schemas.openxmlformats.org/officeDocument/2006/relationships/printerSettings" Target="printerSettings/printerSettings1.bin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51E04-00D0-3B40-8EF3-D17DF0A6C6A7}" type="datetimeFigureOut">
              <a:rPr lang="en-US" smtClean="0"/>
              <a:pPr/>
              <a:t>7/18/10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8477B-A2F4-584D-9C4E-1CE71A023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Two Models of Apprenticeship:</a:t>
            </a:r>
            <a:br>
              <a:rPr lang="en-US" dirty="0" smtClean="0"/>
            </a:br>
            <a:r>
              <a:rPr lang="en-US" dirty="0" smtClean="0"/>
              <a:t>Clinic and REU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Ran Libeskind-Hadas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Harvey Mudd College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0" y="6147109"/>
            <a:ext cx="2751667" cy="60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SPARQLy</a:t>
            </a:r>
            <a:r>
              <a:rPr lang="en-US" dirty="0" smtClean="0"/>
              <a:t>:  An RDF Store for Regularly Structured Data (</a:t>
            </a:r>
            <a:r>
              <a:rPr lang="en-US" dirty="0" err="1" smtClean="0"/>
              <a:t>Dreamworks</a:t>
            </a:r>
            <a:r>
              <a:rPr lang="en-US" dirty="0" smtClean="0"/>
              <a:t> Animation)</a:t>
            </a:r>
          </a:p>
          <a:p>
            <a:r>
              <a:rPr lang="en-US" dirty="0" smtClean="0"/>
              <a:t>Building a Replicated Transaction Log Library (LinkedIn)</a:t>
            </a:r>
          </a:p>
          <a:p>
            <a:r>
              <a:rPr lang="en-US" dirty="0" smtClean="0"/>
              <a:t>Visualizing Proof Search (FICO)</a:t>
            </a:r>
          </a:p>
          <a:p>
            <a:r>
              <a:rPr lang="en-US" dirty="0" smtClean="0"/>
              <a:t>Computer Simulation of the GPS Ground Network (Boeing)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0" y="6147109"/>
            <a:ext cx="2751667" cy="60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NSF REU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 undergraduate students per summer</a:t>
            </a:r>
          </a:p>
          <a:p>
            <a:r>
              <a:rPr lang="en-US" dirty="0" smtClean="0"/>
              <a:t>5 from home institution, 5 from other schools</a:t>
            </a:r>
          </a:p>
          <a:p>
            <a:r>
              <a:rPr lang="en-US" dirty="0" smtClean="0"/>
              <a:t>REU provides $ for stipends, food, housing, travel</a:t>
            </a:r>
          </a:p>
          <a:p>
            <a:r>
              <a:rPr lang="en-US" dirty="0" smtClean="0"/>
              <a:t>Narrow or broad research scope</a:t>
            </a:r>
          </a:p>
          <a:p>
            <a:r>
              <a:rPr lang="en-US" dirty="0" smtClean="0"/>
              <a:t>Currently 60 sites nationwide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177" y="4665132"/>
            <a:ext cx="3110854" cy="20683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36" y="249110"/>
            <a:ext cx="6858546" cy="63811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HMC REU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PI oversees program</a:t>
            </a:r>
          </a:p>
          <a:p>
            <a:r>
              <a:rPr lang="en-US" dirty="0" smtClean="0"/>
              <a:t>Four faculty mentors and projects</a:t>
            </a:r>
          </a:p>
          <a:p>
            <a:pPr lvl="1"/>
            <a:r>
              <a:rPr lang="en-US" dirty="0" smtClean="0"/>
              <a:t>Garbage collection</a:t>
            </a:r>
          </a:p>
          <a:p>
            <a:pPr lvl="1"/>
            <a:r>
              <a:rPr lang="en-US" dirty="0" smtClean="0"/>
              <a:t>Computer vision for robotics</a:t>
            </a:r>
          </a:p>
          <a:p>
            <a:pPr lvl="1"/>
            <a:r>
              <a:rPr lang="en-US" dirty="0" smtClean="0"/>
              <a:t>AI techniques for teaching jazz </a:t>
            </a:r>
            <a:r>
              <a:rPr lang="en-US" dirty="0" err="1" smtClean="0"/>
              <a:t>improv</a:t>
            </a:r>
            <a:endParaRPr lang="en-US" dirty="0" smtClean="0"/>
          </a:p>
          <a:p>
            <a:pPr lvl="1"/>
            <a:r>
              <a:rPr lang="en-US" dirty="0" smtClean="0"/>
              <a:t>Computational biology</a:t>
            </a:r>
          </a:p>
          <a:p>
            <a:r>
              <a:rPr lang="en-US" dirty="0" smtClean="0"/>
              <a:t>Enrichment</a:t>
            </a:r>
          </a:p>
          <a:p>
            <a:pPr lvl="1"/>
            <a:r>
              <a:rPr lang="en-US" dirty="0" smtClean="0"/>
              <a:t>Fun topics lectures</a:t>
            </a:r>
          </a:p>
          <a:p>
            <a:pPr lvl="1"/>
            <a:r>
              <a:rPr lang="en-US" dirty="0" smtClean="0"/>
              <a:t>Research careers panel</a:t>
            </a:r>
          </a:p>
          <a:p>
            <a:pPr lvl="1"/>
            <a:r>
              <a:rPr lang="en-US" dirty="0" smtClean="0"/>
              <a:t>Applying to grad school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314" y="4529665"/>
            <a:ext cx="3362486" cy="22356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commitment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application and assessment instruments</a:t>
            </a:r>
          </a:p>
          <a:p>
            <a:r>
              <a:rPr lang="en-US" dirty="0" smtClean="0"/>
              <a:t>Administrator spends ~5 hours/week</a:t>
            </a:r>
          </a:p>
          <a:p>
            <a:r>
              <a:rPr lang="en-US" dirty="0" smtClean="0"/>
              <a:t>Faculty time</a:t>
            </a:r>
          </a:p>
          <a:p>
            <a:pPr lvl="1"/>
            <a:r>
              <a:rPr lang="en-US" dirty="0" smtClean="0"/>
              <a:t>Admissions</a:t>
            </a:r>
          </a:p>
          <a:p>
            <a:pPr lvl="1"/>
            <a:r>
              <a:rPr lang="en-US" dirty="0" smtClean="0"/>
              <a:t>Logistics (first time!)</a:t>
            </a:r>
          </a:p>
          <a:p>
            <a:pPr lvl="1"/>
            <a:r>
              <a:rPr lang="en-US" dirty="0" smtClean="0"/>
              <a:t>Research supervision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3000" y="6147109"/>
            <a:ext cx="2751667" cy="60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64" y="970200"/>
            <a:ext cx="4811183" cy="3063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800"/>
            <a:ext cx="8229600" cy="1143000"/>
          </a:xfrm>
        </p:spPr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65" y="3244100"/>
            <a:ext cx="5835436" cy="3282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91797" y="1162129"/>
            <a:ext cx="3186933" cy="280307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3000" y="6147109"/>
            <a:ext cx="2751667" cy="60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and After the REU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Upon entry…</a:t>
            </a:r>
          </a:p>
          <a:p>
            <a:pPr lvl="1"/>
            <a:r>
              <a:rPr lang="en-US" dirty="0" smtClean="0"/>
              <a:t>Almost all REU students indicate curiosity about research</a:t>
            </a:r>
          </a:p>
          <a:p>
            <a:pPr lvl="1"/>
            <a:r>
              <a:rPr lang="en-US" dirty="0" smtClean="0"/>
              <a:t>Almost all are unsure if they will pursue a research career</a:t>
            </a:r>
          </a:p>
          <a:p>
            <a:r>
              <a:rPr lang="en-US" dirty="0" smtClean="0"/>
              <a:t>A few years </a:t>
            </a:r>
            <a:r>
              <a:rPr lang="en-US" dirty="0" err="1" smtClean="0"/>
              <a:t>laters</a:t>
            </a:r>
            <a:r>
              <a:rPr lang="en-US" dirty="0" smtClean="0"/>
              <a:t>… over 90% continue on to Ph.D. programs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6204" y="5022429"/>
            <a:ext cx="2607733" cy="173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43" y="5180293"/>
            <a:ext cx="2255858" cy="149990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56933" y="346557"/>
            <a:ext cx="4763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Questions and Comments…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Our Name is Mudd…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81200"/>
            <a:ext cx="7772400" cy="4114800"/>
          </a:xfrm>
        </p:spPr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038600"/>
            <a:ext cx="70104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0"/>
            <a:ext cx="32893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0600"/>
            <a:ext cx="20558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7"/>
          <p:cNvSpPr txBox="1">
            <a:spLocks noChangeArrowheads="1"/>
          </p:cNvSpPr>
          <p:nvPr/>
        </p:nvSpPr>
        <p:spPr bwMode="auto">
          <a:xfrm>
            <a:off x="1286934" y="3614836"/>
            <a:ext cx="11726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Harvey </a:t>
            </a:r>
            <a:r>
              <a:rPr lang="en-US" sz="1400" dirty="0" smtClean="0"/>
              <a:t>Mudd</a:t>
            </a:r>
            <a:endParaRPr lang="en-US" sz="14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62132" y="6409268"/>
            <a:ext cx="21554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Harvey </a:t>
            </a:r>
            <a:r>
              <a:rPr lang="en-US" sz="1400" dirty="0" smtClean="0"/>
              <a:t>Mudd sounds like…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Harvey Mudd College</a:t>
            </a:r>
          </a:p>
        </p:txBody>
      </p:sp>
      <p:pic>
        <p:nvPicPr>
          <p:cNvPr id="18435" name="Picture 1029" descr="HarvardMedicalColle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777240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030" descr="HarvardMedicalZ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" y="4572000"/>
            <a:ext cx="88455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AutoShape 1031"/>
          <p:cNvSpPr>
            <a:spLocks noChangeArrowheads="1"/>
          </p:cNvSpPr>
          <p:nvPr/>
        </p:nvSpPr>
        <p:spPr bwMode="auto">
          <a:xfrm>
            <a:off x="2590800" y="2971800"/>
            <a:ext cx="2362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Line 1032"/>
          <p:cNvSpPr>
            <a:spLocks noChangeShapeType="1"/>
          </p:cNvSpPr>
          <p:nvPr/>
        </p:nvSpPr>
        <p:spPr bwMode="auto">
          <a:xfrm flipH="1">
            <a:off x="2133600" y="3505200"/>
            <a:ext cx="533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/>
              <a:t>Harvey Mudd	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sz="2800"/>
              <a:t>Undergraduate only (4-year B.S.)</a:t>
            </a:r>
          </a:p>
          <a:p>
            <a:r>
              <a:rPr lang="en-US" sz="2800"/>
              <a:t>Approximately 800 students total</a:t>
            </a:r>
          </a:p>
          <a:p>
            <a:r>
              <a:rPr lang="en-US" sz="2800"/>
              <a:t>200 first-year students</a:t>
            </a:r>
          </a:p>
          <a:p>
            <a:r>
              <a:rPr lang="en-US" sz="2800"/>
              <a:t>1.5 years of “common core”</a:t>
            </a:r>
          </a:p>
          <a:p>
            <a:r>
              <a:rPr lang="en-US" sz="2800"/>
              <a:t>Students choose major at end of second year</a:t>
            </a:r>
            <a:endParaRPr lang="en-US"/>
          </a:p>
        </p:txBody>
      </p:sp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7800" y="6243638"/>
            <a:ext cx="2463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7" name="Picture 7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962400"/>
            <a:ext cx="3505200" cy="2744788"/>
          </a:xfrm>
          <a:prstGeom prst="rect">
            <a:avLst/>
          </a:prstGeom>
          <a:noFill/>
        </p:spPr>
      </p:pic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228600" y="4572000"/>
            <a:ext cx="15224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Majors</a:t>
            </a:r>
          </a:p>
          <a:p>
            <a:r>
              <a:rPr lang="en-US"/>
              <a:t>chosen</a:t>
            </a:r>
          </a:p>
          <a:p>
            <a:r>
              <a:rPr lang="en-US"/>
              <a:t>at HMC…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observations…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Many/most undergraduate students don’t understand what CS research is all about</a:t>
            </a:r>
          </a:p>
          <a:p>
            <a:r>
              <a:rPr lang="en-US" dirty="0" smtClean="0"/>
              <a:t>If we want to broaden and diversify the “pipeline” into CS research, we need to…</a:t>
            </a:r>
          </a:p>
          <a:p>
            <a:pPr lvl="1"/>
            <a:r>
              <a:rPr lang="en-US" dirty="0" smtClean="0"/>
              <a:t>Explain what CS research is </a:t>
            </a:r>
            <a:r>
              <a:rPr lang="en-US" i="1" dirty="0" smtClean="0"/>
              <a:t>about</a:t>
            </a:r>
          </a:p>
          <a:p>
            <a:pPr lvl="1"/>
            <a:r>
              <a:rPr lang="en-US" dirty="0" smtClean="0"/>
              <a:t>Explain why CS research is </a:t>
            </a:r>
            <a:r>
              <a:rPr lang="en-US" i="1" dirty="0" smtClean="0"/>
              <a:t>exciting</a:t>
            </a:r>
          </a:p>
          <a:p>
            <a:pPr lvl="1"/>
            <a:r>
              <a:rPr lang="en-US" dirty="0" smtClean="0"/>
              <a:t>Provide more undergraduate research opportunities 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7800" y="6243638"/>
            <a:ext cx="2463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programs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Clinic Program:  Applied research during the year</a:t>
            </a:r>
          </a:p>
          <a:p>
            <a:r>
              <a:rPr lang="en-US" dirty="0" smtClean="0"/>
              <a:t>NSF REU Site:  Summer research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7800" y="6243638"/>
            <a:ext cx="2463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“Clinic”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Four students (typically seniors) </a:t>
            </a:r>
          </a:p>
          <a:p>
            <a:r>
              <a:rPr lang="en-US" dirty="0" smtClean="0"/>
              <a:t>Two semesters (1 of 5 classes)</a:t>
            </a:r>
          </a:p>
          <a:p>
            <a:r>
              <a:rPr lang="en-US" dirty="0" smtClean="0"/>
              <a:t>Concept-to-Product</a:t>
            </a:r>
          </a:p>
          <a:p>
            <a:r>
              <a:rPr lang="en-US" dirty="0" smtClean="0"/>
              <a:t>Faculty supervisor</a:t>
            </a:r>
          </a:p>
          <a:p>
            <a:r>
              <a:rPr lang="en-US" dirty="0" smtClean="0"/>
              <a:t>Sponsor liaison </a:t>
            </a:r>
          </a:p>
          <a:p>
            <a:r>
              <a:rPr lang="en-US" dirty="0" smtClean="0"/>
              <a:t>$50K fee</a:t>
            </a:r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3132" y="2914923"/>
            <a:ext cx="3234267" cy="245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6243638"/>
            <a:ext cx="2463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Unlike internships</a:t>
            </a:r>
          </a:p>
          <a:p>
            <a:pPr lvl="1"/>
            <a:r>
              <a:rPr lang="en-US" dirty="0" smtClean="0"/>
              <a:t>Project vetted by faculty</a:t>
            </a:r>
          </a:p>
          <a:p>
            <a:pPr lvl="1"/>
            <a:r>
              <a:rPr lang="en-US" dirty="0" smtClean="0"/>
              <a:t>Faculty supervision</a:t>
            </a:r>
          </a:p>
          <a:p>
            <a:pPr lvl="1"/>
            <a:r>
              <a:rPr lang="en-US" dirty="0" smtClean="0"/>
              <a:t>Work done on campus</a:t>
            </a:r>
          </a:p>
          <a:p>
            <a:r>
              <a:rPr lang="en-US" dirty="0" smtClean="0"/>
              <a:t>Unlike research</a:t>
            </a:r>
          </a:p>
          <a:p>
            <a:pPr lvl="1"/>
            <a:r>
              <a:rPr lang="en-US" dirty="0" smtClean="0"/>
              <a:t>Always a group project </a:t>
            </a:r>
          </a:p>
          <a:p>
            <a:pPr lvl="1"/>
            <a:r>
              <a:rPr lang="en-US" dirty="0" smtClean="0"/>
              <a:t>Sponsor owns IP</a:t>
            </a:r>
          </a:p>
          <a:p>
            <a:pPr lvl="1"/>
            <a:r>
              <a:rPr lang="en-US" dirty="0" smtClean="0"/>
              <a:t>Publications secondary to deployment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7800" y="6243638"/>
            <a:ext cx="2463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students…</a:t>
            </a:r>
          </a:p>
          <a:p>
            <a:pPr lvl="1"/>
            <a:r>
              <a:rPr lang="en-US" dirty="0" smtClean="0"/>
              <a:t>Work on a problem that is likely to be deployed</a:t>
            </a:r>
          </a:p>
          <a:p>
            <a:pPr lvl="1"/>
            <a:r>
              <a:rPr lang="en-US" dirty="0" smtClean="0"/>
              <a:t>Experience with a large-scale project</a:t>
            </a:r>
          </a:p>
          <a:p>
            <a:pPr lvl="1"/>
            <a:r>
              <a:rPr lang="en-US" dirty="0" smtClean="0"/>
              <a:t>Planning, teamwork, leadership</a:t>
            </a:r>
          </a:p>
          <a:p>
            <a:pPr lvl="1"/>
            <a:r>
              <a:rPr lang="en-US" dirty="0" smtClean="0"/>
              <a:t>Satisfaction of completing something big and real</a:t>
            </a:r>
          </a:p>
          <a:p>
            <a:r>
              <a:rPr lang="en-US" dirty="0" smtClean="0"/>
              <a:t>For sponsor…</a:t>
            </a:r>
          </a:p>
          <a:p>
            <a:pPr lvl="1"/>
            <a:r>
              <a:rPr lang="en-US" dirty="0" smtClean="0"/>
              <a:t>Value</a:t>
            </a:r>
          </a:p>
          <a:p>
            <a:pPr lvl="1"/>
            <a:r>
              <a:rPr lang="en-US" dirty="0" smtClean="0"/>
              <a:t>Recruiting</a:t>
            </a:r>
          </a:p>
          <a:p>
            <a:pPr lvl="2">
              <a:buNone/>
            </a:pP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7800" y="6243638"/>
            <a:ext cx="2463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432</Words>
  <Application>Microsoft Macintosh PowerPoint</Application>
  <PresentationFormat>On-screen Show (4:3)</PresentationFormat>
  <Paragraphs>87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Two Models of Apprenticeship: Clinic and REU</vt:lpstr>
      <vt:lpstr>Our Name is Mudd…</vt:lpstr>
      <vt:lpstr>Harvey Mudd College</vt:lpstr>
      <vt:lpstr>Harvey Mudd </vt:lpstr>
      <vt:lpstr>A few observations…</vt:lpstr>
      <vt:lpstr>Two programs </vt:lpstr>
      <vt:lpstr>The “Clinic” Program</vt:lpstr>
      <vt:lpstr>Unlike…</vt:lpstr>
      <vt:lpstr>Benefits</vt:lpstr>
      <vt:lpstr>Examples of Projects</vt:lpstr>
      <vt:lpstr>NSF REU Site</vt:lpstr>
      <vt:lpstr>Slide 12</vt:lpstr>
      <vt:lpstr>HMC REU</vt:lpstr>
      <vt:lpstr>Time commitment </vt:lpstr>
      <vt:lpstr>Outcomes</vt:lpstr>
      <vt:lpstr>Before and After the REU </vt:lpstr>
      <vt:lpstr>Slide 17</vt:lpstr>
    </vt:vector>
  </TitlesOfParts>
  <Company>Harvey Mudd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Models of Apprenticeship: Clinic and REU</dc:title>
  <dc:creator>Ran Libeskind-Hadas</dc:creator>
  <cp:lastModifiedBy>Ran Libeskind-Hadas</cp:lastModifiedBy>
  <cp:revision>10</cp:revision>
  <dcterms:created xsi:type="dcterms:W3CDTF">2010-07-18T21:03:38Z</dcterms:created>
  <dcterms:modified xsi:type="dcterms:W3CDTF">2010-07-18T21:11:14Z</dcterms:modified>
</cp:coreProperties>
</file>