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Layouts/slideLayout21.xml" ContentType="application/vnd.openxmlformats-officedocument.presentationml.slideLayout+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17.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vml" ContentType="application/vnd.openxmlformats-officedocument.vmlDrawing"/>
  <Default Extension="png" ContentType="image/png"/>
  <Override PartName="/ppt/slides/slide27.xml" ContentType="application/vnd.openxmlformats-officedocument.presentationml.slide+xml"/>
  <Override PartName="/docProps/core.xml" ContentType="application/vnd.openxmlformats-package.core-properties+xml"/>
  <Override PartName="/ppt/slideLayouts/slideLayout1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Override PartName="/ppt/slideMasters/slideMaster2.xml" ContentType="application/vnd.openxmlformats-officedocument.presentationml.slideMaster+xml"/>
  <Override PartName="/ppt/notesSlides/notesSlide10.xml" ContentType="application/vnd.openxmlformats-officedocument.presentationml.notesSlide+xml"/>
  <Override PartName="/ppt/slideLayouts/slideLayout19.xml" ContentType="application/vnd.openxmlformats-officedocument.presentationml.slideLayout+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Default Extension="xls" ContentType="application/vnd.ms-excel"/>
  <Override PartName="/ppt/theme/theme2.xml" ContentType="application/vnd.openxmlformats-officedocument.theme+xml"/>
  <Override PartName="/ppt/theme/theme4.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slides/slide34.xml" ContentType="application/vnd.openxmlformats-officedocument.presentationml.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p:sldMasterIdLst>
    <p:sldMasterId id="2147483655" r:id="rId1"/>
    <p:sldMasterId id="2147483656" r:id="rId2"/>
  </p:sldMasterIdLst>
  <p:notesMasterIdLst>
    <p:notesMasterId r:id="rId52"/>
  </p:notesMasterIdLst>
  <p:handoutMasterIdLst>
    <p:handoutMasterId r:id="rId53"/>
  </p:handoutMasterIdLst>
  <p:sldIdLst>
    <p:sldId id="989" r:id="rId3"/>
    <p:sldId id="883" r:id="rId4"/>
    <p:sldId id="994" r:id="rId5"/>
    <p:sldId id="887" r:id="rId6"/>
    <p:sldId id="998" r:id="rId7"/>
    <p:sldId id="995" r:id="rId8"/>
    <p:sldId id="903" r:id="rId9"/>
    <p:sldId id="904" r:id="rId10"/>
    <p:sldId id="905" r:id="rId11"/>
    <p:sldId id="917" r:id="rId12"/>
    <p:sldId id="738" r:id="rId13"/>
    <p:sldId id="835" r:id="rId14"/>
    <p:sldId id="996" r:id="rId15"/>
    <p:sldId id="908" r:id="rId16"/>
    <p:sldId id="697" r:id="rId17"/>
    <p:sldId id="806" r:id="rId18"/>
    <p:sldId id="807" r:id="rId19"/>
    <p:sldId id="808" r:id="rId20"/>
    <p:sldId id="809" r:id="rId21"/>
    <p:sldId id="872" r:id="rId22"/>
    <p:sldId id="927" r:id="rId23"/>
    <p:sldId id="922" r:id="rId24"/>
    <p:sldId id="954" r:id="rId25"/>
    <p:sldId id="971" r:id="rId26"/>
    <p:sldId id="956" r:id="rId27"/>
    <p:sldId id="957" r:id="rId28"/>
    <p:sldId id="958" r:id="rId29"/>
    <p:sldId id="988" r:id="rId30"/>
    <p:sldId id="986" r:id="rId31"/>
    <p:sldId id="960" r:id="rId32"/>
    <p:sldId id="961" r:id="rId33"/>
    <p:sldId id="962" r:id="rId34"/>
    <p:sldId id="963" r:id="rId35"/>
    <p:sldId id="964" r:id="rId36"/>
    <p:sldId id="965" r:id="rId37"/>
    <p:sldId id="966" r:id="rId38"/>
    <p:sldId id="967" r:id="rId39"/>
    <p:sldId id="997" r:id="rId40"/>
    <p:sldId id="951" r:id="rId41"/>
    <p:sldId id="952" r:id="rId42"/>
    <p:sldId id="932" r:id="rId43"/>
    <p:sldId id="974" r:id="rId44"/>
    <p:sldId id="991" r:id="rId45"/>
    <p:sldId id="992" r:id="rId46"/>
    <p:sldId id="993" r:id="rId47"/>
    <p:sldId id="931" r:id="rId48"/>
    <p:sldId id="968" r:id="rId49"/>
    <p:sldId id="647" r:id="rId50"/>
    <p:sldId id="784" r:id="rId51"/>
  </p:sldIdLst>
  <p:sldSz cx="9144000" cy="6858000" type="screen4x3"/>
  <p:notesSz cx="6997700" cy="9283700"/>
  <p:defaultTextStyle>
    <a:defPPr>
      <a:defRPr lang="en-US"/>
    </a:defPPr>
    <a:lvl1pPr algn="l" rtl="0" fontAlgn="base">
      <a:spcBef>
        <a:spcPct val="0"/>
      </a:spcBef>
      <a:spcAft>
        <a:spcPct val="0"/>
      </a:spcAft>
      <a:defRPr sz="2400" kern="1200">
        <a:solidFill>
          <a:schemeClr val="tx1"/>
        </a:solidFill>
        <a:latin typeface="Calibri"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Calibri"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Calibri"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Calibri"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Calibri"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Calibri"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Calibri"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Calibri"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Calibri"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99FF"/>
    <a:srgbClr val="CC00CC"/>
    <a:srgbClr val="FF0066"/>
    <a:srgbClr val="CCECFF"/>
    <a:srgbClr val="FF0000"/>
    <a:srgbClr val="00DA00"/>
    <a:srgbClr val="FFFF00"/>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3" autoAdjust="0"/>
    <p:restoredTop sz="94731" autoAdjust="0"/>
  </p:normalViewPr>
  <p:slideViewPr>
    <p:cSldViewPr snapToGrid="0" snapToObjects="1">
      <p:cViewPr varScale="1">
        <p:scale>
          <a:sx n="129" d="100"/>
          <a:sy n="129" d="100"/>
        </p:scale>
        <p:origin x="-120" y="-9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4206" y="-1416"/>
      </p:cViewPr>
      <p:guideLst>
        <p:guide orient="horz" pos="2925"/>
        <p:guide pos="2204"/>
      </p:guideLst>
    </p:cSldViewPr>
  </p:notes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7.xml"/><Relationship Id="rId7" Type="http://schemas.openxmlformats.org/officeDocument/2006/relationships/slide" Target="slides/slide5.xml"/><Relationship Id="rId43" Type="http://schemas.openxmlformats.org/officeDocument/2006/relationships/slide" Target="slides/slide41.xml"/><Relationship Id="rId25" Type="http://schemas.openxmlformats.org/officeDocument/2006/relationships/slide" Target="slides/slide23.xml"/><Relationship Id="rId10" Type="http://schemas.openxmlformats.org/officeDocument/2006/relationships/slide" Target="slides/slide8.xml"/><Relationship Id="rId50" Type="http://schemas.openxmlformats.org/officeDocument/2006/relationships/slide" Target="slides/slide48.xml"/><Relationship Id="rId17" Type="http://schemas.openxmlformats.org/officeDocument/2006/relationships/slide" Target="slides/slide15.xml"/><Relationship Id="rId9" Type="http://schemas.openxmlformats.org/officeDocument/2006/relationships/slide" Target="slides/slide7.xml"/><Relationship Id="rId18" Type="http://schemas.openxmlformats.org/officeDocument/2006/relationships/slide" Target="slides/slide16.xml"/><Relationship Id="rId27" Type="http://schemas.openxmlformats.org/officeDocument/2006/relationships/slide" Target="slides/slide25.xml"/><Relationship Id="rId14" Type="http://schemas.openxmlformats.org/officeDocument/2006/relationships/slide" Target="slides/slide12.xml"/><Relationship Id="rId4" Type="http://schemas.openxmlformats.org/officeDocument/2006/relationships/slide" Target="slides/slide2.xml"/><Relationship Id="rId28" Type="http://schemas.openxmlformats.org/officeDocument/2006/relationships/slide" Target="slides/slide26.xml"/><Relationship Id="rId45" Type="http://schemas.openxmlformats.org/officeDocument/2006/relationships/slide" Target="slides/slide43.xml"/><Relationship Id="rId58" Type="http://schemas.openxmlformats.org/officeDocument/2006/relationships/tableStyles" Target="tableStyles.xml"/><Relationship Id="rId42" Type="http://schemas.openxmlformats.org/officeDocument/2006/relationships/slide" Target="slides/slide40.xml"/><Relationship Id="rId6" Type="http://schemas.openxmlformats.org/officeDocument/2006/relationships/slide" Target="slides/slide4.xml"/><Relationship Id="rId49" Type="http://schemas.openxmlformats.org/officeDocument/2006/relationships/slide" Target="slides/slide47.xml"/><Relationship Id="rId44" Type="http://schemas.openxmlformats.org/officeDocument/2006/relationships/slide" Target="slides/slide42.xml"/><Relationship Id="rId19" Type="http://schemas.openxmlformats.org/officeDocument/2006/relationships/slide" Target="slides/slide17.xml"/><Relationship Id="rId38" Type="http://schemas.openxmlformats.org/officeDocument/2006/relationships/slide" Target="slides/slide36.xml"/><Relationship Id="rId20" Type="http://schemas.openxmlformats.org/officeDocument/2006/relationships/slide" Target="slides/slide18.xml"/><Relationship Id="rId2" Type="http://schemas.openxmlformats.org/officeDocument/2006/relationships/slideMaster" Target="slideMasters/slideMaster2.xml"/><Relationship Id="rId46" Type="http://schemas.openxmlformats.org/officeDocument/2006/relationships/slide" Target="slides/slide44.xml"/><Relationship Id="rId57" Type="http://schemas.openxmlformats.org/officeDocument/2006/relationships/theme" Target="theme/theme1.xml"/><Relationship Id="rId35" Type="http://schemas.openxmlformats.org/officeDocument/2006/relationships/slide" Target="slides/slide33.xml"/><Relationship Id="rId51" Type="http://schemas.openxmlformats.org/officeDocument/2006/relationships/slide" Target="slides/slide49.xml"/><Relationship Id="rId55" Type="http://schemas.openxmlformats.org/officeDocument/2006/relationships/presProps" Target="presProps.xml"/><Relationship Id="rId31" Type="http://schemas.openxmlformats.org/officeDocument/2006/relationships/slide" Target="slides/slide29.xml"/><Relationship Id="rId34" Type="http://schemas.openxmlformats.org/officeDocument/2006/relationships/slide" Target="slides/slide32.xml"/><Relationship Id="rId40" Type="http://schemas.openxmlformats.org/officeDocument/2006/relationships/slide" Target="slides/slide38.xml"/><Relationship Id="rId36" Type="http://schemas.openxmlformats.org/officeDocument/2006/relationships/slide" Target="slides/slide34.xml"/><Relationship Id="rId1" Type="http://schemas.openxmlformats.org/officeDocument/2006/relationships/slideMaster" Target="slideMasters/slideMaster1.xml"/><Relationship Id="rId24" Type="http://schemas.openxmlformats.org/officeDocument/2006/relationships/slide" Target="slides/slide22.xml"/><Relationship Id="rId47" Type="http://schemas.openxmlformats.org/officeDocument/2006/relationships/slide" Target="slides/slide45.xml"/><Relationship Id="rId56" Type="http://schemas.openxmlformats.org/officeDocument/2006/relationships/viewProps" Target="viewProps.xml"/><Relationship Id="rId48" Type="http://schemas.openxmlformats.org/officeDocument/2006/relationships/slide" Target="slides/slide46.xml"/><Relationship Id="rId8" Type="http://schemas.openxmlformats.org/officeDocument/2006/relationships/slide" Target="slides/slide6.xml"/><Relationship Id="rId13" Type="http://schemas.openxmlformats.org/officeDocument/2006/relationships/slide" Target="slides/slide11.xml"/><Relationship Id="rId32" Type="http://schemas.openxmlformats.org/officeDocument/2006/relationships/slide" Target="slides/slide30.xml"/><Relationship Id="rId37" Type="http://schemas.openxmlformats.org/officeDocument/2006/relationships/slide" Target="slides/slide35.xml"/><Relationship Id="rId52" Type="http://schemas.openxmlformats.org/officeDocument/2006/relationships/notesMaster" Target="notesMasters/notesMaster1.xml"/><Relationship Id="rId54" Type="http://schemas.openxmlformats.org/officeDocument/2006/relationships/printerSettings" Target="printerSettings/printerSettings1.bin"/><Relationship Id="rId12" Type="http://schemas.openxmlformats.org/officeDocument/2006/relationships/slide" Target="slides/slide10.xml"/><Relationship Id="rId3" Type="http://schemas.openxmlformats.org/officeDocument/2006/relationships/slide" Target="slides/slide1.xml"/><Relationship Id="rId23" Type="http://schemas.openxmlformats.org/officeDocument/2006/relationships/slide" Target="slides/slide21.xml"/><Relationship Id="rId53" Type="http://schemas.openxmlformats.org/officeDocument/2006/relationships/handoutMaster" Target="handoutMasters/handoutMaster1.xml"/><Relationship Id="rId26" Type="http://schemas.openxmlformats.org/officeDocument/2006/relationships/slide" Target="slides/slide24.xml"/><Relationship Id="rId30" Type="http://schemas.openxmlformats.org/officeDocument/2006/relationships/slide" Target="slides/slide28.xml"/><Relationship Id="rId11" Type="http://schemas.openxmlformats.org/officeDocument/2006/relationships/slide" Target="slides/slide9.xml"/><Relationship Id="rId29" Type="http://schemas.openxmlformats.org/officeDocument/2006/relationships/slide" Target="slides/slide27.xml"/><Relationship Id="rId16" Type="http://schemas.openxmlformats.org/officeDocument/2006/relationships/slide" Target="slides/slide14.xml"/><Relationship Id="rId33" Type="http://schemas.openxmlformats.org/officeDocument/2006/relationships/slide" Target="slides/slide31.xml"/><Relationship Id="rId41" Type="http://schemas.openxmlformats.org/officeDocument/2006/relationships/slide" Target="slides/slide39.xml"/><Relationship Id="rId5" Type="http://schemas.openxmlformats.org/officeDocument/2006/relationships/slide" Target="slides/slide3.xml"/><Relationship Id="rId15" Type="http://schemas.openxmlformats.org/officeDocument/2006/relationships/slide" Target="slides/slide13.xml"/><Relationship Id="rId22" Type="http://schemas.openxmlformats.org/officeDocument/2006/relationships/slide" Target="slides/slide20.xml"/><Relationship Id="rId21" Type="http://schemas.openxmlformats.org/officeDocument/2006/relationships/slide" Target="slides/slide19.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ict"/><Relationship Id="rId1" Type="http://schemas.openxmlformats.org/officeDocument/2006/relationships/image" Target="../media/image8.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487" tIns="46243" rIns="92487" bIns="46243" numCol="1" anchor="t" anchorCtr="0" compatLnSpc="1">
            <a:prstTxWarp prst="textNoShape">
              <a:avLst/>
            </a:prstTxWarp>
          </a:bodyPr>
          <a:lstStyle>
            <a:lvl1pPr defTabSz="923925" eaLnBrk="0" hangingPunct="0">
              <a:defRPr sz="1100">
                <a:latin typeface="Times New Roman" pitchFamily="18" charset="0"/>
                <a:ea typeface="+mn-ea"/>
                <a:cs typeface="+mn-cs"/>
              </a:defRPr>
            </a:lvl1pPr>
          </a:lstStyle>
          <a:p>
            <a:pPr>
              <a:defRPr/>
            </a:pPr>
            <a:endParaRPr lang="en-US"/>
          </a:p>
        </p:txBody>
      </p:sp>
      <p:sp>
        <p:nvSpPr>
          <p:cNvPr id="12288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2487" tIns="46243" rIns="92487" bIns="46243" numCol="1" anchor="t" anchorCtr="0" compatLnSpc="1">
            <a:prstTxWarp prst="textNoShape">
              <a:avLst/>
            </a:prstTxWarp>
          </a:bodyPr>
          <a:lstStyle>
            <a:lvl1pPr algn="r" defTabSz="923925" eaLnBrk="0" hangingPunct="0">
              <a:defRPr sz="1100">
                <a:latin typeface="Times New Roman" pitchFamily="18" charset="0"/>
                <a:ea typeface="+mn-ea"/>
                <a:cs typeface="+mn-cs"/>
              </a:defRPr>
            </a:lvl1pPr>
          </a:lstStyle>
          <a:p>
            <a:pPr>
              <a:defRPr/>
            </a:pPr>
            <a:endParaRPr lang="en-US"/>
          </a:p>
        </p:txBody>
      </p:sp>
      <p:sp>
        <p:nvSpPr>
          <p:cNvPr id="12288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2487" tIns="46243" rIns="92487" bIns="46243" numCol="1" anchor="b" anchorCtr="0" compatLnSpc="1">
            <a:prstTxWarp prst="textNoShape">
              <a:avLst/>
            </a:prstTxWarp>
          </a:bodyPr>
          <a:lstStyle>
            <a:lvl1pPr defTabSz="923925" eaLnBrk="0" hangingPunct="0">
              <a:defRPr sz="1100">
                <a:latin typeface="Times New Roman" pitchFamily="18" charset="0"/>
                <a:ea typeface="+mn-ea"/>
                <a:cs typeface="+mn-cs"/>
              </a:defRPr>
            </a:lvl1pPr>
          </a:lstStyle>
          <a:p>
            <a:pPr>
              <a:defRPr/>
            </a:pPr>
            <a:endParaRPr lang="en-US"/>
          </a:p>
        </p:txBody>
      </p:sp>
      <p:sp>
        <p:nvSpPr>
          <p:cNvPr id="12288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2487" tIns="46243" rIns="92487" bIns="46243" numCol="1" anchor="b" anchorCtr="0" compatLnSpc="1">
            <a:prstTxWarp prst="textNoShape">
              <a:avLst/>
            </a:prstTxWarp>
          </a:bodyPr>
          <a:lstStyle>
            <a:lvl1pPr algn="r" defTabSz="923925" eaLnBrk="0" hangingPunct="0">
              <a:defRPr sz="1100">
                <a:latin typeface="Times New Roman" pitchFamily="18" charset="0"/>
                <a:ea typeface="+mn-ea"/>
                <a:cs typeface="+mn-cs"/>
              </a:defRPr>
            </a:lvl1pPr>
          </a:lstStyle>
          <a:p>
            <a:pPr>
              <a:defRPr/>
            </a:pPr>
            <a:fld id="{90C9842C-6F2B-4DC6-A1FB-C0C10BFD2EF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472" tIns="46236" rIns="92472" bIns="46236" numCol="1" anchor="t" anchorCtr="0" compatLnSpc="1">
            <a:prstTxWarp prst="textNoShape">
              <a:avLst/>
            </a:prstTxWarp>
          </a:bodyPr>
          <a:lstStyle>
            <a:lvl1pPr defTabSz="923925" eaLnBrk="0" hangingPunct="0">
              <a:defRPr sz="1100">
                <a:latin typeface="Times New Roman" pitchFamily="18" charset="0"/>
                <a:ea typeface="+mn-ea"/>
                <a:cs typeface="+mn-cs"/>
              </a:defRPr>
            </a:lvl1pPr>
          </a:lstStyle>
          <a:p>
            <a:pPr>
              <a:defRPr/>
            </a:pPr>
            <a:endParaRPr lang="en-US"/>
          </a:p>
        </p:txBody>
      </p:sp>
      <p:sp>
        <p:nvSpPr>
          <p:cNvPr id="46083"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2472" tIns="46236" rIns="92472" bIns="46236" numCol="1" anchor="t" anchorCtr="0" compatLnSpc="1">
            <a:prstTxWarp prst="textNoShape">
              <a:avLst/>
            </a:prstTxWarp>
          </a:bodyPr>
          <a:lstStyle>
            <a:lvl1pPr algn="r" defTabSz="923925" eaLnBrk="0" hangingPunct="0">
              <a:defRPr sz="1100">
                <a:latin typeface="Times New Roman" pitchFamily="18" charset="0"/>
                <a:ea typeface="+mn-ea"/>
                <a:cs typeface="+mn-cs"/>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79513" y="695325"/>
            <a:ext cx="4643437" cy="3482975"/>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933450" y="4410075"/>
            <a:ext cx="5130800" cy="4178300"/>
          </a:xfrm>
          <a:prstGeom prst="rect">
            <a:avLst/>
          </a:prstGeom>
          <a:noFill/>
          <a:ln w="9525">
            <a:noFill/>
            <a:miter lim="800000"/>
            <a:headEnd/>
            <a:tailEnd/>
          </a:ln>
          <a:effectLst/>
        </p:spPr>
        <p:txBody>
          <a:bodyPr vert="horz" wrap="square" lIns="92472" tIns="46236" rIns="92472" bIns="462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6086"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2472" tIns="46236" rIns="92472" bIns="46236" numCol="1" anchor="b" anchorCtr="0" compatLnSpc="1">
            <a:prstTxWarp prst="textNoShape">
              <a:avLst/>
            </a:prstTxWarp>
          </a:bodyPr>
          <a:lstStyle>
            <a:lvl1pPr defTabSz="923925" eaLnBrk="0" hangingPunct="0">
              <a:defRPr sz="1100">
                <a:latin typeface="Times New Roman" pitchFamily="18" charset="0"/>
                <a:ea typeface="+mn-ea"/>
                <a:cs typeface="+mn-cs"/>
              </a:defRPr>
            </a:lvl1pPr>
          </a:lstStyle>
          <a:p>
            <a:pPr>
              <a:defRPr/>
            </a:pPr>
            <a:endParaRPr lang="en-US"/>
          </a:p>
        </p:txBody>
      </p:sp>
      <p:sp>
        <p:nvSpPr>
          <p:cNvPr id="46087"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2472" tIns="46236" rIns="92472" bIns="46236" numCol="1" anchor="b" anchorCtr="0" compatLnSpc="1">
            <a:prstTxWarp prst="textNoShape">
              <a:avLst/>
            </a:prstTxWarp>
          </a:bodyPr>
          <a:lstStyle>
            <a:lvl1pPr algn="r" defTabSz="923925" eaLnBrk="0" hangingPunct="0">
              <a:defRPr sz="1100">
                <a:latin typeface="Times New Roman" pitchFamily="18" charset="0"/>
                <a:ea typeface="+mn-ea"/>
                <a:cs typeface="+mn-cs"/>
              </a:defRPr>
            </a:lvl1pPr>
          </a:lstStyle>
          <a:p>
            <a:pPr>
              <a:defRPr/>
            </a:pPr>
            <a:fld id="{4D1B4275-F051-4D4A-849B-EF56E3A3108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965575" y="8820150"/>
            <a:ext cx="3032125" cy="463550"/>
          </a:xfrm>
          <a:prstGeom prst="rect">
            <a:avLst/>
          </a:prstGeom>
          <a:noFill/>
          <a:ln w="9525">
            <a:noFill/>
            <a:miter lim="800000"/>
            <a:headEnd/>
            <a:tailEnd/>
          </a:ln>
        </p:spPr>
        <p:txBody>
          <a:bodyPr lIns="92472" tIns="46236" rIns="92472" bIns="46236" anchor="b">
            <a:prstTxWarp prst="textNoShape">
              <a:avLst/>
            </a:prstTxWarp>
          </a:bodyPr>
          <a:lstStyle/>
          <a:p>
            <a:pPr algn="r" defTabSz="923925" eaLnBrk="0" hangingPunct="0"/>
            <a:fld id="{7D244718-6712-47DF-8243-132CB274B02B}" type="slidenum">
              <a:rPr lang="en-US" sz="1100">
                <a:latin typeface="Times New Roman" pitchFamily="-123" charset="0"/>
              </a:rPr>
              <a:pPr algn="r" defTabSz="923925" eaLnBrk="0" hangingPunct="0"/>
              <a:t>1</a:t>
            </a:fld>
            <a:endParaRPr lang="en-US" sz="1100">
              <a:latin typeface="Times New Roman" pitchFamily="-123"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458788" y="4410075"/>
            <a:ext cx="6024562" cy="4178300"/>
          </a:xfrm>
          <a:noFill/>
          <a:ln/>
        </p:spPr>
        <p:txBody>
          <a:bodyPr/>
          <a:lstStyle/>
          <a:p>
            <a:endParaRPr lang="en-US" smtClean="0">
              <a:latin typeface="Times New Roman" pitchFamily="-123"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p>
            <a:fld id="{D7960354-D25D-45AA-9416-F4444275CF4F}" type="slidenum">
              <a:rPr lang="en-US" smtClean="0">
                <a:latin typeface="Times New Roman" pitchFamily="-123" charset="0"/>
                <a:ea typeface="ＭＳ Ｐゴシック" pitchFamily="-123" charset="-128"/>
                <a:cs typeface="ＭＳ Ｐゴシック" pitchFamily="-123" charset="-128"/>
              </a:rPr>
              <a:pPr/>
              <a:t>30</a:t>
            </a:fld>
            <a:endParaRPr lang="en-US" smtClean="0">
              <a:latin typeface="Times New Roman" pitchFamily="-123" charset="0"/>
              <a:ea typeface="ＭＳ Ｐゴシック" pitchFamily="-123" charset="-128"/>
              <a:cs typeface="ＭＳ Ｐゴシック" pitchFamily="-123" charset="-128"/>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xfrm>
            <a:off x="458788" y="4410075"/>
            <a:ext cx="6024562" cy="4178300"/>
          </a:xfrm>
          <a:noFill/>
          <a:ln/>
        </p:spPr>
        <p:txBody>
          <a:bodyPr/>
          <a:lstStyle/>
          <a:p>
            <a:endParaRPr lang="en-US" smtClean="0">
              <a:latin typeface="Times New Roman" pitchFamily="-123"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10F051F4-5914-4188-A226-6C949B48681E}" type="slidenum">
              <a:rPr lang="en-US" smtClean="0">
                <a:latin typeface="Times New Roman" pitchFamily="-123" charset="0"/>
                <a:ea typeface="ＭＳ Ｐゴシック" pitchFamily="-123" charset="-128"/>
                <a:cs typeface="ＭＳ Ｐゴシック" pitchFamily="-123" charset="-128"/>
              </a:rPr>
              <a:pPr/>
              <a:t>31</a:t>
            </a:fld>
            <a:endParaRPr lang="en-US" smtClean="0">
              <a:latin typeface="Times New Roman" pitchFamily="-123" charset="0"/>
              <a:ea typeface="ＭＳ Ｐゴシック" pitchFamily="-123" charset="-128"/>
              <a:cs typeface="ＭＳ Ｐゴシック" pitchFamily="-123" charset="-128"/>
            </a:endParaRPr>
          </a:p>
        </p:txBody>
      </p:sp>
      <p:sp>
        <p:nvSpPr>
          <p:cNvPr id="130050" name="Rectangle 2"/>
          <p:cNvSpPr>
            <a:spLocks noGrp="1" noRot="1" noChangeAspect="1" noChangeArrowheads="1" noTextEdit="1"/>
          </p:cNvSpPr>
          <p:nvPr>
            <p:ph type="sldImg"/>
          </p:nvPr>
        </p:nvSpPr>
        <p:spPr>
          <a:xfrm>
            <a:off x="1181100" y="696913"/>
            <a:ext cx="4637088" cy="3479800"/>
          </a:xfrm>
          <a:ln/>
        </p:spPr>
      </p:sp>
      <p:sp>
        <p:nvSpPr>
          <p:cNvPr id="130051" name="Rectangle 3"/>
          <p:cNvSpPr>
            <a:spLocks noGrp="1" noChangeArrowheads="1"/>
          </p:cNvSpPr>
          <p:nvPr>
            <p:ph type="body" idx="1"/>
          </p:nvPr>
        </p:nvSpPr>
        <p:spPr>
          <a:xfrm>
            <a:off x="700088" y="4410075"/>
            <a:ext cx="5597525" cy="4176713"/>
          </a:xfrm>
          <a:noFill/>
          <a:ln/>
        </p:spPr>
        <p:txBody>
          <a:bodyPr/>
          <a:lstStyle/>
          <a:p>
            <a:endParaRPr lang="en-US" smtClean="0">
              <a:latin typeface="Times New Roman" pitchFamily="-123"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A04381D6-67CC-4661-80EA-EE9F4E977B5E}" type="slidenum">
              <a:rPr lang="en-US" smtClean="0">
                <a:latin typeface="Times New Roman" pitchFamily="-123" charset="0"/>
                <a:ea typeface="ＭＳ Ｐゴシック" pitchFamily="-123" charset="-128"/>
                <a:cs typeface="ＭＳ Ｐゴシック" pitchFamily="-123" charset="-128"/>
              </a:rPr>
              <a:pPr/>
              <a:t>33</a:t>
            </a:fld>
            <a:endParaRPr lang="en-US" smtClean="0">
              <a:latin typeface="Times New Roman" pitchFamily="-123" charset="0"/>
              <a:ea typeface="ＭＳ Ｐゴシック" pitchFamily="-123" charset="-128"/>
              <a:cs typeface="ＭＳ Ｐゴシック" pitchFamily="-123" charset="-128"/>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xfrm>
            <a:off x="458788" y="4410075"/>
            <a:ext cx="6024562" cy="4178300"/>
          </a:xfrm>
          <a:noFill/>
          <a:ln/>
        </p:spPr>
        <p:txBody>
          <a:bodyPr/>
          <a:lstStyle/>
          <a:p>
            <a:endParaRPr lang="en-US" smtClean="0">
              <a:latin typeface="Times New Roman" pitchFamily="-123"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a:noFill/>
        </p:spPr>
        <p:txBody>
          <a:bodyPr/>
          <a:lstStyle/>
          <a:p>
            <a:fld id="{C73359E6-878A-4F49-ACC9-EDD972BACB14}" type="slidenum">
              <a:rPr lang="en-US" smtClean="0">
                <a:latin typeface="Times New Roman" pitchFamily="-123" charset="0"/>
                <a:ea typeface="ＭＳ Ｐゴシック" pitchFamily="-123" charset="-128"/>
                <a:cs typeface="ＭＳ Ｐゴシック" pitchFamily="-123" charset="-128"/>
              </a:rPr>
              <a:pPr/>
              <a:t>34</a:t>
            </a:fld>
            <a:endParaRPr lang="en-US" smtClean="0">
              <a:latin typeface="Times New Roman" pitchFamily="-123" charset="0"/>
              <a:ea typeface="ＭＳ Ｐゴシック" pitchFamily="-123" charset="-128"/>
              <a:cs typeface="ＭＳ Ｐゴシック" pitchFamily="-123" charset="-128"/>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a:ln/>
        </p:spPr>
        <p:txBody>
          <a:bodyPr/>
          <a:lstStyle/>
          <a:p>
            <a:endParaRPr lang="en-US" smtClean="0">
              <a:latin typeface="Times New Roman" pitchFamily="-123"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674CEF89-11C5-4D92-9B68-F797BB90D0B8}" type="slidenum">
              <a:rPr lang="en-US" smtClean="0">
                <a:latin typeface="Times New Roman" pitchFamily="-123" charset="0"/>
                <a:ea typeface="ＭＳ Ｐゴシック" pitchFamily="-123" charset="-128"/>
                <a:cs typeface="ＭＳ Ｐゴシック" pitchFamily="-123" charset="-128"/>
              </a:rPr>
              <a:pPr/>
              <a:t>41</a:t>
            </a:fld>
            <a:endParaRPr lang="en-US" smtClean="0">
              <a:latin typeface="Times New Roman" pitchFamily="-123" charset="0"/>
              <a:ea typeface="ＭＳ Ｐゴシック" pitchFamily="-123" charset="-128"/>
              <a:cs typeface="ＭＳ Ｐゴシック" pitchFamily="-123" charset="-128"/>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458788" y="4410075"/>
            <a:ext cx="6024562" cy="4178300"/>
          </a:xfrm>
          <a:noFill/>
          <a:ln/>
        </p:spPr>
        <p:txBody>
          <a:bodyPr/>
          <a:lstStyle/>
          <a:p>
            <a:endParaRPr lang="en-US" smtClean="0">
              <a:latin typeface="Times New Roman" pitchFamily="-123"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5BC9B16F-2163-45E1-A2F5-85FB67A200EC}" type="slidenum">
              <a:rPr lang="en-US" smtClean="0">
                <a:latin typeface="Times New Roman" pitchFamily="-123" charset="0"/>
                <a:ea typeface="ＭＳ Ｐゴシック" pitchFamily="-123" charset="-128"/>
                <a:cs typeface="ＭＳ Ｐゴシック" pitchFamily="-123" charset="-128"/>
              </a:rPr>
              <a:pPr/>
              <a:t>42</a:t>
            </a:fld>
            <a:endParaRPr lang="en-US" smtClean="0">
              <a:latin typeface="Times New Roman" pitchFamily="-123" charset="0"/>
              <a:ea typeface="ＭＳ Ｐゴシック" pitchFamily="-123" charset="-128"/>
              <a:cs typeface="ＭＳ Ｐゴシック" pitchFamily="-123" charset="-128"/>
            </a:endParaRPr>
          </a:p>
        </p:txBody>
      </p:sp>
      <p:sp>
        <p:nvSpPr>
          <p:cNvPr id="145410" name="Rectangle 2"/>
          <p:cNvSpPr>
            <a:spLocks noGrp="1" noRot="1" noChangeAspect="1" noChangeArrowheads="1" noTextEdit="1"/>
          </p:cNvSpPr>
          <p:nvPr>
            <p:ph type="sldImg"/>
          </p:nvPr>
        </p:nvSpPr>
        <p:spPr>
          <a:xfrm>
            <a:off x="1177925" y="696913"/>
            <a:ext cx="4641850" cy="3481387"/>
          </a:xfrm>
          <a:ln/>
        </p:spPr>
      </p:sp>
      <p:sp>
        <p:nvSpPr>
          <p:cNvPr id="145411" name="Rectangle 3"/>
          <p:cNvSpPr>
            <a:spLocks noGrp="1" noChangeArrowheads="1"/>
          </p:cNvSpPr>
          <p:nvPr>
            <p:ph type="body" idx="1"/>
          </p:nvPr>
        </p:nvSpPr>
        <p:spPr>
          <a:xfrm>
            <a:off x="700088" y="4410075"/>
            <a:ext cx="5597525" cy="4505325"/>
          </a:xfrm>
          <a:noFill/>
          <a:ln/>
        </p:spPr>
        <p:txBody>
          <a:bodyPr/>
          <a:lstStyle/>
          <a:p>
            <a:endParaRPr lang="en-US" smtClean="0">
              <a:latin typeface="Times New Roman" pitchFamily="-123"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04C98031-452B-4E60-8FC9-886A07C8A097}" type="slidenum">
              <a:rPr lang="en-US" smtClean="0">
                <a:latin typeface="Times New Roman" pitchFamily="-123" charset="0"/>
                <a:ea typeface="ＭＳ Ｐゴシック" pitchFamily="-123" charset="-128"/>
                <a:cs typeface="ＭＳ Ｐゴシック" pitchFamily="-123" charset="-128"/>
              </a:rPr>
              <a:pPr/>
              <a:t>43</a:t>
            </a:fld>
            <a:endParaRPr lang="en-US" smtClean="0">
              <a:latin typeface="Times New Roman" pitchFamily="-123" charset="0"/>
              <a:ea typeface="ＭＳ Ｐゴシック" pitchFamily="-123" charset="-128"/>
              <a:cs typeface="ＭＳ Ｐゴシック" pitchFamily="-123" charset="-128"/>
            </a:endParaRPr>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r>
              <a:rPr lang="en-US" smtClean="0">
                <a:latin typeface="Times New Roman" pitchFamily="-123" charset="0"/>
              </a:rPr>
              <a:t>Organization of Economic Co-Operation and Development (OECD)</a:t>
            </a:r>
          </a:p>
          <a:p>
            <a:r>
              <a:rPr lang="en-US" smtClean="0">
                <a:solidFill>
                  <a:srgbClr val="3333FF"/>
                </a:solidFill>
                <a:latin typeface="Calibri" pitchFamily="-123" charset="0"/>
              </a:rPr>
              <a:t>SEES agency-wide effort: $765.50M NSF, $29.36M CISE</a:t>
            </a:r>
            <a:endParaRPr lang="en-US" smtClean="0">
              <a:latin typeface="Times New Roman" pitchFamily="-123" charset="0"/>
            </a:endParaRPr>
          </a:p>
          <a:p>
            <a:endParaRPr lang="en-US" smtClean="0">
              <a:latin typeface="Times New Roman" pitchFamily="-123"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0AC3E2CD-0635-4ABF-B239-982E5F552E5E}" type="slidenum">
              <a:rPr lang="en-US" smtClean="0">
                <a:latin typeface="Times New Roman" pitchFamily="-123" charset="0"/>
                <a:ea typeface="ＭＳ Ｐゴシック" pitchFamily="-123" charset="-128"/>
                <a:cs typeface="ＭＳ Ｐゴシック" pitchFamily="-123" charset="-128"/>
              </a:rPr>
              <a:pPr/>
              <a:t>48</a:t>
            </a:fld>
            <a:endParaRPr lang="en-US" smtClean="0">
              <a:latin typeface="Times New Roman" pitchFamily="-123" charset="0"/>
              <a:ea typeface="ＭＳ Ｐゴシック" pitchFamily="-123" charset="-128"/>
              <a:cs typeface="ＭＳ Ｐゴシック" pitchFamily="-123" charset="-128"/>
            </a:endParaRPr>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xfrm>
            <a:off x="458788" y="4410075"/>
            <a:ext cx="6024562" cy="4178300"/>
          </a:xfrm>
          <a:noFill/>
          <a:ln/>
        </p:spPr>
        <p:txBody>
          <a:bodyPr/>
          <a:lstStyle/>
          <a:p>
            <a:endParaRPr lang="en-US" smtClean="0">
              <a:latin typeface="Times New Roman" pitchFamily="-12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42F0C773-E44B-4B42-8EB6-38E64810A93B}" type="slidenum">
              <a:rPr lang="en-US" smtClean="0">
                <a:latin typeface="Times New Roman" pitchFamily="-123" charset="0"/>
                <a:ea typeface="ＭＳ Ｐゴシック" pitchFamily="-123" charset="-128"/>
                <a:cs typeface="ＭＳ Ｐゴシック" pitchFamily="-123" charset="-128"/>
              </a:rPr>
              <a:pPr/>
              <a:t>2</a:t>
            </a:fld>
            <a:endParaRPr lang="en-US" smtClean="0">
              <a:latin typeface="Times New Roman" pitchFamily="-123" charset="0"/>
              <a:ea typeface="ＭＳ Ｐゴシック" pitchFamily="-123" charset="-128"/>
              <a:cs typeface="ＭＳ Ｐゴシック" pitchFamily="-123" charset="-128"/>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458788" y="4410075"/>
            <a:ext cx="6024562" cy="4178300"/>
          </a:xfrm>
          <a:noFill/>
          <a:ln/>
        </p:spPr>
        <p:txBody>
          <a:bodyPr/>
          <a:lstStyle/>
          <a:p>
            <a:endParaRPr lang="en-US" smtClean="0">
              <a:latin typeface="Times New Roman" pitchFamily="-12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E198DEA2-FA4D-473F-A8E7-1BCCE8C01956}" type="slidenum">
              <a:rPr lang="en-US" smtClean="0">
                <a:latin typeface="Times New Roman" pitchFamily="-123" charset="0"/>
                <a:ea typeface="ＭＳ Ｐゴシック" pitchFamily="-123" charset="-128"/>
                <a:cs typeface="ＭＳ Ｐゴシック" pitchFamily="-123" charset="-128"/>
              </a:rPr>
              <a:pPr/>
              <a:t>7</a:t>
            </a:fld>
            <a:endParaRPr lang="en-US" smtClean="0">
              <a:latin typeface="Times New Roman" pitchFamily="-123" charset="0"/>
              <a:ea typeface="ＭＳ Ｐゴシック" pitchFamily="-123" charset="-128"/>
              <a:cs typeface="ＭＳ Ｐゴシック" pitchFamily="-123" charset="-128"/>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458788" y="4410075"/>
            <a:ext cx="6024562" cy="4178300"/>
          </a:xfrm>
          <a:noFill/>
          <a:ln/>
        </p:spPr>
        <p:txBody>
          <a:bodyPr/>
          <a:lstStyle/>
          <a:p>
            <a:endParaRPr lang="en-US" smtClean="0">
              <a:latin typeface="Times New Roman" pitchFamily="-12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52286981-B74D-4596-8583-2B12C8EEE35C}" type="slidenum">
              <a:rPr lang="en-US" smtClean="0">
                <a:latin typeface="Times New Roman" pitchFamily="-123" charset="0"/>
                <a:ea typeface="ＭＳ Ｐゴシック" pitchFamily="-123" charset="-128"/>
                <a:cs typeface="ＭＳ Ｐゴシック" pitchFamily="-123" charset="-128"/>
              </a:rPr>
              <a:pPr/>
              <a:t>8</a:t>
            </a:fld>
            <a:endParaRPr lang="en-US" smtClean="0">
              <a:latin typeface="Times New Roman" pitchFamily="-123" charset="0"/>
              <a:ea typeface="ＭＳ Ｐゴシック" pitchFamily="-123" charset="-128"/>
              <a:cs typeface="ＭＳ Ｐゴシック" pitchFamily="-123" charset="-128"/>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latin typeface="Times New Roman" pitchFamily="-123" charset="0"/>
            </a:endParaRPr>
          </a:p>
          <a:p>
            <a:r>
              <a:rPr lang="en-US" smtClean="0">
                <a:latin typeface="Times New Roman" pitchFamily="-123" charset="0"/>
              </a:rPr>
              <a:t>~650 Data to Knowledge, 500 Understanding Complexity, &lt; 200 Virtual Organizations</a:t>
            </a:r>
          </a:p>
          <a:p>
            <a:endParaRPr lang="en-US" smtClean="0">
              <a:latin typeface="Times New Roman" pitchFamily="-123" charset="0"/>
            </a:endParaRPr>
          </a:p>
          <a:p>
            <a:r>
              <a:rPr lang="en-US" smtClean="0">
                <a:latin typeface="Times New Roman" pitchFamily="-123" charset="0"/>
              </a:rPr>
              <a:t>90 PDs (~35 from CISE) and 6 (4 from CISE) admin staff across the agency helped</a:t>
            </a:r>
          </a:p>
          <a:p>
            <a:endParaRPr lang="en-US" smtClean="0">
              <a:latin typeface="Times New Roman" pitchFamily="-12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p:spPr>
        <p:txBody>
          <a:bodyPr/>
          <a:lstStyle/>
          <a:p>
            <a:fld id="{87FEE6D1-1D64-4AAA-9949-8AEA700E856E}" type="slidenum">
              <a:rPr lang="en-US" smtClean="0">
                <a:latin typeface="Times New Roman" pitchFamily="-123" charset="0"/>
                <a:ea typeface="ＭＳ Ｐゴシック" pitchFamily="-123" charset="-128"/>
                <a:cs typeface="ＭＳ Ｐゴシック" pitchFamily="-123" charset="-128"/>
              </a:rPr>
              <a:pPr/>
              <a:t>11</a:t>
            </a:fld>
            <a:endParaRPr lang="en-US" smtClean="0">
              <a:latin typeface="Times New Roman" pitchFamily="-123" charset="0"/>
              <a:ea typeface="ＭＳ Ｐゴシック" pitchFamily="-123" charset="-128"/>
              <a:cs typeface="ＭＳ Ｐゴシック" pitchFamily="-123" charset="-128"/>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458788" y="4410075"/>
            <a:ext cx="6024562" cy="4178300"/>
          </a:xfrm>
          <a:noFill/>
          <a:ln/>
        </p:spPr>
        <p:txBody>
          <a:bodyPr/>
          <a:lstStyle/>
          <a:p>
            <a:endParaRPr lang="en-US" smtClean="0">
              <a:latin typeface="Times New Roman" pitchFamily="-123"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p:spPr>
        <p:txBody>
          <a:bodyPr/>
          <a:lstStyle/>
          <a:p>
            <a:fld id="{D5C7E930-38FE-4DAA-8AC7-F99911CFB1EA}" type="slidenum">
              <a:rPr lang="en-US" smtClean="0">
                <a:latin typeface="Times New Roman" pitchFamily="-123" charset="0"/>
                <a:ea typeface="ＭＳ Ｐゴシック" pitchFamily="-123" charset="-128"/>
                <a:cs typeface="ＭＳ Ｐゴシック" pitchFamily="-123" charset="-128"/>
              </a:rPr>
              <a:pPr/>
              <a:t>12</a:t>
            </a:fld>
            <a:endParaRPr lang="en-US" smtClean="0">
              <a:latin typeface="Times New Roman" pitchFamily="-123" charset="0"/>
              <a:ea typeface="ＭＳ Ｐゴシック" pitchFamily="-123" charset="-128"/>
              <a:cs typeface="ＭＳ Ｐゴシック" pitchFamily="-123" charset="-128"/>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r>
              <a:rPr lang="en-US" smtClean="0">
                <a:latin typeface="Times New Roman" pitchFamily="-123" charset="0"/>
              </a:rPr>
              <a:t>Small December up to $500,000</a:t>
            </a:r>
          </a:p>
          <a:p>
            <a:r>
              <a:rPr lang="en-US" smtClean="0">
                <a:latin typeface="Times New Roman" pitchFamily="-123" charset="0"/>
              </a:rPr>
              <a:t>Medium October FY09 August FY10 $500,001 up to $1,200,000</a:t>
            </a:r>
          </a:p>
          <a:p>
            <a:r>
              <a:rPr lang="en-US" smtClean="0">
                <a:latin typeface="Times New Roman" pitchFamily="-123" charset="0"/>
              </a:rPr>
              <a:t>Large December $1,200,000 up to $300,000,000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a:ln/>
        </p:spPr>
      </p:sp>
      <p:sp>
        <p:nvSpPr>
          <p:cNvPr id="107522" name="Rectangle 3"/>
          <p:cNvSpPr>
            <a:spLocks noGrp="1" noChangeArrowheads="1"/>
          </p:cNvSpPr>
          <p:nvPr>
            <p:ph type="body" idx="1"/>
          </p:nvPr>
        </p:nvSpPr>
        <p:spPr>
          <a:noFill/>
          <a:ln/>
        </p:spPr>
        <p:txBody>
          <a:bodyPr/>
          <a:lstStyle/>
          <a:p>
            <a:r>
              <a:rPr lang="en-US" smtClean="0">
                <a:latin typeface="Times New Roman" pitchFamily="-123" charset="0"/>
              </a:rPr>
              <a:t>$10M for five year ($2M/year)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fld id="{DA279A4E-C10E-4FE0-A166-7A8468A5EEE1}" type="slidenum">
              <a:rPr lang="en-US" smtClean="0">
                <a:latin typeface="Times New Roman" pitchFamily="-123" charset="0"/>
                <a:ea typeface="ＭＳ Ｐゴシック" pitchFamily="-123" charset="-128"/>
                <a:cs typeface="ＭＳ Ｐゴシック" pitchFamily="-123" charset="-128"/>
              </a:rPr>
              <a:pPr/>
              <a:t>15</a:t>
            </a:fld>
            <a:endParaRPr lang="en-US" smtClean="0">
              <a:latin typeface="Times New Roman" pitchFamily="-123" charset="0"/>
              <a:ea typeface="ＭＳ Ｐゴシック" pitchFamily="-123" charset="-128"/>
              <a:cs typeface="ＭＳ Ｐゴシック" pitchFamily="-123" charset="-128"/>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458788" y="4410075"/>
            <a:ext cx="6024562" cy="4178300"/>
          </a:xfrm>
          <a:noFill/>
          <a:ln/>
        </p:spPr>
        <p:txBody>
          <a:bodyPr/>
          <a:lstStyle/>
          <a:p>
            <a:endParaRPr lang="en-US" smtClean="0">
              <a:latin typeface="Times New Roman" pitchFamily="-123"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p>
            <a:fld id="{208A3670-C115-4D75-B7F0-6822CE83EBCD}" type="slidenum">
              <a:rPr lang="en-US" smtClean="0">
                <a:latin typeface="Times New Roman" pitchFamily="-123" charset="0"/>
                <a:ea typeface="ＭＳ Ｐゴシック" pitchFamily="-123" charset="-128"/>
                <a:cs typeface="ＭＳ Ｐゴシック" pitchFamily="-123" charset="-128"/>
              </a:rPr>
              <a:pPr/>
              <a:t>23</a:t>
            </a:fld>
            <a:endParaRPr lang="en-US" smtClean="0">
              <a:latin typeface="Times New Roman" pitchFamily="-123" charset="0"/>
              <a:ea typeface="ＭＳ Ｐゴシック" pitchFamily="-123" charset="-128"/>
              <a:cs typeface="ＭＳ Ｐゴシック" pitchFamily="-123" charset="-128"/>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xfrm>
            <a:off x="458788" y="4410075"/>
            <a:ext cx="6024562" cy="4178300"/>
          </a:xfrm>
          <a:noFill/>
          <a:ln/>
        </p:spPr>
        <p:txBody>
          <a:bodyPr/>
          <a:lstStyle/>
          <a:p>
            <a:endParaRPr lang="en-US" smtClean="0">
              <a:latin typeface="Times New Roman" pitchFamily="-123"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4F03C11-187A-42B4-819E-E6F382B00000}"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86C5638-56EF-4465-8506-28F2E9FA5551}"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41300"/>
            <a:ext cx="1943100" cy="6007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41300"/>
            <a:ext cx="5676900" cy="6007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4C9C207-F42B-4602-AA45-39BD52C45F88}"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95A6AF3-89E6-4460-BFAA-67F8CC6ABDA4}" type="datetimeFigureOut">
              <a:rPr lang="en-US"/>
              <a:pPr/>
              <a:t>2/23/10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AFA70E7-0C4E-4845-BE04-70F34C3CABA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9322EC4-647E-48E9-845D-E0D7772033D7}" type="datetimeFigureOut">
              <a:rPr lang="en-US"/>
              <a:pPr/>
              <a:t>2/23/10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45C74FE-C1CE-4F96-8CEC-CC2FF965A64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00A781D0-CB07-4CC9-8381-617B061B2AFE}" type="datetimeFigureOut">
              <a:rPr lang="en-US"/>
              <a:pPr/>
              <a:t>2/23/10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62AE09F-3A0F-42F6-A2A8-225D6CA9D42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60279A87-3D20-4291-8696-56DDE410C838}" type="datetimeFigureOut">
              <a:rPr lang="en-US"/>
              <a:pPr/>
              <a:t>2/23/10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B2E806C-9B62-4503-BBF0-791043D52C0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7FCE98A3-B358-43E8-9BBE-41801039D6F2}" type="datetimeFigureOut">
              <a:rPr lang="en-US"/>
              <a:pPr/>
              <a:t>2/23/10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BDC89B4-EEF5-47FF-AB47-08025C683F35}"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A4F7C914-547B-4C6B-BBA3-8514589EA2EF}" type="datetimeFigureOut">
              <a:rPr lang="en-US"/>
              <a:pPr/>
              <a:t>2/23/10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85D194FA-0527-4CD9-9ED8-6E7AA863F74D}"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C3AE0F3-E8F7-4AC4-A6BB-42EE6D002FC9}" type="datetimeFigureOut">
              <a:rPr lang="en-US"/>
              <a:pPr/>
              <a:t>2/23/10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19C644B-23A5-41F1-855C-309F88A599F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F88A73B-A6A4-4264-A154-AF927EEC1637}" type="datetimeFigureOut">
              <a:rPr lang="en-US"/>
              <a:pPr/>
              <a:t>2/23/10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EEE003B-F96E-4E0B-AE6D-FA628A84BB8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1C30842-CBF9-4489-9A0D-544B8FCBA0D6}"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27945BE-0245-489E-8B8A-A79762C41B10}" type="datetimeFigureOut">
              <a:rPr lang="en-US"/>
              <a:pPr/>
              <a:t>2/23/10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E77DEBE-9580-4131-B6C7-F88A06B01BA0}"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9813CB1-D438-42F9-BD01-E2682BD13DF3}" type="datetimeFigureOut">
              <a:rPr lang="en-US"/>
              <a:pPr/>
              <a:t>2/23/10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765301A-0829-4CCA-B54B-244E765C41C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07645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7695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33BBAAC-6D03-4C02-AA4E-133B51466C7A}" type="datetimeFigureOut">
              <a:rPr lang="en-US"/>
              <a:pPr/>
              <a:t>2/23/10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6EF5F7-5BE5-4FAA-885E-8D0BA3D0A3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57C174EF-83CA-4C0F-A6E6-F669C87FBC33}" type="slidenum">
              <a:rPr lang="en-US"/>
              <a:pPr>
                <a:defRPr/>
              </a:pPr>
              <a:t>‹#›</a:t>
            </a:fld>
            <a:endParaRPr lang="en-US" sz="1400"/>
          </a:p>
        </p:txBody>
      </p:sp>
      <p:sp>
        <p:nvSpPr>
          <p:cNvPr id="5"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6"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3DA42F7F-C8E4-4CA7-B009-558EFE3C9A38}" type="slidenum">
              <a:rPr lang="en-US"/>
              <a:pPr>
                <a:defRPr/>
              </a:pPr>
              <a:t>‹#›</a:t>
            </a:fld>
            <a:endParaRPr lang="en-US" sz="1400"/>
          </a:p>
        </p:txBody>
      </p:sp>
      <p:sp>
        <p:nvSpPr>
          <p:cNvPr id="6"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7"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B2D2048B-BE3B-4570-AF5C-C1CA0AC315EF}" type="slidenum">
              <a:rPr lang="en-US"/>
              <a:pPr>
                <a:defRPr/>
              </a:pPr>
              <a:t>‹#›</a:t>
            </a:fld>
            <a:endParaRPr lang="en-US" sz="1400"/>
          </a:p>
        </p:txBody>
      </p:sp>
      <p:sp>
        <p:nvSpPr>
          <p:cNvPr id="8"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9"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0107C2D4-E47C-42D1-A3DA-26C176B0523D}" type="slidenum">
              <a:rPr lang="en-US"/>
              <a:pPr>
                <a:defRPr/>
              </a:pPr>
              <a:t>‹#›</a:t>
            </a:fld>
            <a:endParaRPr lang="en-US" sz="1400"/>
          </a:p>
        </p:txBody>
      </p:sp>
      <p:sp>
        <p:nvSpPr>
          <p:cNvPr id="4"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5"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B5E2FB80-8506-4155-9A81-DC718AFFAAA2}" type="slidenum">
              <a:rPr lang="en-US"/>
              <a:pPr>
                <a:defRPr/>
              </a:pPr>
              <a:t>‹#›</a:t>
            </a:fld>
            <a:endParaRPr lang="en-US" sz="1400"/>
          </a:p>
        </p:txBody>
      </p:sp>
      <p:sp>
        <p:nvSpPr>
          <p:cNvPr id="3"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4"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1AB38D5-5659-4BB0-9CF9-F72A679FF483}" type="slidenum">
              <a:rPr lang="en-US"/>
              <a:pPr>
                <a:defRPr/>
              </a:pPr>
              <a:t>‹#›</a:t>
            </a:fld>
            <a:endParaRPr lang="en-US" sz="1400"/>
          </a:p>
        </p:txBody>
      </p:sp>
      <p:sp>
        <p:nvSpPr>
          <p:cNvPr id="6"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7"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5AADD7C-5073-4D33-9BD1-04546AC4C594}" type="slidenum">
              <a:rPr lang="en-US"/>
              <a:pPr>
                <a:defRPr/>
              </a:pPr>
              <a:t>‹#›</a:t>
            </a:fld>
            <a:endParaRPr lang="en-US" sz="1400"/>
          </a:p>
        </p:txBody>
      </p:sp>
      <p:sp>
        <p:nvSpPr>
          <p:cNvPr id="6" name="Rectangle 5"/>
          <p:cNvSpPr>
            <a:spLocks noGrp="1" noChangeArrowheads="1"/>
          </p:cNvSpPr>
          <p:nvPr>
            <p:ph type="dt" sz="half" idx="11"/>
          </p:nvPr>
        </p:nvSpPr>
        <p:spPr>
          <a:ln/>
        </p:spPr>
        <p:txBody>
          <a:bodyPr/>
          <a:lstStyle>
            <a:lvl1pPr>
              <a:defRPr/>
            </a:lvl1pPr>
          </a:lstStyle>
          <a:p>
            <a:pPr>
              <a:defRPr/>
            </a:pPr>
            <a:r>
              <a:rPr lang="en-US"/>
              <a:t>CISE Overview</a:t>
            </a:r>
          </a:p>
        </p:txBody>
      </p:sp>
      <p:sp>
        <p:nvSpPr>
          <p:cNvPr id="7" name="Rectangle 6"/>
          <p:cNvSpPr>
            <a:spLocks noGrp="1" noChangeArrowheads="1"/>
          </p:cNvSpPr>
          <p:nvPr>
            <p:ph type="ftr" sz="quarter" idx="12"/>
          </p:nvPr>
        </p:nvSpPr>
        <p:spPr>
          <a:ln/>
        </p:spPr>
        <p:txBody>
          <a:bodyPr/>
          <a:lstStyle>
            <a:lvl1pPr>
              <a:defRPr/>
            </a:lvl1pPr>
          </a:lstStyle>
          <a:p>
            <a:pPr>
              <a:defRPr/>
            </a:pPr>
            <a:r>
              <a:rPr lang="en-US"/>
              <a:t>Jeannette M. Wing</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4" Type="http://schemas.openxmlformats.org/officeDocument/2006/relationships/slideLayout" Target="../slideLayouts/slideLayout15.xml"/><Relationship Id="rId7" Type="http://schemas.openxmlformats.org/officeDocument/2006/relationships/slideLayout" Target="../slideLayouts/slideLayout18.xml"/><Relationship Id="rId11" Type="http://schemas.openxmlformats.org/officeDocument/2006/relationships/slideLayout" Target="../slideLayouts/slideLayout2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8" Type="http://schemas.openxmlformats.org/officeDocument/2006/relationships/slideLayout" Target="../slideLayouts/slideLayout19.xml"/><Relationship Id="rId13" Type="http://schemas.openxmlformats.org/officeDocument/2006/relationships/image" Target="../media/image1.jpeg"/><Relationship Id="rId10" Type="http://schemas.openxmlformats.org/officeDocument/2006/relationships/slideLayout" Target="../slideLayouts/slideLayout21.xml"/><Relationship Id="rId5"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3.xml"/><Relationship Id="rId9" Type="http://schemas.openxmlformats.org/officeDocument/2006/relationships/slideLayout" Target="../slideLayouts/slideLayout20.xml"/><Relationship Id="rId3"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41300"/>
            <a:ext cx="7772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95400"/>
            <a:ext cx="7772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58468" name="Rectangle 4"/>
          <p:cNvSpPr>
            <a:spLocks noGrp="1" noChangeArrowheads="1"/>
          </p:cNvSpPr>
          <p:nvPr>
            <p:ph type="sldNum" sz="quarter" idx="4"/>
          </p:nvPr>
        </p:nvSpPr>
        <p:spPr bwMode="auto">
          <a:xfrm>
            <a:off x="3208338"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00">
                <a:latin typeface="Calibri" pitchFamily="34" charset="0"/>
                <a:ea typeface="+mn-ea"/>
                <a:cs typeface="+mn-cs"/>
              </a:defRPr>
            </a:lvl1pPr>
          </a:lstStyle>
          <a:p>
            <a:pPr>
              <a:defRPr/>
            </a:pPr>
            <a:fld id="{E55DF333-574B-477E-810C-8FF49A49E6E2}" type="slidenum">
              <a:rPr lang="en-US"/>
              <a:pPr>
                <a:defRPr/>
              </a:pPr>
              <a:t>‹#›</a:t>
            </a:fld>
            <a:endParaRPr lang="en-US" sz="1400"/>
          </a:p>
        </p:txBody>
      </p:sp>
      <p:sp>
        <p:nvSpPr>
          <p:cNvPr id="958469" name="Rectangle 5"/>
          <p:cNvSpPr>
            <a:spLocks noGrp="1" noChangeArrowheads="1"/>
          </p:cNvSpPr>
          <p:nvPr>
            <p:ph type="dt" sz="half" idx="2"/>
          </p:nvPr>
        </p:nvSpPr>
        <p:spPr bwMode="auto">
          <a:xfrm>
            <a:off x="246063"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a:latin typeface="Calibri" pitchFamily="34" charset="0"/>
                <a:ea typeface="+mn-ea"/>
                <a:cs typeface="+mn-cs"/>
              </a:defRPr>
            </a:lvl1pPr>
          </a:lstStyle>
          <a:p>
            <a:pPr>
              <a:defRPr/>
            </a:pPr>
            <a:r>
              <a:rPr lang="en-US"/>
              <a:t>CISE Overview</a:t>
            </a:r>
          </a:p>
        </p:txBody>
      </p:sp>
      <p:sp>
        <p:nvSpPr>
          <p:cNvPr id="958470" name="Rectangle 6"/>
          <p:cNvSpPr>
            <a:spLocks noGrp="1" noChangeArrowheads="1"/>
          </p:cNvSpPr>
          <p:nvPr>
            <p:ph type="ftr" sz="quarter" idx="3"/>
          </p:nvPr>
        </p:nvSpPr>
        <p:spPr bwMode="auto">
          <a:xfrm>
            <a:off x="6315075" y="6477000"/>
            <a:ext cx="272573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a:latin typeface="Calibri" pitchFamily="34" charset="0"/>
                <a:ea typeface="+mn-ea"/>
                <a:cs typeface="+mn-cs"/>
              </a:defRPr>
            </a:lvl1pPr>
          </a:lstStyle>
          <a:p>
            <a:pPr>
              <a:defRPr/>
            </a:pPr>
            <a:r>
              <a:rPr lang="en-US"/>
              <a:t>Jeannette M. Wing</a:t>
            </a:r>
          </a:p>
        </p:txBody>
      </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61" r:id="rId7"/>
    <p:sldLayoutId id="2147483660" r:id="rId8"/>
    <p:sldLayoutId id="2147483659" r:id="rId9"/>
    <p:sldLayoutId id="2147483658" r:id="rId10"/>
    <p:sldLayoutId id="2147483657" r:id="rId11"/>
  </p:sldLayoutIdLst>
  <p:timing>
    <p:tnLst>
      <p:par>
        <p:cTn id="1" dur="indefinite" restart="never" nodeType="tmRoot"/>
      </p:par>
    </p:tnLst>
  </p:timing>
  <p:hf hdr="0"/>
  <p:txStyles>
    <p:titleStyle>
      <a:lvl1pPr algn="l" rtl="0" eaLnBrk="0" fontAlgn="base" hangingPunct="0">
        <a:spcBef>
          <a:spcPct val="0"/>
        </a:spcBef>
        <a:spcAft>
          <a:spcPct val="0"/>
        </a:spcAft>
        <a:defRPr sz="3200">
          <a:solidFill>
            <a:schemeClr val="tx1"/>
          </a:solidFill>
          <a:latin typeface="+mj-lt"/>
          <a:ea typeface="ＭＳ Ｐゴシック" pitchFamily="-123" charset="-128"/>
          <a:cs typeface="ＭＳ Ｐゴシック" pitchFamily="-123" charset="-128"/>
        </a:defRPr>
      </a:lvl1pPr>
      <a:lvl2pPr algn="l" rtl="0" eaLnBrk="0" fontAlgn="base" hangingPunct="0">
        <a:spcBef>
          <a:spcPct val="0"/>
        </a:spcBef>
        <a:spcAft>
          <a:spcPct val="0"/>
        </a:spcAft>
        <a:defRPr sz="3200">
          <a:solidFill>
            <a:schemeClr val="tx1"/>
          </a:solidFill>
          <a:latin typeface="Calibri" pitchFamily="34" charset="0"/>
          <a:ea typeface="ＭＳ Ｐゴシック" pitchFamily="-123" charset="-128"/>
          <a:cs typeface="ＭＳ Ｐゴシック" pitchFamily="-123" charset="-128"/>
        </a:defRPr>
      </a:lvl2pPr>
      <a:lvl3pPr algn="l" rtl="0" eaLnBrk="0" fontAlgn="base" hangingPunct="0">
        <a:spcBef>
          <a:spcPct val="0"/>
        </a:spcBef>
        <a:spcAft>
          <a:spcPct val="0"/>
        </a:spcAft>
        <a:defRPr sz="3200">
          <a:solidFill>
            <a:schemeClr val="tx1"/>
          </a:solidFill>
          <a:latin typeface="Calibri" pitchFamily="34" charset="0"/>
          <a:ea typeface="ＭＳ Ｐゴシック" pitchFamily="-123" charset="-128"/>
          <a:cs typeface="ＭＳ Ｐゴシック" pitchFamily="-123" charset="-128"/>
        </a:defRPr>
      </a:lvl3pPr>
      <a:lvl4pPr algn="l" rtl="0" eaLnBrk="0" fontAlgn="base" hangingPunct="0">
        <a:spcBef>
          <a:spcPct val="0"/>
        </a:spcBef>
        <a:spcAft>
          <a:spcPct val="0"/>
        </a:spcAft>
        <a:defRPr sz="3200">
          <a:solidFill>
            <a:schemeClr val="tx1"/>
          </a:solidFill>
          <a:latin typeface="Calibri" pitchFamily="34" charset="0"/>
          <a:ea typeface="ＭＳ Ｐゴシック" pitchFamily="-123" charset="-128"/>
          <a:cs typeface="ＭＳ Ｐゴシック" pitchFamily="-123" charset="-128"/>
        </a:defRPr>
      </a:lvl4pPr>
      <a:lvl5pPr algn="l" rtl="0" eaLnBrk="0" fontAlgn="base" hangingPunct="0">
        <a:spcBef>
          <a:spcPct val="0"/>
        </a:spcBef>
        <a:spcAft>
          <a:spcPct val="0"/>
        </a:spcAft>
        <a:defRPr sz="3200">
          <a:solidFill>
            <a:schemeClr val="tx1"/>
          </a:solidFill>
          <a:latin typeface="Calibri" pitchFamily="34" charset="0"/>
          <a:ea typeface="ＭＳ Ｐゴシック" pitchFamily="-123" charset="-128"/>
          <a:cs typeface="ＭＳ Ｐゴシック" pitchFamily="-123" charset="-128"/>
        </a:defRPr>
      </a:lvl5pPr>
      <a:lvl6pPr marL="457200" algn="l" rtl="0" eaLnBrk="0" fontAlgn="base" hangingPunct="0">
        <a:spcBef>
          <a:spcPct val="0"/>
        </a:spcBef>
        <a:spcAft>
          <a:spcPct val="0"/>
        </a:spcAft>
        <a:defRPr sz="3200">
          <a:solidFill>
            <a:schemeClr val="tx1"/>
          </a:solidFill>
          <a:latin typeface="Calibri" pitchFamily="34" charset="0"/>
        </a:defRPr>
      </a:lvl6pPr>
      <a:lvl7pPr marL="914400" algn="l" rtl="0" eaLnBrk="0" fontAlgn="base" hangingPunct="0">
        <a:spcBef>
          <a:spcPct val="0"/>
        </a:spcBef>
        <a:spcAft>
          <a:spcPct val="0"/>
        </a:spcAft>
        <a:defRPr sz="3200">
          <a:solidFill>
            <a:schemeClr val="tx1"/>
          </a:solidFill>
          <a:latin typeface="Calibri" pitchFamily="34" charset="0"/>
        </a:defRPr>
      </a:lvl7pPr>
      <a:lvl8pPr marL="1371600" algn="l" rtl="0" eaLnBrk="0" fontAlgn="base" hangingPunct="0">
        <a:spcBef>
          <a:spcPct val="0"/>
        </a:spcBef>
        <a:spcAft>
          <a:spcPct val="0"/>
        </a:spcAft>
        <a:defRPr sz="3200">
          <a:solidFill>
            <a:schemeClr val="tx1"/>
          </a:solidFill>
          <a:latin typeface="Calibri" pitchFamily="34" charset="0"/>
        </a:defRPr>
      </a:lvl8pPr>
      <a:lvl9pPr marL="1828800" algn="l" rtl="0" eaLnBrk="0" fontAlgn="base" hangingPunct="0">
        <a:spcBef>
          <a:spcPct val="0"/>
        </a:spcBef>
        <a:spcAft>
          <a:spcPct val="0"/>
        </a:spcAft>
        <a:defRPr sz="3200">
          <a:solidFill>
            <a:schemeClr val="tx1"/>
          </a:solidFill>
          <a:latin typeface="Calibri"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123" charset="-128"/>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123"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123"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123" charset="-128"/>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3314" name="Picture 6" descr="nsf60_2ndary.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3315" name="Title Placeholder 1"/>
          <p:cNvSpPr>
            <a:spLocks noGrp="1"/>
          </p:cNvSpPr>
          <p:nvPr>
            <p:ph type="title"/>
          </p:nvPr>
        </p:nvSpPr>
        <p:spPr bwMode="auto">
          <a:xfrm>
            <a:off x="1828800" y="3048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pitchFamily="-123" charset="0"/>
                <a:cs typeface="MS PGothic" charset="0"/>
              </a:defRPr>
            </a:lvl1pPr>
          </a:lstStyle>
          <a:p>
            <a:fld id="{751F69E5-D6B7-466D-9442-E843A9E98440}" type="datetimeFigureOut">
              <a:rPr lang="en-US"/>
              <a:pPr/>
              <a:t>2/23/10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itchFamily="-123" charset="0"/>
                <a:cs typeface="MS PGothic" charset="0"/>
              </a:defRPr>
            </a:lvl1pPr>
          </a:lstStyle>
          <a:p>
            <a:fld id="{E04F3430-251D-435C-9B0F-FF66F0576E1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7"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Lst>
  <p:txStyles>
    <p:titleStyle>
      <a:lvl1pPr algn="l" defTabSz="457200" rtl="0" eaLnBrk="0" fontAlgn="base" hangingPunct="0">
        <a:spcBef>
          <a:spcPct val="0"/>
        </a:spcBef>
        <a:spcAft>
          <a:spcPct val="0"/>
        </a:spcAft>
        <a:defRPr sz="3600">
          <a:solidFill>
            <a:srgbClr val="2466A0"/>
          </a:solidFill>
          <a:latin typeface="+mj-lt"/>
          <a:ea typeface="+mj-ea"/>
          <a:cs typeface="MS PGothic" charset="0"/>
        </a:defRPr>
      </a:lvl1pPr>
      <a:lvl2pPr algn="l" defTabSz="457200" rtl="0" eaLnBrk="0" fontAlgn="base" hangingPunct="0">
        <a:spcBef>
          <a:spcPct val="0"/>
        </a:spcBef>
        <a:spcAft>
          <a:spcPct val="0"/>
        </a:spcAft>
        <a:defRPr sz="3600">
          <a:solidFill>
            <a:srgbClr val="2466A0"/>
          </a:solidFill>
          <a:latin typeface="Arial" charset="0"/>
          <a:ea typeface="MS PGothic" pitchFamily="34" charset="-128"/>
          <a:cs typeface="MS PGothic" charset="0"/>
        </a:defRPr>
      </a:lvl2pPr>
      <a:lvl3pPr algn="l" defTabSz="457200" rtl="0" eaLnBrk="0" fontAlgn="base" hangingPunct="0">
        <a:spcBef>
          <a:spcPct val="0"/>
        </a:spcBef>
        <a:spcAft>
          <a:spcPct val="0"/>
        </a:spcAft>
        <a:defRPr sz="3600">
          <a:solidFill>
            <a:srgbClr val="2466A0"/>
          </a:solidFill>
          <a:latin typeface="Arial" charset="0"/>
          <a:ea typeface="MS PGothic" pitchFamily="34" charset="-128"/>
          <a:cs typeface="MS PGothic" charset="0"/>
        </a:defRPr>
      </a:lvl3pPr>
      <a:lvl4pPr algn="l" defTabSz="457200" rtl="0" eaLnBrk="0" fontAlgn="base" hangingPunct="0">
        <a:spcBef>
          <a:spcPct val="0"/>
        </a:spcBef>
        <a:spcAft>
          <a:spcPct val="0"/>
        </a:spcAft>
        <a:defRPr sz="3600">
          <a:solidFill>
            <a:srgbClr val="2466A0"/>
          </a:solidFill>
          <a:latin typeface="Arial" charset="0"/>
          <a:ea typeface="MS PGothic" pitchFamily="34" charset="-128"/>
          <a:cs typeface="MS PGothic" charset="0"/>
        </a:defRPr>
      </a:lvl4pPr>
      <a:lvl5pPr algn="l" defTabSz="457200" rtl="0" eaLnBrk="0" fontAlgn="base" hangingPunct="0">
        <a:spcBef>
          <a:spcPct val="0"/>
        </a:spcBef>
        <a:spcAft>
          <a:spcPct val="0"/>
        </a:spcAft>
        <a:defRPr sz="3600">
          <a:solidFill>
            <a:srgbClr val="2466A0"/>
          </a:solidFill>
          <a:latin typeface="Arial" charset="0"/>
          <a:ea typeface="MS PGothic" pitchFamily="34" charset="-128"/>
          <a:cs typeface="MS PGothic" charset="0"/>
        </a:defRPr>
      </a:lvl5pPr>
      <a:lvl6pPr marL="457200" algn="l" defTabSz="457200" rtl="0" eaLnBrk="0" fontAlgn="base" hangingPunct="0">
        <a:spcBef>
          <a:spcPct val="0"/>
        </a:spcBef>
        <a:spcAft>
          <a:spcPct val="0"/>
        </a:spcAft>
        <a:defRPr sz="3600">
          <a:solidFill>
            <a:srgbClr val="2466A0"/>
          </a:solidFill>
          <a:latin typeface="Arial" charset="0"/>
          <a:ea typeface="MS PGothic" pitchFamily="34" charset="-128"/>
          <a:cs typeface="Arial" charset="0"/>
        </a:defRPr>
      </a:lvl6pPr>
      <a:lvl7pPr marL="914400" algn="l" defTabSz="457200" rtl="0" eaLnBrk="0" fontAlgn="base" hangingPunct="0">
        <a:spcBef>
          <a:spcPct val="0"/>
        </a:spcBef>
        <a:spcAft>
          <a:spcPct val="0"/>
        </a:spcAft>
        <a:defRPr sz="3600">
          <a:solidFill>
            <a:srgbClr val="2466A0"/>
          </a:solidFill>
          <a:latin typeface="Arial" charset="0"/>
          <a:ea typeface="MS PGothic" pitchFamily="34" charset="-128"/>
          <a:cs typeface="Arial" charset="0"/>
        </a:defRPr>
      </a:lvl7pPr>
      <a:lvl8pPr marL="1371600" algn="l" defTabSz="457200" rtl="0" eaLnBrk="0" fontAlgn="base" hangingPunct="0">
        <a:spcBef>
          <a:spcPct val="0"/>
        </a:spcBef>
        <a:spcAft>
          <a:spcPct val="0"/>
        </a:spcAft>
        <a:defRPr sz="3600">
          <a:solidFill>
            <a:srgbClr val="2466A0"/>
          </a:solidFill>
          <a:latin typeface="Arial" charset="0"/>
          <a:ea typeface="MS PGothic" pitchFamily="34" charset="-128"/>
          <a:cs typeface="Arial" charset="0"/>
        </a:defRPr>
      </a:lvl8pPr>
      <a:lvl9pPr marL="1828800" algn="l" defTabSz="457200" rtl="0" eaLnBrk="0" fontAlgn="base" hangingPunct="0">
        <a:spcBef>
          <a:spcPct val="0"/>
        </a:spcBef>
        <a:spcAft>
          <a:spcPct val="0"/>
        </a:spcAft>
        <a:defRPr sz="3600">
          <a:solidFill>
            <a:srgbClr val="2466A0"/>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itchFamily="-123" charset="0"/>
        <a:buChar char="•"/>
        <a:defRPr sz="2800">
          <a:solidFill>
            <a:schemeClr val="tx1"/>
          </a:solidFill>
          <a:latin typeface="+mn-lt"/>
          <a:ea typeface="+mn-ea"/>
          <a:cs typeface="MS PGothic" charset="0"/>
        </a:defRPr>
      </a:lvl1pPr>
      <a:lvl2pPr marL="742950" indent="-285750" algn="l" defTabSz="457200" rtl="0" eaLnBrk="0" fontAlgn="base" hangingPunct="0">
        <a:spcBef>
          <a:spcPct val="20000"/>
        </a:spcBef>
        <a:spcAft>
          <a:spcPct val="0"/>
        </a:spcAft>
        <a:buFont typeface="Arial" pitchFamily="-123" charset="0"/>
        <a:buChar char="–"/>
        <a:defRPr sz="2600">
          <a:solidFill>
            <a:schemeClr val="tx1"/>
          </a:solidFill>
          <a:latin typeface="+mn-lt"/>
          <a:ea typeface="+mn-ea"/>
          <a:cs typeface="MS PGothic" charset="0"/>
        </a:defRPr>
      </a:lvl2pPr>
      <a:lvl3pPr marL="1143000" indent="-228600" algn="l" defTabSz="457200" rtl="0" eaLnBrk="0" fontAlgn="base" hangingPunct="0">
        <a:spcBef>
          <a:spcPct val="20000"/>
        </a:spcBef>
        <a:spcAft>
          <a:spcPct val="0"/>
        </a:spcAft>
        <a:buFont typeface="Arial" pitchFamily="-123" charset="0"/>
        <a:buChar char="•"/>
        <a:defRPr sz="2400">
          <a:solidFill>
            <a:schemeClr val="tx1"/>
          </a:solidFill>
          <a:latin typeface="+mn-lt"/>
          <a:ea typeface="+mn-ea"/>
          <a:cs typeface="MS PGothic" charset="0"/>
        </a:defRPr>
      </a:lvl3pPr>
      <a:lvl4pPr marL="1600200" indent="-228600" algn="l" defTabSz="457200" rtl="0" eaLnBrk="0" fontAlgn="base" hangingPunct="0">
        <a:spcBef>
          <a:spcPct val="20000"/>
        </a:spcBef>
        <a:spcAft>
          <a:spcPct val="0"/>
        </a:spcAft>
        <a:buFont typeface="Arial" pitchFamily="-123" charset="0"/>
        <a:buChar char="–"/>
        <a:defRPr sz="2200">
          <a:solidFill>
            <a:schemeClr val="tx1"/>
          </a:solidFill>
          <a:latin typeface="+mn-lt"/>
          <a:ea typeface="+mn-ea"/>
          <a:cs typeface="MS PGothic" charset="0"/>
        </a:defRPr>
      </a:lvl4pPr>
      <a:lvl5pPr marL="2057400" indent="-228600" algn="l" defTabSz="457200" rtl="0" eaLnBrk="0" fontAlgn="base" hangingPunct="0">
        <a:spcBef>
          <a:spcPct val="20000"/>
        </a:spcBef>
        <a:spcAft>
          <a:spcPct val="0"/>
        </a:spcAft>
        <a:buFont typeface="Arial" pitchFamily="-123" charset="0"/>
        <a:buChar char="»"/>
        <a:defRPr sz="2000">
          <a:solidFill>
            <a:schemeClr val="tx1"/>
          </a:solidFill>
          <a:latin typeface="+mn-lt"/>
          <a:ea typeface="+mn-ea"/>
          <a:cs typeface="MS PGothic" charset="0"/>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4" Type="http://schemas.openxmlformats.org/officeDocument/2006/relationships/image" Target="../media/image3.jpeg"/><Relationship Id="rId5" Type="http://schemas.openxmlformats.org/officeDocument/2006/relationships/hyperlink" Target="http://images.google.com/imgres?imgurl=http://media.nasaexplores.com/lessons/04-014/images/clock.jpg&amp;imgrefurl=http://www.nasaexplores.com/show_58_teacher_st.php?id=040213172607&amp;h=195&amp;w=162&amp;sz=15&amp;hl=en&amp;start=9&amp;tbnid=L0wJsh_jeoZCmM:&amp;tbnh=104&amp;tbnw=86&amp;prev=/images?q=clock+cartoon&amp;gbv=2&amp;ndsp=20&amp;hl=en&amp;sa=N" TargetMode="External"/><Relationship Id="rId7"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 Id="rId6"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 Id="rId5" Type="http://schemas.openxmlformats.org/officeDocument/2006/relationships/image" Target="../media/image18.jpeg"/></Relationships>
</file>

<file path=ppt/slides/_rels/slide19.xml.rels><?xml version="1.0" encoding="UTF-8" standalone="yes"?>
<Relationships xmlns="http://schemas.openxmlformats.org/package/2006/relationships"><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 Id="rId5"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www.nsf.gov/news/news_summ.jsp?cntn_id=11521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sf.gov/news/news_summ.jsp?cntn_id=114686&amp;org=NSF&amp;from=news" TargetMode="External"/><Relationship Id="rId3" Type="http://schemas.openxmlformats.org/officeDocument/2006/relationships/hyperlink" Target="https://wiki.umiacs.umd.edu/ccc/index.php/CLuE_PI_Meeting_200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cra.org/ccc/docs/NetSE-Research-Agenda.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ise.nsf.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5" Type="http://schemas.openxmlformats.org/officeDocument/2006/relationships/image" Target="../media/image53.png"/><Relationship Id="rId31" Type="http://schemas.openxmlformats.org/officeDocument/2006/relationships/image" Target="../media/image50.png"/><Relationship Id="rId34" Type="http://schemas.openxmlformats.org/officeDocument/2006/relationships/hyperlink" Target="http://citeseer.ist.psu.edu/" TargetMode="External"/><Relationship Id="rId7" Type="http://schemas.openxmlformats.org/officeDocument/2006/relationships/image" Target="../media/image30.png"/><Relationship Id="rId1" Type="http://schemas.openxmlformats.org/officeDocument/2006/relationships/slideLayout" Target="../slideLayouts/slideLayout7.xml"/><Relationship Id="rId24" Type="http://schemas.openxmlformats.org/officeDocument/2006/relationships/image" Target="../media/image44.jpeg"/><Relationship Id="rId25" Type="http://schemas.openxmlformats.org/officeDocument/2006/relationships/image" Target="../media/image45.jpeg"/><Relationship Id="rId8" Type="http://schemas.openxmlformats.org/officeDocument/2006/relationships/hyperlink" Target="http://www.biz.uiowa.edu/iem/" TargetMode="External"/><Relationship Id="rId13" Type="http://schemas.openxmlformats.org/officeDocument/2006/relationships/hyperlink" Target="http://www.ebay.com/" TargetMode="External"/><Relationship Id="rId10" Type="http://schemas.openxmlformats.org/officeDocument/2006/relationships/image" Target="../media/image32.jpeg"/><Relationship Id="rId32" Type="http://schemas.openxmlformats.org/officeDocument/2006/relationships/image" Target="../media/image51.png"/><Relationship Id="rId12" Type="http://schemas.openxmlformats.org/officeDocument/2006/relationships/image" Target="../media/image34.png"/><Relationship Id="rId17" Type="http://schemas.openxmlformats.org/officeDocument/2006/relationships/image" Target="../media/image38.png"/><Relationship Id="rId9" Type="http://schemas.openxmlformats.org/officeDocument/2006/relationships/image" Target="../media/image31.png"/><Relationship Id="rId18" Type="http://schemas.openxmlformats.org/officeDocument/2006/relationships/image" Target="../media/image39.jpeg"/><Relationship Id="rId3" Type="http://schemas.openxmlformats.org/officeDocument/2006/relationships/image" Target="../media/image26.png"/><Relationship Id="rId27" Type="http://schemas.openxmlformats.org/officeDocument/2006/relationships/image" Target="../media/image46.png"/><Relationship Id="rId14" Type="http://schemas.openxmlformats.org/officeDocument/2006/relationships/image" Target="../media/image35.png"/><Relationship Id="rId23" Type="http://schemas.openxmlformats.org/officeDocument/2006/relationships/image" Target="../media/image43.jpeg"/><Relationship Id="rId4" Type="http://schemas.openxmlformats.org/officeDocument/2006/relationships/image" Target="../media/image27.png"/><Relationship Id="rId28" Type="http://schemas.openxmlformats.org/officeDocument/2006/relationships/image" Target="../media/image47.jpeg"/><Relationship Id="rId26" Type="http://schemas.openxmlformats.org/officeDocument/2006/relationships/hyperlink" Target="http://en.wikipedia.org/wiki/Image:Second_Life_logo.svg" TargetMode="External"/><Relationship Id="rId30" Type="http://schemas.openxmlformats.org/officeDocument/2006/relationships/image" Target="../media/image49.jpeg"/><Relationship Id="rId11" Type="http://schemas.openxmlformats.org/officeDocument/2006/relationships/image" Target="../media/image33.jpeg"/><Relationship Id="rId29" Type="http://schemas.openxmlformats.org/officeDocument/2006/relationships/image" Target="../media/image48.jpeg"/><Relationship Id="rId6" Type="http://schemas.openxmlformats.org/officeDocument/2006/relationships/image" Target="../media/image29.jpeg"/><Relationship Id="rId16" Type="http://schemas.openxmlformats.org/officeDocument/2006/relationships/image" Target="../media/image37.png"/><Relationship Id="rId33" Type="http://schemas.openxmlformats.org/officeDocument/2006/relationships/image" Target="../media/image52.jpeg"/><Relationship Id="rId5" Type="http://schemas.openxmlformats.org/officeDocument/2006/relationships/image" Target="../media/image28.png"/><Relationship Id="rId15" Type="http://schemas.openxmlformats.org/officeDocument/2006/relationships/image" Target="../media/image36.png"/><Relationship Id="rId19" Type="http://schemas.openxmlformats.org/officeDocument/2006/relationships/image" Target="../media/image40.jpeg"/><Relationship Id="rId20" Type="http://schemas.openxmlformats.org/officeDocument/2006/relationships/hyperlink" Target="http://upload.wikimedia.org/wikipedia/commons/6/63/Wikipedia-logo.png" TargetMode="External"/><Relationship Id="rId22" Type="http://schemas.openxmlformats.org/officeDocument/2006/relationships/image" Target="../media/image42.jpeg"/><Relationship Id="rId21" Type="http://schemas.openxmlformats.org/officeDocument/2006/relationships/image" Target="../media/image41.png"/><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2" Type="http://schemas.openxmlformats.org/officeDocument/2006/relationships/hyperlink" Target="http://www.nsf.gov/funding/pgm_summ.jsp?pims_id=503406&amp;org=CISE&amp;from=hom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9" Type="http://schemas.openxmlformats.org/officeDocument/2006/relationships/image" Target="../media/image90.png"/><Relationship Id="rId7" Type="http://schemas.openxmlformats.org/officeDocument/2006/relationships/image" Target="../media/image59.png"/><Relationship Id="rId43" Type="http://schemas.openxmlformats.org/officeDocument/2006/relationships/image" Target="../media/image93.jpeg"/><Relationship Id="rId25" Type="http://schemas.openxmlformats.org/officeDocument/2006/relationships/image" Target="../media/image77.png"/><Relationship Id="rId10" Type="http://schemas.openxmlformats.org/officeDocument/2006/relationships/image" Target="../media/image62.png"/><Relationship Id="rId17" Type="http://schemas.openxmlformats.org/officeDocument/2006/relationships/image" Target="../media/image69.png"/><Relationship Id="rId9" Type="http://schemas.openxmlformats.org/officeDocument/2006/relationships/image" Target="../media/image61.png"/><Relationship Id="rId18" Type="http://schemas.openxmlformats.org/officeDocument/2006/relationships/image" Target="../media/image70.png"/><Relationship Id="rId27" Type="http://schemas.openxmlformats.org/officeDocument/2006/relationships/image" Target="../media/image79.png"/><Relationship Id="rId14" Type="http://schemas.openxmlformats.org/officeDocument/2006/relationships/image" Target="../media/image66.png"/><Relationship Id="rId4" Type="http://schemas.openxmlformats.org/officeDocument/2006/relationships/image" Target="../media/image56.png"/><Relationship Id="rId28" Type="http://schemas.openxmlformats.org/officeDocument/2006/relationships/image" Target="../media/image80.png"/><Relationship Id="rId45" Type="http://schemas.openxmlformats.org/officeDocument/2006/relationships/image" Target="../media/image95.png"/><Relationship Id="rId42" Type="http://schemas.openxmlformats.org/officeDocument/2006/relationships/hyperlink" Target="http://images.google.com/imgres?imgurl=http://www.maip.com/media/images/Google%20Logo.jpg&amp;imgrefurl=http://security.blogs.techtarget.com/2007/09/&amp;h=478&amp;w=1197&amp;sz=204&amp;hl=en&amp;start=6&amp;tbnid=ylwf-XkJVe34QM:&amp;tbnh=60&amp;tbnw=150&amp;prev=/images?q=google&amp;gbv=2&amp;hl=en" TargetMode="External"/><Relationship Id="rId6" Type="http://schemas.openxmlformats.org/officeDocument/2006/relationships/image" Target="../media/image58.png"/><Relationship Id="rId49" Type="http://schemas.openxmlformats.org/officeDocument/2006/relationships/image" Target="../media/image99.png"/><Relationship Id="rId44" Type="http://schemas.openxmlformats.org/officeDocument/2006/relationships/image" Target="../media/image94.png"/><Relationship Id="rId19" Type="http://schemas.openxmlformats.org/officeDocument/2006/relationships/image" Target="../media/image71.png"/><Relationship Id="rId38" Type="http://schemas.openxmlformats.org/officeDocument/2006/relationships/image" Target="../media/image89.png"/><Relationship Id="rId20" Type="http://schemas.openxmlformats.org/officeDocument/2006/relationships/image" Target="../media/image72.png"/><Relationship Id="rId2" Type="http://schemas.openxmlformats.org/officeDocument/2006/relationships/notesSlide" Target="../notesSlides/notesSlide15.xml"/><Relationship Id="rId46" Type="http://schemas.openxmlformats.org/officeDocument/2006/relationships/image" Target="../media/image96.png"/><Relationship Id="rId35" Type="http://schemas.openxmlformats.org/officeDocument/2006/relationships/image" Target="../media/image86.png"/><Relationship Id="rId31" Type="http://schemas.openxmlformats.org/officeDocument/2006/relationships/image" Target="../media/image83.png"/><Relationship Id="rId34" Type="http://schemas.openxmlformats.org/officeDocument/2006/relationships/image" Target="../media/image85.jpeg"/><Relationship Id="rId40" Type="http://schemas.openxmlformats.org/officeDocument/2006/relationships/image" Target="../media/image91.png"/><Relationship Id="rId36" Type="http://schemas.openxmlformats.org/officeDocument/2006/relationships/image" Target="../media/image87.png"/><Relationship Id="rId1" Type="http://schemas.openxmlformats.org/officeDocument/2006/relationships/slideLayout" Target="../slideLayouts/slideLayout2.xml"/><Relationship Id="rId24" Type="http://schemas.openxmlformats.org/officeDocument/2006/relationships/image" Target="../media/image76.png"/><Relationship Id="rId47" Type="http://schemas.openxmlformats.org/officeDocument/2006/relationships/image" Target="../media/image97.png"/><Relationship Id="rId48" Type="http://schemas.openxmlformats.org/officeDocument/2006/relationships/image" Target="../media/image98.png"/><Relationship Id="rId8" Type="http://schemas.openxmlformats.org/officeDocument/2006/relationships/image" Target="../media/image60.png"/><Relationship Id="rId13" Type="http://schemas.openxmlformats.org/officeDocument/2006/relationships/image" Target="../media/image65.png"/><Relationship Id="rId32" Type="http://schemas.openxmlformats.org/officeDocument/2006/relationships/image" Target="../media/image84.png"/><Relationship Id="rId37" Type="http://schemas.openxmlformats.org/officeDocument/2006/relationships/image" Target="../media/image88.png"/><Relationship Id="rId12" Type="http://schemas.openxmlformats.org/officeDocument/2006/relationships/image" Target="../media/image64.png"/><Relationship Id="rId3" Type="http://schemas.openxmlformats.org/officeDocument/2006/relationships/image" Target="../media/image55.png"/><Relationship Id="rId23" Type="http://schemas.openxmlformats.org/officeDocument/2006/relationships/image" Target="../media/image75.png"/><Relationship Id="rId26" Type="http://schemas.openxmlformats.org/officeDocument/2006/relationships/image" Target="../media/image78.png"/><Relationship Id="rId30" Type="http://schemas.openxmlformats.org/officeDocument/2006/relationships/image" Target="../media/image82.png"/><Relationship Id="rId11" Type="http://schemas.openxmlformats.org/officeDocument/2006/relationships/image" Target="../media/image63.png"/><Relationship Id="rId29" Type="http://schemas.openxmlformats.org/officeDocument/2006/relationships/image" Target="../media/image81.png"/><Relationship Id="rId16" Type="http://schemas.openxmlformats.org/officeDocument/2006/relationships/image" Target="../media/image68.png"/><Relationship Id="rId33" Type="http://schemas.openxmlformats.org/officeDocument/2006/relationships/hyperlink" Target="http://www.google.com/imgres?imgurl=http://www.knowledgebase-script.com/demo/admin/attachments/amazon_logo.gif&amp;imgrefurl=http://www.knowledgebase-script.com/demo/print.php?ID=120&amp;h=45&amp;w=121&amp;sz=7&amp;tbnid=ConR54MZhygJ:&amp;tbnh=45&amp;tbnw=121&amp;prev=/images?q=amazon+logo&amp;hl=en&amp;sa=X&amp;oi=image_result&amp;resnum=1&amp;ct=image&amp;cd=2" TargetMode="External"/><Relationship Id="rId41" Type="http://schemas.openxmlformats.org/officeDocument/2006/relationships/image" Target="../media/image92.jpeg"/><Relationship Id="rId5" Type="http://schemas.openxmlformats.org/officeDocument/2006/relationships/image" Target="../media/image57.png"/><Relationship Id="rId15" Type="http://schemas.openxmlformats.org/officeDocument/2006/relationships/image" Target="../media/image67.png"/><Relationship Id="rId22" Type="http://schemas.openxmlformats.org/officeDocument/2006/relationships/image" Target="../media/image74.png"/><Relationship Id="rId21" Type="http://schemas.openxmlformats.org/officeDocument/2006/relationships/image" Target="../media/image7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6" Type="http://schemas.openxmlformats.org/officeDocument/2006/relationships/hyperlink" Target="http://www.cis.cornell.edu/conferences_workshops/CSECON_09/" TargetMode="External"/><Relationship Id="rId4" Type="http://schemas.openxmlformats.org/officeDocument/2006/relationships/image" Target="../media/image102.png"/><Relationship Id="rId1" Type="http://schemas.openxmlformats.org/officeDocument/2006/relationships/slideLayout" Target="../slideLayouts/slideLayout2.xml"/><Relationship Id="rId2" Type="http://schemas.openxmlformats.org/officeDocument/2006/relationships/image" Target="../media/image100.png"/><Relationship Id="rId3" Type="http://schemas.openxmlformats.org/officeDocument/2006/relationships/image" Target="../media/image101.png"/><Relationship Id="rId5" Type="http://schemas.openxmlformats.org/officeDocument/2006/relationships/image" Target="../media/image10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hyperlink" Target="http://commons.wikimedia.org/wiki/Commons:GNU_Free_Documentation_Licens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oleObject" Target="../embeddings/oleObject2.xls"/><Relationship Id="rId1" Type="http://schemas.openxmlformats.org/officeDocument/2006/relationships/vmlDrawing" Target="../drawings/vmlDrawing1.vml"/><Relationship Id="rId2" Type="http://schemas.openxmlformats.org/officeDocument/2006/relationships/slideLayout" Target="../slideLayouts/slideLayout4.xml"/><Relationship Id="rId3" Type="http://schemas.openxmlformats.org/officeDocument/2006/relationships/oleObject" Target="../embeddings/oleObject1.xls"/></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2"/>
          <p:cNvSpPr>
            <a:spLocks noGrp="1" noChangeArrowheads="1"/>
          </p:cNvSpPr>
          <p:nvPr>
            <p:ph type="ctrTitle" idx="4294967295"/>
          </p:nvPr>
        </p:nvSpPr>
        <p:spPr>
          <a:xfrm>
            <a:off x="534988" y="293688"/>
            <a:ext cx="7772400" cy="1470025"/>
          </a:xfrm>
        </p:spPr>
        <p:txBody>
          <a:bodyPr/>
          <a:lstStyle/>
          <a:p>
            <a:pPr algn="ctr"/>
            <a:r>
              <a:rPr lang="en-US" sz="4800" smtClean="0"/>
              <a:t>Computer and Information</a:t>
            </a:r>
            <a:br>
              <a:rPr lang="en-US" sz="4800" smtClean="0"/>
            </a:br>
            <a:r>
              <a:rPr lang="en-US" sz="4800" smtClean="0"/>
              <a:t>Science and Engineering (CISE)</a:t>
            </a:r>
          </a:p>
        </p:txBody>
      </p:sp>
      <p:sp>
        <p:nvSpPr>
          <p:cNvPr id="27650" name="Text Box 3"/>
          <p:cNvSpPr txBox="1">
            <a:spLocks noChangeArrowheads="1"/>
          </p:cNvSpPr>
          <p:nvPr/>
        </p:nvSpPr>
        <p:spPr bwMode="auto">
          <a:xfrm>
            <a:off x="312738" y="1955800"/>
            <a:ext cx="8216900" cy="138430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800" b="1" i="1">
                <a:solidFill>
                  <a:srgbClr val="FF0000"/>
                </a:solidFill>
              </a:rPr>
              <a:t>Jeannette M. Wing</a:t>
            </a:r>
            <a:br>
              <a:rPr lang="en-US" sz="2800" b="1" i="1">
                <a:solidFill>
                  <a:srgbClr val="FF0000"/>
                </a:solidFill>
              </a:rPr>
            </a:br>
            <a:r>
              <a:rPr lang="en-US" sz="2800" b="1"/>
              <a:t>Assistant Director</a:t>
            </a:r>
            <a:br>
              <a:rPr lang="en-US" sz="2800" b="1"/>
            </a:br>
            <a:endParaRPr lang="en-US" sz="2800" b="1"/>
          </a:p>
        </p:txBody>
      </p:sp>
      <p:sp>
        <p:nvSpPr>
          <p:cNvPr id="27651" name="Title 1"/>
          <p:cNvSpPr>
            <a:spLocks/>
          </p:cNvSpPr>
          <p:nvPr/>
        </p:nvSpPr>
        <p:spPr bwMode="auto">
          <a:xfrm>
            <a:off x="33338" y="6042025"/>
            <a:ext cx="8534400" cy="668338"/>
          </a:xfrm>
          <a:prstGeom prst="rect">
            <a:avLst/>
          </a:prstGeom>
          <a:noFill/>
          <a:ln w="9525">
            <a:noFill/>
            <a:miter lim="800000"/>
            <a:headEnd/>
            <a:tailEnd/>
          </a:ln>
        </p:spPr>
        <p:txBody>
          <a:bodyPr anchor="ctr">
            <a:prstTxWarp prst="textNoShape">
              <a:avLst/>
            </a:prstTxWarp>
          </a:bodyPr>
          <a:lstStyle/>
          <a:p>
            <a:pPr algn="ctr"/>
            <a:r>
              <a:rPr lang="en-US"/>
              <a:t>The Computing (R)Evolution</a:t>
            </a:r>
          </a:p>
        </p:txBody>
      </p:sp>
      <p:pic>
        <p:nvPicPr>
          <p:cNvPr id="27652" name="Picture 2" descr="Diargram of a Turing Machine"/>
          <p:cNvPicPr>
            <a:picLocks noChangeAspect="1" noChangeArrowheads="1"/>
          </p:cNvPicPr>
          <p:nvPr/>
        </p:nvPicPr>
        <p:blipFill>
          <a:blip r:embed="rId3"/>
          <a:srcRect/>
          <a:stretch>
            <a:fillRect/>
          </a:stretch>
        </p:blipFill>
        <p:spPr bwMode="auto">
          <a:xfrm>
            <a:off x="-11113" y="4406900"/>
            <a:ext cx="2711451" cy="1262063"/>
          </a:xfrm>
          <a:prstGeom prst="rect">
            <a:avLst/>
          </a:prstGeom>
          <a:noFill/>
          <a:ln w="9525">
            <a:noFill/>
            <a:miter lim="800000"/>
            <a:headEnd/>
            <a:tailEnd/>
          </a:ln>
        </p:spPr>
      </p:pic>
      <p:pic>
        <p:nvPicPr>
          <p:cNvPr id="27653" name="Picture 2" descr="Photograph of ENIAC computer"/>
          <p:cNvPicPr>
            <a:picLocks noChangeAspect="1" noChangeArrowheads="1"/>
          </p:cNvPicPr>
          <p:nvPr/>
        </p:nvPicPr>
        <p:blipFill>
          <a:blip r:embed="rId4"/>
          <a:srcRect/>
          <a:stretch>
            <a:fillRect/>
          </a:stretch>
        </p:blipFill>
        <p:spPr bwMode="auto">
          <a:xfrm>
            <a:off x="2700338" y="4235450"/>
            <a:ext cx="2109787" cy="1336675"/>
          </a:xfrm>
          <a:prstGeom prst="rect">
            <a:avLst/>
          </a:prstGeom>
          <a:noFill/>
          <a:ln w="9525">
            <a:noFill/>
            <a:miter lim="800000"/>
            <a:headEnd/>
            <a:tailEnd/>
          </a:ln>
        </p:spPr>
      </p:pic>
      <p:cxnSp>
        <p:nvCxnSpPr>
          <p:cNvPr id="10" name="Straight Arrow Connector 9"/>
          <p:cNvCxnSpPr/>
          <p:nvPr/>
        </p:nvCxnSpPr>
        <p:spPr bwMode="auto">
          <a:xfrm>
            <a:off x="33338" y="5906068"/>
            <a:ext cx="8423275" cy="1588"/>
          </a:xfrm>
          <a:prstGeom prst="straightConnector1">
            <a:avLst/>
          </a:prstGeom>
          <a:solidFill>
            <a:schemeClr val="accent1"/>
          </a:solidFill>
          <a:ln w="28575" cap="flat" cmpd="sng" algn="ctr">
            <a:solidFill>
              <a:srgbClr val="FF0000"/>
            </a:solidFill>
            <a:prstDash val="solid"/>
            <a:round/>
            <a:headEnd type="none" w="med" len="med"/>
            <a:tailEnd type="arrow"/>
          </a:ln>
          <a:effectLst>
            <a:outerShdw blurRad="50800" dist="38100" dir="2700000" algn="tl" rotWithShape="0">
              <a:prstClr val="black">
                <a:alpha val="40000"/>
              </a:prstClr>
            </a:outerShdw>
          </a:effectLst>
          <a:scene3d>
            <a:camera prst="orthographicFront"/>
            <a:lightRig rig="sunset" dir="t"/>
          </a:scene3d>
        </p:spPr>
      </p:cxnSp>
      <p:pic>
        <p:nvPicPr>
          <p:cNvPr id="27655" name="Picture 4" descr="http://tbn0.google.com/images?q=tbn:L0wJsh_jeoZCmM:http://media.nasaexplores.com/lessons/04-014/images/clock.jpg">
            <a:hlinkClick r:id="rId5"/>
          </p:cNvPr>
          <p:cNvPicPr>
            <a:picLocks noChangeAspect="1" noChangeArrowheads="1"/>
          </p:cNvPicPr>
          <p:nvPr/>
        </p:nvPicPr>
        <p:blipFill>
          <a:blip r:embed="rId6"/>
          <a:srcRect/>
          <a:stretch>
            <a:fillRect/>
          </a:stretch>
        </p:blipFill>
        <p:spPr bwMode="auto">
          <a:xfrm>
            <a:off x="468313" y="5935663"/>
            <a:ext cx="344487" cy="290512"/>
          </a:xfrm>
          <a:prstGeom prst="rect">
            <a:avLst/>
          </a:prstGeom>
          <a:noFill/>
          <a:ln w="9525">
            <a:noFill/>
            <a:miter lim="800000"/>
            <a:headEnd/>
            <a:tailEnd/>
          </a:ln>
        </p:spPr>
      </p:pic>
      <p:sp>
        <p:nvSpPr>
          <p:cNvPr id="27656" name="TextBox 25"/>
          <p:cNvSpPr txBox="1">
            <a:spLocks noChangeArrowheads="1"/>
          </p:cNvSpPr>
          <p:nvPr/>
        </p:nvSpPr>
        <p:spPr bwMode="auto">
          <a:xfrm>
            <a:off x="312738" y="5572125"/>
            <a:ext cx="958850" cy="396875"/>
          </a:xfrm>
          <a:prstGeom prst="rect">
            <a:avLst/>
          </a:prstGeom>
          <a:noFill/>
          <a:ln w="9525">
            <a:noFill/>
            <a:miter lim="800000"/>
            <a:headEnd/>
            <a:tailEnd/>
          </a:ln>
        </p:spPr>
        <p:txBody>
          <a:bodyPr>
            <a:prstTxWarp prst="textNoShape">
              <a:avLst/>
            </a:prstTxWarp>
            <a:spAutoFit/>
          </a:bodyPr>
          <a:lstStyle/>
          <a:p>
            <a:r>
              <a:rPr lang="en-US" sz="2000" b="1">
                <a:solidFill>
                  <a:srgbClr val="FF0000"/>
                </a:solidFill>
              </a:rPr>
              <a:t>1935</a:t>
            </a:r>
          </a:p>
        </p:txBody>
      </p:sp>
      <p:pic>
        <p:nvPicPr>
          <p:cNvPr id="27657" name="Picture 4" descr="Timeline, Year 1946">
            <a:hlinkClick r:id="rId5"/>
          </p:cNvPr>
          <p:cNvPicPr>
            <a:picLocks noChangeAspect="1" noChangeArrowheads="1"/>
          </p:cNvPicPr>
          <p:nvPr/>
        </p:nvPicPr>
        <p:blipFill>
          <a:blip r:embed="rId6"/>
          <a:srcRect/>
          <a:stretch>
            <a:fillRect/>
          </a:stretch>
        </p:blipFill>
        <p:spPr bwMode="auto">
          <a:xfrm>
            <a:off x="3275013" y="5908675"/>
            <a:ext cx="344487" cy="288925"/>
          </a:xfrm>
          <a:prstGeom prst="rect">
            <a:avLst/>
          </a:prstGeom>
          <a:noFill/>
          <a:ln w="9525">
            <a:noFill/>
            <a:miter lim="800000"/>
            <a:headEnd/>
            <a:tailEnd/>
          </a:ln>
        </p:spPr>
      </p:pic>
      <p:sp>
        <p:nvSpPr>
          <p:cNvPr id="27658" name="TextBox 32"/>
          <p:cNvSpPr txBox="1">
            <a:spLocks noChangeArrowheads="1"/>
          </p:cNvSpPr>
          <p:nvPr/>
        </p:nvSpPr>
        <p:spPr bwMode="auto">
          <a:xfrm>
            <a:off x="3141663" y="5572125"/>
            <a:ext cx="957262" cy="396875"/>
          </a:xfrm>
          <a:prstGeom prst="rect">
            <a:avLst/>
          </a:prstGeom>
          <a:noFill/>
          <a:ln w="9525">
            <a:noFill/>
            <a:miter lim="800000"/>
            <a:headEnd/>
            <a:tailEnd/>
          </a:ln>
        </p:spPr>
        <p:txBody>
          <a:bodyPr>
            <a:prstTxWarp prst="textNoShape">
              <a:avLst/>
            </a:prstTxWarp>
            <a:spAutoFit/>
          </a:bodyPr>
          <a:lstStyle/>
          <a:p>
            <a:r>
              <a:rPr lang="en-US" sz="2000" b="1">
                <a:solidFill>
                  <a:srgbClr val="FF0000"/>
                </a:solidFill>
              </a:rPr>
              <a:t>1946</a:t>
            </a:r>
          </a:p>
        </p:txBody>
      </p:sp>
      <p:sp>
        <p:nvSpPr>
          <p:cNvPr id="27659" name="TextBox 23"/>
          <p:cNvSpPr txBox="1">
            <a:spLocks noChangeArrowheads="1"/>
          </p:cNvSpPr>
          <p:nvPr/>
        </p:nvSpPr>
        <p:spPr bwMode="auto">
          <a:xfrm>
            <a:off x="6249988" y="5572125"/>
            <a:ext cx="866775" cy="396875"/>
          </a:xfrm>
          <a:prstGeom prst="rect">
            <a:avLst/>
          </a:prstGeom>
          <a:noFill/>
          <a:ln w="9525">
            <a:noFill/>
            <a:miter lim="800000"/>
            <a:headEnd/>
            <a:tailEnd/>
          </a:ln>
        </p:spPr>
        <p:txBody>
          <a:bodyPr>
            <a:prstTxWarp prst="textNoShape">
              <a:avLst/>
            </a:prstTxWarp>
            <a:spAutoFit/>
          </a:bodyPr>
          <a:lstStyle/>
          <a:p>
            <a:r>
              <a:rPr lang="en-US" sz="2000" b="1">
                <a:solidFill>
                  <a:srgbClr val="FF0000"/>
                </a:solidFill>
              </a:rPr>
              <a:t>2008</a:t>
            </a:r>
          </a:p>
        </p:txBody>
      </p:sp>
      <p:pic>
        <p:nvPicPr>
          <p:cNvPr id="27660" name="Picture 4" descr="Timeline, year 2008">
            <a:hlinkClick r:id="rId5"/>
          </p:cNvPr>
          <p:cNvPicPr>
            <a:picLocks noChangeAspect="1" noChangeArrowheads="1"/>
          </p:cNvPicPr>
          <p:nvPr/>
        </p:nvPicPr>
        <p:blipFill>
          <a:blip r:embed="rId6"/>
          <a:srcRect/>
          <a:stretch>
            <a:fillRect/>
          </a:stretch>
        </p:blipFill>
        <p:spPr bwMode="auto">
          <a:xfrm>
            <a:off x="6491288" y="5969000"/>
            <a:ext cx="342900" cy="288925"/>
          </a:xfrm>
          <a:prstGeom prst="rect">
            <a:avLst/>
          </a:prstGeom>
          <a:noFill/>
          <a:ln w="9525">
            <a:noFill/>
            <a:miter lim="800000"/>
            <a:headEnd/>
            <a:tailEnd/>
          </a:ln>
        </p:spPr>
      </p:pic>
      <p:sp>
        <p:nvSpPr>
          <p:cNvPr id="27661" name="Text Box 20"/>
          <p:cNvSpPr txBox="1">
            <a:spLocks noChangeArrowheads="1"/>
          </p:cNvSpPr>
          <p:nvPr/>
        </p:nvSpPr>
        <p:spPr bwMode="auto">
          <a:xfrm>
            <a:off x="4225925" y="5516563"/>
            <a:ext cx="184150" cy="214312"/>
          </a:xfrm>
          <a:prstGeom prst="rect">
            <a:avLst/>
          </a:prstGeom>
          <a:noFill/>
          <a:ln w="9525">
            <a:noFill/>
            <a:miter lim="800000"/>
            <a:headEnd/>
            <a:tailEnd/>
          </a:ln>
        </p:spPr>
        <p:txBody>
          <a:bodyPr wrap="none">
            <a:prstTxWarp prst="textNoShape">
              <a:avLst/>
            </a:prstTxWarp>
            <a:spAutoFit/>
          </a:bodyPr>
          <a:lstStyle/>
          <a:p>
            <a:pPr algn="ctr"/>
            <a:endParaRPr lang="en-US" sz="800">
              <a:solidFill>
                <a:srgbClr val="000000"/>
              </a:solidFill>
            </a:endParaRPr>
          </a:p>
        </p:txBody>
      </p:sp>
      <p:sp>
        <p:nvSpPr>
          <p:cNvPr id="27662" name="Text Box 21"/>
          <p:cNvSpPr txBox="1">
            <a:spLocks noChangeArrowheads="1"/>
          </p:cNvSpPr>
          <p:nvPr/>
        </p:nvSpPr>
        <p:spPr bwMode="auto">
          <a:xfrm>
            <a:off x="5630863" y="5389563"/>
            <a:ext cx="692150" cy="701675"/>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sz="4000">
                <a:solidFill>
                  <a:schemeClr val="hlink"/>
                </a:solidFill>
              </a:rPr>
              <a:t>…</a:t>
            </a:r>
          </a:p>
        </p:txBody>
      </p:sp>
      <p:sp>
        <p:nvSpPr>
          <p:cNvPr id="27663" name="TextBox 23"/>
          <p:cNvSpPr txBox="1">
            <a:spLocks noChangeArrowheads="1"/>
          </p:cNvSpPr>
          <p:nvPr/>
        </p:nvSpPr>
        <p:spPr bwMode="auto">
          <a:xfrm>
            <a:off x="7789863" y="5532438"/>
            <a:ext cx="866775" cy="396875"/>
          </a:xfrm>
          <a:prstGeom prst="rect">
            <a:avLst/>
          </a:prstGeom>
          <a:noFill/>
          <a:ln w="9525">
            <a:noFill/>
            <a:miter lim="800000"/>
            <a:headEnd/>
            <a:tailEnd/>
          </a:ln>
        </p:spPr>
        <p:txBody>
          <a:bodyPr>
            <a:prstTxWarp prst="textNoShape">
              <a:avLst/>
            </a:prstTxWarp>
            <a:spAutoFit/>
          </a:bodyPr>
          <a:lstStyle/>
          <a:p>
            <a:r>
              <a:rPr lang="en-US" sz="2000" b="1">
                <a:solidFill>
                  <a:srgbClr val="FF0000"/>
                </a:solidFill>
              </a:rPr>
              <a:t>2010</a:t>
            </a:r>
          </a:p>
        </p:txBody>
      </p:sp>
      <p:pic>
        <p:nvPicPr>
          <p:cNvPr id="27664" name="Picture 4" descr="Timeline, year 2008">
            <a:hlinkClick r:id="rId5"/>
          </p:cNvPr>
          <p:cNvPicPr>
            <a:picLocks noChangeAspect="1" noChangeArrowheads="1"/>
          </p:cNvPicPr>
          <p:nvPr/>
        </p:nvPicPr>
        <p:blipFill>
          <a:blip r:embed="rId6"/>
          <a:srcRect/>
          <a:stretch>
            <a:fillRect/>
          </a:stretch>
        </p:blipFill>
        <p:spPr bwMode="auto">
          <a:xfrm>
            <a:off x="7985125" y="5969000"/>
            <a:ext cx="342900" cy="288925"/>
          </a:xfrm>
          <a:prstGeom prst="rect">
            <a:avLst/>
          </a:prstGeom>
          <a:noFill/>
          <a:ln w="9525">
            <a:noFill/>
            <a:miter lim="800000"/>
            <a:headEnd/>
            <a:tailEnd/>
          </a:ln>
        </p:spPr>
      </p:pic>
      <p:sp>
        <p:nvSpPr>
          <p:cNvPr id="27665" name="Text Box 19"/>
          <p:cNvSpPr txBox="1">
            <a:spLocks noChangeArrowheads="1"/>
          </p:cNvSpPr>
          <p:nvPr/>
        </p:nvSpPr>
        <p:spPr bwMode="auto">
          <a:xfrm>
            <a:off x="5448300" y="5516563"/>
            <a:ext cx="742950" cy="185737"/>
          </a:xfrm>
          <a:prstGeom prst="rect">
            <a:avLst/>
          </a:prstGeom>
          <a:noFill/>
          <a:ln w="9525">
            <a:noFill/>
            <a:miter lim="800000"/>
            <a:headEnd/>
            <a:tailEnd/>
          </a:ln>
        </p:spPr>
        <p:txBody>
          <a:bodyPr>
            <a:prstTxWarp prst="textNoShape">
              <a:avLst/>
            </a:prstTxWarp>
            <a:spAutoFit/>
          </a:bodyPr>
          <a:lstStyle/>
          <a:p>
            <a:pPr algn="ctr"/>
            <a:r>
              <a:rPr lang="en-US" sz="600">
                <a:solidFill>
                  <a:srgbClr val="000000"/>
                </a:solidFill>
              </a:rPr>
              <a:t>Credit: Apple, Inc.</a:t>
            </a:r>
          </a:p>
        </p:txBody>
      </p:sp>
      <p:pic>
        <p:nvPicPr>
          <p:cNvPr id="27666" name="Picture 18" descr="Photo of MacBook Air"/>
          <p:cNvPicPr>
            <a:picLocks noChangeAspect="1" noChangeArrowheads="1"/>
          </p:cNvPicPr>
          <p:nvPr/>
        </p:nvPicPr>
        <p:blipFill>
          <a:blip r:embed="rId7"/>
          <a:srcRect/>
          <a:stretch>
            <a:fillRect/>
          </a:stretch>
        </p:blipFill>
        <p:spPr bwMode="auto">
          <a:xfrm>
            <a:off x="5448300" y="4235450"/>
            <a:ext cx="1882775" cy="1336675"/>
          </a:xfrm>
          <a:prstGeom prst="rect">
            <a:avLst/>
          </a:prstGeom>
          <a:noFill/>
          <a:ln w="9525">
            <a:noFill/>
            <a:miter lim="800000"/>
            <a:headEnd/>
            <a:tailEnd/>
          </a:ln>
        </p:spPr>
      </p:pic>
      <p:sp>
        <p:nvSpPr>
          <p:cNvPr id="27667" name="Text Box 19"/>
          <p:cNvSpPr txBox="1">
            <a:spLocks noChangeArrowheads="1"/>
          </p:cNvSpPr>
          <p:nvPr/>
        </p:nvSpPr>
        <p:spPr bwMode="auto">
          <a:xfrm>
            <a:off x="7985125" y="4083050"/>
            <a:ext cx="742950" cy="304800"/>
          </a:xfrm>
          <a:prstGeom prst="rect">
            <a:avLst/>
          </a:prstGeom>
          <a:noFill/>
          <a:ln w="9525">
            <a:noFill/>
            <a:miter lim="800000"/>
            <a:headEnd/>
            <a:tailEnd/>
          </a:ln>
        </p:spPr>
        <p:txBody>
          <a:bodyPr>
            <a:prstTxWarp prst="textNoShape">
              <a:avLst/>
            </a:prstTxWarp>
            <a:spAutoFit/>
          </a:bodyPr>
          <a:lstStyle/>
          <a:p>
            <a:pPr algn="ctr"/>
            <a:r>
              <a:rPr lang="en-US" sz="1400">
                <a:solidFill>
                  <a:srgbClr val="000000"/>
                </a:solidFill>
              </a:rPr>
              <a:t>iPad</a:t>
            </a:r>
          </a:p>
        </p:txBody>
      </p:sp>
      <p:pic>
        <p:nvPicPr>
          <p:cNvPr id="27668" name="Picture 22"/>
          <p:cNvPicPr>
            <a:picLocks noChangeAspect="1" noChangeArrowheads="1"/>
          </p:cNvPicPr>
          <p:nvPr/>
        </p:nvPicPr>
        <p:blipFill>
          <a:blip r:embed="rId8"/>
          <a:srcRect/>
          <a:stretch>
            <a:fillRect/>
          </a:stretch>
        </p:blipFill>
        <p:spPr bwMode="auto">
          <a:xfrm>
            <a:off x="7732713" y="4406900"/>
            <a:ext cx="1147762" cy="1146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7" name="Slide Number Placeholder 3"/>
          <p:cNvSpPr>
            <a:spLocks noGrp="1"/>
          </p:cNvSpPr>
          <p:nvPr>
            <p:ph type="sldNum" sz="quarter" idx="10"/>
          </p:nvPr>
        </p:nvSpPr>
        <p:spPr>
          <a:noFill/>
        </p:spPr>
        <p:txBody>
          <a:bodyPr/>
          <a:lstStyle/>
          <a:p>
            <a:fld id="{A81240CC-FBAB-477D-896B-68266761A7E4}" type="slidenum">
              <a:rPr lang="en-US" smtClean="0">
                <a:latin typeface="Calibri" pitchFamily="-123" charset="0"/>
                <a:ea typeface="ＭＳ Ｐゴシック" pitchFamily="-123" charset="-128"/>
                <a:cs typeface="ＭＳ Ｐゴシック" pitchFamily="-123" charset="-128"/>
              </a:rPr>
              <a:pPr/>
              <a:t>10</a:t>
            </a:fld>
            <a:endParaRPr lang="en-US" sz="1400" smtClean="0">
              <a:latin typeface="Calibri" pitchFamily="-123" charset="0"/>
              <a:ea typeface="ＭＳ Ｐゴシック" pitchFamily="-123" charset="-128"/>
              <a:cs typeface="ＭＳ Ｐゴシック" pitchFamily="-123" charset="-128"/>
            </a:endParaRPr>
          </a:p>
        </p:txBody>
      </p:sp>
      <p:sp>
        <p:nvSpPr>
          <p:cNvPr id="101378"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01379"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01380" name="Rectangle 2"/>
          <p:cNvSpPr>
            <a:spLocks noGrp="1" noChangeArrowheads="1"/>
          </p:cNvSpPr>
          <p:nvPr>
            <p:ph type="title"/>
          </p:nvPr>
        </p:nvSpPr>
        <p:spPr/>
        <p:txBody>
          <a:bodyPr/>
          <a:lstStyle/>
          <a:p>
            <a:r>
              <a:rPr lang="en-US" sz="2800" smtClean="0"/>
              <a:t>Science and Engineering Beyond Moore’s Law</a:t>
            </a:r>
          </a:p>
        </p:txBody>
      </p:sp>
      <p:sp>
        <p:nvSpPr>
          <p:cNvPr id="101381" name="Rectangle 3"/>
          <p:cNvSpPr>
            <a:spLocks noGrp="1" noChangeArrowheads="1"/>
          </p:cNvSpPr>
          <p:nvPr>
            <p:ph type="body" idx="1"/>
          </p:nvPr>
        </p:nvSpPr>
        <p:spPr/>
        <p:txBody>
          <a:bodyPr/>
          <a:lstStyle/>
          <a:p>
            <a:r>
              <a:rPr lang="en-US" smtClean="0"/>
              <a:t>Three directorates: CISE, ENG, MPS, OCI</a:t>
            </a:r>
          </a:p>
          <a:p>
            <a:pPr lvl="1"/>
            <a:r>
              <a:rPr lang="en-US" smtClean="0"/>
              <a:t>All investing in core science, engineering, and technology</a:t>
            </a:r>
          </a:p>
          <a:p>
            <a:endParaRPr lang="en-US" smtClean="0"/>
          </a:p>
          <a:p>
            <a:r>
              <a:rPr lang="en-US" smtClean="0"/>
              <a:t>Multi-core, many-core, massively parallel</a:t>
            </a:r>
          </a:p>
          <a:p>
            <a:pPr lvl="1"/>
            <a:r>
              <a:rPr lang="en-US" smtClean="0"/>
              <a:t>Programming models, languages, tools</a:t>
            </a:r>
          </a:p>
          <a:p>
            <a:pPr lvl="1"/>
            <a:endParaRPr lang="en-US" smtClean="0"/>
          </a:p>
          <a:p>
            <a:r>
              <a:rPr lang="en-US" smtClean="0"/>
              <a:t>New, emerging substrates</a:t>
            </a:r>
          </a:p>
          <a:p>
            <a:pPr lvl="1"/>
            <a:r>
              <a:rPr lang="en-US" smtClean="0"/>
              <a:t>Nanocomputing</a:t>
            </a:r>
          </a:p>
          <a:p>
            <a:pPr lvl="1"/>
            <a:r>
              <a:rPr lang="en-US" smtClean="0"/>
              <a:t>Bio-inspired computing</a:t>
            </a:r>
          </a:p>
          <a:p>
            <a:pPr lvl="1"/>
            <a:r>
              <a:rPr lang="en-US" smtClean="0"/>
              <a:t>Quantum computing</a:t>
            </a:r>
          </a:p>
          <a:p>
            <a:pPr lvl="1"/>
            <a:endParaRPr lang="en-US" smtClean="0"/>
          </a:p>
          <a:p>
            <a:r>
              <a:rPr lang="en-US" smtClean="0"/>
              <a:t>FY11 Request: </a:t>
            </a:r>
            <a:r>
              <a:rPr lang="en-US" sz="2300" smtClean="0">
                <a:solidFill>
                  <a:srgbClr val="3333FF"/>
                </a:solidFill>
              </a:rPr>
              <a:t>$70.18M total, $15.0M CISE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Rectangle 2"/>
          <p:cNvSpPr>
            <a:spLocks noGrp="1" noChangeArrowheads="1"/>
          </p:cNvSpPr>
          <p:nvPr>
            <p:ph type="ctrTitle"/>
          </p:nvPr>
        </p:nvSpPr>
        <p:spPr>
          <a:xfrm>
            <a:off x="685800" y="2768600"/>
            <a:ext cx="7772400" cy="1470025"/>
          </a:xfrm>
        </p:spPr>
        <p:txBody>
          <a:bodyPr/>
          <a:lstStyle/>
          <a:p>
            <a:pPr algn="ctr"/>
            <a:r>
              <a:rPr lang="en-US" sz="4000" smtClean="0"/>
              <a:t>CISE</a:t>
            </a:r>
            <a:endParaRPr lang="en-US" sz="4000" b="1"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49" name="Slide Number Placeholder 3"/>
          <p:cNvSpPr>
            <a:spLocks noGrp="1"/>
          </p:cNvSpPr>
          <p:nvPr>
            <p:ph type="sldNum" sz="quarter" idx="10"/>
          </p:nvPr>
        </p:nvSpPr>
        <p:spPr>
          <a:noFill/>
        </p:spPr>
        <p:txBody>
          <a:bodyPr/>
          <a:lstStyle/>
          <a:p>
            <a:fld id="{627D177B-FB4F-48C8-A4FC-E69754FB28C3}" type="slidenum">
              <a:rPr lang="en-US" smtClean="0">
                <a:latin typeface="Calibri" pitchFamily="-123" charset="0"/>
                <a:ea typeface="ＭＳ Ｐゴシック" pitchFamily="-123" charset="-128"/>
                <a:cs typeface="ＭＳ Ｐゴシック" pitchFamily="-123" charset="-128"/>
              </a:rPr>
              <a:pPr/>
              <a:t>12</a:t>
            </a:fld>
            <a:endParaRPr lang="en-US" sz="1400" smtClean="0">
              <a:latin typeface="Calibri" pitchFamily="-123" charset="0"/>
              <a:ea typeface="ＭＳ Ｐゴシック" pitchFamily="-123" charset="-128"/>
              <a:cs typeface="ＭＳ Ｐゴシック" pitchFamily="-123" charset="-128"/>
            </a:endParaRPr>
          </a:p>
        </p:txBody>
      </p:sp>
      <p:sp>
        <p:nvSpPr>
          <p:cNvPr id="104450"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04451"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04452" name="Rectangle 2"/>
          <p:cNvSpPr>
            <a:spLocks noChangeArrowheads="1"/>
          </p:cNvSpPr>
          <p:nvPr/>
        </p:nvSpPr>
        <p:spPr bwMode="auto">
          <a:xfrm>
            <a:off x="4027488" y="6426200"/>
            <a:ext cx="234950" cy="269875"/>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a:p>
        </p:txBody>
      </p:sp>
      <p:sp>
        <p:nvSpPr>
          <p:cNvPr id="104453" name="Rectangle 3"/>
          <p:cNvSpPr>
            <a:spLocks noChangeArrowheads="1"/>
          </p:cNvSpPr>
          <p:nvPr/>
        </p:nvSpPr>
        <p:spPr bwMode="auto">
          <a:xfrm>
            <a:off x="4027488" y="6545263"/>
            <a:ext cx="234950" cy="150812"/>
          </a:xfrm>
          <a:prstGeom prst="rect">
            <a:avLst/>
          </a:prstGeom>
          <a:noFill/>
          <a:ln w="9525">
            <a:noFill/>
            <a:miter lim="800000"/>
            <a:headEnd/>
            <a:tailEnd/>
          </a:ln>
        </p:spPr>
        <p:txBody>
          <a:bodyPr wrap="none" anchor="ctr">
            <a:prstTxWarp prst="textNoShape">
              <a:avLst/>
            </a:prstTxWarp>
          </a:bodyPr>
          <a:lstStyle/>
          <a:p>
            <a:pPr eaLnBrk="0" hangingPunct="0"/>
            <a:endParaRPr lang="en-US" sz="1800"/>
          </a:p>
        </p:txBody>
      </p:sp>
      <p:sp>
        <p:nvSpPr>
          <p:cNvPr id="104454" name="Rectangle 4"/>
          <p:cNvSpPr>
            <a:spLocks noGrp="1" noChangeArrowheads="1"/>
          </p:cNvSpPr>
          <p:nvPr>
            <p:ph type="title"/>
          </p:nvPr>
        </p:nvSpPr>
        <p:spPr>
          <a:xfrm>
            <a:off x="312738" y="241300"/>
            <a:ext cx="8626475" cy="685800"/>
          </a:xfrm>
        </p:spPr>
        <p:txBody>
          <a:bodyPr/>
          <a:lstStyle/>
          <a:p>
            <a:r>
              <a:rPr lang="en-US" smtClean="0"/>
              <a:t>Core and Cross-Cutting Programs</a:t>
            </a:r>
          </a:p>
        </p:txBody>
      </p:sp>
      <p:grpSp>
        <p:nvGrpSpPr>
          <p:cNvPr id="104455" name="Group 5"/>
          <p:cNvGrpSpPr>
            <a:grpSpLocks/>
          </p:cNvGrpSpPr>
          <p:nvPr/>
        </p:nvGrpSpPr>
        <p:grpSpPr bwMode="auto">
          <a:xfrm>
            <a:off x="1484313" y="1328738"/>
            <a:ext cx="6018212" cy="457200"/>
            <a:chOff x="935" y="837"/>
            <a:chExt cx="3791" cy="288"/>
          </a:xfrm>
        </p:grpSpPr>
        <p:sp>
          <p:nvSpPr>
            <p:cNvPr id="104473" name="Text Box 6"/>
            <p:cNvSpPr txBox="1">
              <a:spLocks noChangeArrowheads="1"/>
            </p:cNvSpPr>
            <p:nvPr/>
          </p:nvSpPr>
          <p:spPr bwMode="auto">
            <a:xfrm>
              <a:off x="2685" y="837"/>
              <a:ext cx="430" cy="288"/>
            </a:xfrm>
            <a:prstGeom prst="rect">
              <a:avLst/>
            </a:prstGeom>
            <a:noFill/>
            <a:ln w="9525">
              <a:noFill/>
              <a:miter lim="800000"/>
              <a:headEnd/>
              <a:tailEnd/>
            </a:ln>
          </p:spPr>
          <p:txBody>
            <a:bodyPr wrap="none">
              <a:prstTxWarp prst="textNoShape">
                <a:avLst/>
              </a:prstTxWarp>
              <a:spAutoFit/>
            </a:bodyPr>
            <a:lstStyle/>
            <a:p>
              <a:pPr eaLnBrk="0" hangingPunct="0"/>
              <a:r>
                <a:rPr lang="en-US"/>
                <a:t>CNS</a:t>
              </a:r>
            </a:p>
          </p:txBody>
        </p:sp>
        <p:sp>
          <p:nvSpPr>
            <p:cNvPr id="104474" name="Text Box 7"/>
            <p:cNvSpPr txBox="1">
              <a:spLocks noChangeArrowheads="1"/>
            </p:cNvSpPr>
            <p:nvPr/>
          </p:nvSpPr>
          <p:spPr bwMode="auto">
            <a:xfrm>
              <a:off x="4426" y="837"/>
              <a:ext cx="300" cy="288"/>
            </a:xfrm>
            <a:prstGeom prst="rect">
              <a:avLst/>
            </a:prstGeom>
            <a:noFill/>
            <a:ln w="9525">
              <a:noFill/>
              <a:miter lim="800000"/>
              <a:headEnd/>
              <a:tailEnd/>
            </a:ln>
          </p:spPr>
          <p:txBody>
            <a:bodyPr wrap="none">
              <a:prstTxWarp prst="textNoShape">
                <a:avLst/>
              </a:prstTxWarp>
              <a:spAutoFit/>
            </a:bodyPr>
            <a:lstStyle/>
            <a:p>
              <a:pPr eaLnBrk="0" hangingPunct="0"/>
              <a:r>
                <a:rPr lang="en-US"/>
                <a:t>IIS</a:t>
              </a:r>
            </a:p>
          </p:txBody>
        </p:sp>
        <p:sp>
          <p:nvSpPr>
            <p:cNvPr id="104475" name="Text Box 8"/>
            <p:cNvSpPr txBox="1">
              <a:spLocks noChangeArrowheads="1"/>
            </p:cNvSpPr>
            <p:nvPr/>
          </p:nvSpPr>
          <p:spPr bwMode="auto">
            <a:xfrm>
              <a:off x="935" y="837"/>
              <a:ext cx="408" cy="288"/>
            </a:xfrm>
            <a:prstGeom prst="rect">
              <a:avLst/>
            </a:prstGeom>
            <a:noFill/>
            <a:ln w="9525">
              <a:noFill/>
              <a:miter lim="800000"/>
              <a:headEnd/>
              <a:tailEnd/>
            </a:ln>
          </p:spPr>
          <p:txBody>
            <a:bodyPr wrap="none">
              <a:prstTxWarp prst="textNoShape">
                <a:avLst/>
              </a:prstTxWarp>
              <a:spAutoFit/>
            </a:bodyPr>
            <a:lstStyle/>
            <a:p>
              <a:pPr eaLnBrk="0" hangingPunct="0"/>
              <a:r>
                <a:rPr lang="en-US"/>
                <a:t>CCF</a:t>
              </a:r>
            </a:p>
          </p:txBody>
        </p:sp>
      </p:grpSp>
      <p:grpSp>
        <p:nvGrpSpPr>
          <p:cNvPr id="1351689" name="Group 9"/>
          <p:cNvGrpSpPr>
            <a:grpSpLocks/>
          </p:cNvGrpSpPr>
          <p:nvPr/>
        </p:nvGrpSpPr>
        <p:grpSpPr bwMode="auto">
          <a:xfrm>
            <a:off x="685800" y="1897063"/>
            <a:ext cx="7710488" cy="1981200"/>
            <a:chOff x="432" y="1195"/>
            <a:chExt cx="4857" cy="1248"/>
          </a:xfrm>
        </p:grpSpPr>
        <p:sp>
          <p:nvSpPr>
            <p:cNvPr id="104467" name="Text Box 10"/>
            <p:cNvSpPr txBox="1">
              <a:spLocks noChangeArrowheads="1"/>
            </p:cNvSpPr>
            <p:nvPr/>
          </p:nvSpPr>
          <p:spPr bwMode="auto">
            <a:xfrm>
              <a:off x="935" y="1195"/>
              <a:ext cx="498" cy="231"/>
            </a:xfrm>
            <a:prstGeom prst="rect">
              <a:avLst/>
            </a:prstGeom>
            <a:noFill/>
            <a:ln w="9525">
              <a:noFill/>
              <a:miter lim="800000"/>
              <a:headEnd/>
              <a:tailEnd/>
            </a:ln>
          </p:spPr>
          <p:txBody>
            <a:bodyPr>
              <a:prstTxWarp prst="textNoShape">
                <a:avLst/>
              </a:prstTxWarp>
              <a:spAutoFit/>
            </a:bodyPr>
            <a:lstStyle/>
            <a:p>
              <a:pPr eaLnBrk="0" hangingPunct="0"/>
              <a:r>
                <a:rPr lang="en-US" sz="1800">
                  <a:solidFill>
                    <a:srgbClr val="FF0000"/>
                  </a:solidFill>
                </a:rPr>
                <a:t>Core</a:t>
              </a:r>
            </a:p>
          </p:txBody>
        </p:sp>
        <p:sp>
          <p:nvSpPr>
            <p:cNvPr id="104468" name="Text Box 11"/>
            <p:cNvSpPr txBox="1">
              <a:spLocks noChangeArrowheads="1"/>
            </p:cNvSpPr>
            <p:nvPr/>
          </p:nvSpPr>
          <p:spPr bwMode="auto">
            <a:xfrm>
              <a:off x="4426" y="1195"/>
              <a:ext cx="498" cy="231"/>
            </a:xfrm>
            <a:prstGeom prst="rect">
              <a:avLst/>
            </a:prstGeom>
            <a:noFill/>
            <a:ln w="9525">
              <a:noFill/>
              <a:miter lim="800000"/>
              <a:headEnd/>
              <a:tailEnd/>
            </a:ln>
          </p:spPr>
          <p:txBody>
            <a:bodyPr>
              <a:prstTxWarp prst="textNoShape">
                <a:avLst/>
              </a:prstTxWarp>
              <a:spAutoFit/>
            </a:bodyPr>
            <a:lstStyle/>
            <a:p>
              <a:pPr eaLnBrk="0" hangingPunct="0"/>
              <a:r>
                <a:rPr lang="en-US" sz="1800">
                  <a:solidFill>
                    <a:srgbClr val="FF0000"/>
                  </a:solidFill>
                </a:rPr>
                <a:t>Core</a:t>
              </a:r>
            </a:p>
          </p:txBody>
        </p:sp>
        <p:sp>
          <p:nvSpPr>
            <p:cNvPr id="104469" name="Text Box 12"/>
            <p:cNvSpPr txBox="1">
              <a:spLocks noChangeArrowheads="1"/>
            </p:cNvSpPr>
            <p:nvPr/>
          </p:nvSpPr>
          <p:spPr bwMode="auto">
            <a:xfrm>
              <a:off x="432" y="1520"/>
              <a:ext cx="1306" cy="923"/>
            </a:xfrm>
            <a:prstGeom prst="rect">
              <a:avLst/>
            </a:prstGeom>
            <a:noFill/>
            <a:ln w="9525">
              <a:noFill/>
              <a:miter lim="800000"/>
              <a:headEnd/>
              <a:tailEnd/>
            </a:ln>
          </p:spPr>
          <p:txBody>
            <a:bodyPr wrap="none">
              <a:prstTxWarp prst="textNoShape">
                <a:avLst/>
              </a:prstTxWarp>
              <a:spAutoFit/>
            </a:bodyPr>
            <a:lstStyle/>
            <a:p>
              <a:pPr eaLnBrk="0" hangingPunct="0">
                <a:buFontTx/>
                <a:buChar char="•"/>
              </a:pPr>
              <a:r>
                <a:rPr lang="en-US" sz="1800"/>
                <a:t>Algorithmic F’ns</a:t>
              </a:r>
            </a:p>
            <a:p>
              <a:pPr eaLnBrk="0" hangingPunct="0">
                <a:buFontTx/>
                <a:buChar char="•"/>
              </a:pPr>
              <a:r>
                <a:rPr lang="en-US" sz="1800"/>
                <a:t>Communications &amp;</a:t>
              </a:r>
              <a:br>
                <a:rPr lang="en-US" sz="1800"/>
              </a:br>
              <a:r>
                <a:rPr lang="en-US" sz="1800"/>
                <a:t>     Information F’ns</a:t>
              </a:r>
            </a:p>
            <a:p>
              <a:pPr eaLnBrk="0" hangingPunct="0">
                <a:buFontTx/>
                <a:buChar char="•"/>
              </a:pPr>
              <a:r>
                <a:rPr lang="en-US" sz="1800"/>
                <a:t>Software &amp;</a:t>
              </a:r>
              <a:br>
                <a:rPr lang="en-US" sz="1800"/>
              </a:br>
              <a:r>
                <a:rPr lang="en-US" sz="1800"/>
                <a:t>     Hardware F’ns</a:t>
              </a:r>
            </a:p>
          </p:txBody>
        </p:sp>
        <p:sp>
          <p:nvSpPr>
            <p:cNvPr id="104470" name="Text Box 13"/>
            <p:cNvSpPr txBox="1">
              <a:spLocks noChangeArrowheads="1"/>
            </p:cNvSpPr>
            <p:nvPr/>
          </p:nvSpPr>
          <p:spPr bwMode="auto">
            <a:xfrm>
              <a:off x="3873" y="1539"/>
              <a:ext cx="1416" cy="750"/>
            </a:xfrm>
            <a:prstGeom prst="rect">
              <a:avLst/>
            </a:prstGeom>
            <a:noFill/>
            <a:ln w="9525">
              <a:noFill/>
              <a:miter lim="800000"/>
              <a:headEnd/>
              <a:tailEnd/>
            </a:ln>
          </p:spPr>
          <p:txBody>
            <a:bodyPr wrap="none">
              <a:prstTxWarp prst="textNoShape">
                <a:avLst/>
              </a:prstTxWarp>
              <a:spAutoFit/>
            </a:bodyPr>
            <a:lstStyle/>
            <a:p>
              <a:pPr eaLnBrk="0" hangingPunct="0">
                <a:buFontTx/>
                <a:buChar char="•"/>
              </a:pPr>
              <a:r>
                <a:rPr lang="en-US" sz="1800"/>
                <a:t> Human-Centered </a:t>
              </a:r>
            </a:p>
            <a:p>
              <a:pPr eaLnBrk="0" hangingPunct="0">
                <a:buFontTx/>
                <a:buChar char="•"/>
              </a:pPr>
              <a:r>
                <a:rPr lang="en-US" sz="1800"/>
                <a:t> Information Integra-</a:t>
              </a:r>
              <a:br>
                <a:rPr lang="en-US" sz="1800"/>
              </a:br>
              <a:r>
                <a:rPr lang="en-US" sz="1800"/>
                <a:t>   tion &amp; Informatics</a:t>
              </a:r>
            </a:p>
            <a:p>
              <a:pPr eaLnBrk="0" hangingPunct="0">
                <a:buFontTx/>
                <a:buChar char="•"/>
              </a:pPr>
              <a:r>
                <a:rPr lang="en-US" sz="1800"/>
                <a:t> Robust Intelligence</a:t>
              </a:r>
            </a:p>
          </p:txBody>
        </p:sp>
        <p:sp>
          <p:nvSpPr>
            <p:cNvPr id="104471" name="Text Box 14"/>
            <p:cNvSpPr txBox="1">
              <a:spLocks noChangeArrowheads="1"/>
            </p:cNvSpPr>
            <p:nvPr/>
          </p:nvSpPr>
          <p:spPr bwMode="auto">
            <a:xfrm>
              <a:off x="2051" y="1518"/>
              <a:ext cx="1822" cy="923"/>
            </a:xfrm>
            <a:prstGeom prst="rect">
              <a:avLst/>
            </a:prstGeom>
            <a:noFill/>
            <a:ln w="9525">
              <a:noFill/>
              <a:miter lim="800000"/>
              <a:headEnd/>
              <a:tailEnd/>
            </a:ln>
          </p:spPr>
          <p:txBody>
            <a:bodyPr>
              <a:prstTxWarp prst="textNoShape">
                <a:avLst/>
              </a:prstTxWarp>
              <a:spAutoFit/>
            </a:bodyPr>
            <a:lstStyle/>
            <a:p>
              <a:pPr eaLnBrk="0" hangingPunct="0">
                <a:buFontTx/>
                <a:buChar char="•"/>
              </a:pPr>
              <a:r>
                <a:rPr lang="en-US" sz="1800"/>
                <a:t> Computer Systems</a:t>
              </a:r>
            </a:p>
            <a:p>
              <a:pPr eaLnBrk="0" hangingPunct="0">
                <a:buFontTx/>
                <a:buChar char="•"/>
              </a:pPr>
              <a:r>
                <a:rPr lang="en-US" sz="1800"/>
                <a:t> Network Systems</a:t>
              </a:r>
            </a:p>
            <a:p>
              <a:pPr eaLnBrk="0" hangingPunct="0">
                <a:buFontTx/>
                <a:buChar char="•"/>
              </a:pPr>
              <a:endParaRPr lang="en-US" sz="1800"/>
            </a:p>
            <a:p>
              <a:pPr eaLnBrk="0" hangingPunct="0">
                <a:buFontTx/>
                <a:buChar char="•"/>
              </a:pPr>
              <a:r>
                <a:rPr lang="en-US" sz="1800"/>
                <a:t> Infrastructure</a:t>
              </a:r>
            </a:p>
            <a:p>
              <a:pPr eaLnBrk="0" hangingPunct="0">
                <a:buFontTx/>
                <a:buChar char="•"/>
              </a:pPr>
              <a:r>
                <a:rPr lang="en-US" sz="1800"/>
                <a:t> Education &amp; Workforce</a:t>
              </a:r>
            </a:p>
          </p:txBody>
        </p:sp>
        <p:sp>
          <p:nvSpPr>
            <p:cNvPr id="104472" name="Text Box 15"/>
            <p:cNvSpPr txBox="1">
              <a:spLocks noChangeArrowheads="1"/>
            </p:cNvSpPr>
            <p:nvPr/>
          </p:nvSpPr>
          <p:spPr bwMode="auto">
            <a:xfrm>
              <a:off x="2715" y="1195"/>
              <a:ext cx="429" cy="231"/>
            </a:xfrm>
            <a:prstGeom prst="rect">
              <a:avLst/>
            </a:prstGeom>
            <a:noFill/>
            <a:ln w="9525">
              <a:noFill/>
              <a:miter lim="800000"/>
              <a:headEnd/>
              <a:tailEnd/>
            </a:ln>
          </p:spPr>
          <p:txBody>
            <a:bodyPr>
              <a:prstTxWarp prst="textNoShape">
                <a:avLst/>
              </a:prstTxWarp>
              <a:spAutoFit/>
            </a:bodyPr>
            <a:lstStyle/>
            <a:p>
              <a:pPr eaLnBrk="0" hangingPunct="0"/>
              <a:r>
                <a:rPr lang="en-US" sz="1800">
                  <a:solidFill>
                    <a:srgbClr val="FF0000"/>
                  </a:solidFill>
                </a:rPr>
                <a:t>Core</a:t>
              </a:r>
            </a:p>
          </p:txBody>
        </p:sp>
      </p:grpSp>
      <p:grpSp>
        <p:nvGrpSpPr>
          <p:cNvPr id="1351696" name="Group 16"/>
          <p:cNvGrpSpPr>
            <a:grpSpLocks/>
          </p:cNvGrpSpPr>
          <p:nvPr/>
        </p:nvGrpSpPr>
        <p:grpSpPr bwMode="auto">
          <a:xfrm>
            <a:off x="592138" y="4286250"/>
            <a:ext cx="8135937" cy="1746250"/>
            <a:chOff x="432" y="2700"/>
            <a:chExt cx="4896" cy="1100"/>
          </a:xfrm>
        </p:grpSpPr>
        <p:sp>
          <p:nvSpPr>
            <p:cNvPr id="104463" name="Rectangle 17"/>
            <p:cNvSpPr>
              <a:spLocks noChangeArrowheads="1"/>
            </p:cNvSpPr>
            <p:nvPr/>
          </p:nvSpPr>
          <p:spPr bwMode="auto">
            <a:xfrm>
              <a:off x="432" y="2700"/>
              <a:ext cx="4896" cy="1100"/>
            </a:xfrm>
            <a:prstGeom prst="rect">
              <a:avLst/>
            </a:prstGeom>
            <a:noFill/>
            <a:ln w="9525">
              <a:solidFill>
                <a:schemeClr val="tx1"/>
              </a:solidFill>
              <a:miter lim="800000"/>
              <a:headEnd/>
              <a:tailEnd/>
            </a:ln>
          </p:spPr>
          <p:txBody>
            <a:bodyPr wrap="none" anchor="ctr">
              <a:prstTxWarp prst="textNoShape">
                <a:avLst/>
              </a:prstTxWarp>
            </a:bodyPr>
            <a:lstStyle/>
            <a:p>
              <a:pPr eaLnBrk="0" hangingPunct="0"/>
              <a:endParaRPr lang="en-US" sz="1800"/>
            </a:p>
          </p:txBody>
        </p:sp>
        <p:grpSp>
          <p:nvGrpSpPr>
            <p:cNvPr id="104464" name="Group 18"/>
            <p:cNvGrpSpPr>
              <a:grpSpLocks/>
            </p:cNvGrpSpPr>
            <p:nvPr/>
          </p:nvGrpSpPr>
          <p:grpSpPr bwMode="auto">
            <a:xfrm>
              <a:off x="1673" y="2731"/>
              <a:ext cx="2085" cy="981"/>
              <a:chOff x="1673" y="3239"/>
              <a:chExt cx="2085" cy="981"/>
            </a:xfrm>
          </p:grpSpPr>
          <p:sp>
            <p:nvSpPr>
              <p:cNvPr id="104465" name="Text Box 19"/>
              <p:cNvSpPr txBox="1">
                <a:spLocks noChangeArrowheads="1"/>
              </p:cNvSpPr>
              <p:nvPr/>
            </p:nvSpPr>
            <p:spPr bwMode="auto">
              <a:xfrm>
                <a:off x="2283" y="3239"/>
                <a:ext cx="861" cy="231"/>
              </a:xfrm>
              <a:prstGeom prst="rect">
                <a:avLst/>
              </a:prstGeom>
              <a:noFill/>
              <a:ln w="9525">
                <a:noFill/>
                <a:miter lim="800000"/>
                <a:headEnd/>
                <a:tailEnd/>
              </a:ln>
            </p:spPr>
            <p:txBody>
              <a:bodyPr wrap="none">
                <a:prstTxWarp prst="textNoShape">
                  <a:avLst/>
                </a:prstTxWarp>
                <a:spAutoFit/>
              </a:bodyPr>
              <a:lstStyle/>
              <a:p>
                <a:pPr eaLnBrk="0" hangingPunct="0"/>
                <a:r>
                  <a:rPr lang="en-US" sz="1800">
                    <a:solidFill>
                      <a:srgbClr val="FF0000"/>
                    </a:solidFill>
                  </a:rPr>
                  <a:t>Cross-Cutting</a:t>
                </a:r>
              </a:p>
            </p:txBody>
          </p:sp>
          <p:sp>
            <p:nvSpPr>
              <p:cNvPr id="104466" name="Text Box 20"/>
              <p:cNvSpPr txBox="1">
                <a:spLocks noChangeArrowheads="1"/>
              </p:cNvSpPr>
              <p:nvPr/>
            </p:nvSpPr>
            <p:spPr bwMode="auto">
              <a:xfrm>
                <a:off x="1673" y="3470"/>
                <a:ext cx="2085" cy="750"/>
              </a:xfrm>
              <a:prstGeom prst="rect">
                <a:avLst/>
              </a:prstGeom>
              <a:noFill/>
              <a:ln w="9525">
                <a:noFill/>
                <a:miter lim="800000"/>
                <a:headEnd/>
                <a:tailEnd/>
              </a:ln>
            </p:spPr>
            <p:txBody>
              <a:bodyPr wrap="none">
                <a:prstTxWarp prst="textNoShape">
                  <a:avLst/>
                </a:prstTxWarp>
                <a:spAutoFit/>
              </a:bodyPr>
              <a:lstStyle/>
              <a:p>
                <a:pPr eaLnBrk="0" hangingPunct="0">
                  <a:buFontTx/>
                  <a:buChar char="•"/>
                </a:pPr>
                <a:r>
                  <a:rPr lang="en-US" sz="1800"/>
                  <a:t> Cyber-Physical Systems</a:t>
                </a:r>
              </a:p>
              <a:p>
                <a:pPr eaLnBrk="0" hangingPunct="0">
                  <a:buFontTx/>
                  <a:buChar char="•"/>
                </a:pPr>
                <a:r>
                  <a:rPr lang="en-US" sz="1800"/>
                  <a:t> Data-intensive Computing</a:t>
                </a:r>
              </a:p>
              <a:p>
                <a:pPr eaLnBrk="0" hangingPunct="0">
                  <a:buFontTx/>
                  <a:buChar char="•"/>
                </a:pPr>
                <a:r>
                  <a:rPr lang="en-US" sz="1800"/>
                  <a:t> Network Science and Engineering</a:t>
                </a:r>
              </a:p>
              <a:p>
                <a:pPr eaLnBrk="0" hangingPunct="0">
                  <a:buFontTx/>
                  <a:buChar char="•"/>
                </a:pPr>
                <a:r>
                  <a:rPr lang="en-US" sz="1800"/>
                  <a:t> Trustworthy Computing</a:t>
                </a:r>
              </a:p>
            </p:txBody>
          </p:sp>
        </p:grpSp>
      </p:grpSp>
      <p:grpSp>
        <p:nvGrpSpPr>
          <p:cNvPr id="104458" name="Group 21"/>
          <p:cNvGrpSpPr>
            <a:grpSpLocks/>
          </p:cNvGrpSpPr>
          <p:nvPr/>
        </p:nvGrpSpPr>
        <p:grpSpPr bwMode="auto">
          <a:xfrm>
            <a:off x="592138" y="1154113"/>
            <a:ext cx="8135937" cy="2820987"/>
            <a:chOff x="373" y="919"/>
            <a:chExt cx="5125" cy="1585"/>
          </a:xfrm>
        </p:grpSpPr>
        <p:sp>
          <p:nvSpPr>
            <p:cNvPr id="104460" name="Rectangle 22"/>
            <p:cNvSpPr>
              <a:spLocks noChangeArrowheads="1"/>
            </p:cNvSpPr>
            <p:nvPr/>
          </p:nvSpPr>
          <p:spPr bwMode="auto">
            <a:xfrm>
              <a:off x="373" y="919"/>
              <a:ext cx="1625" cy="158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endParaRPr lang="en-US" sz="1800"/>
            </a:p>
          </p:txBody>
        </p:sp>
        <p:sp>
          <p:nvSpPr>
            <p:cNvPr id="104461" name="Rectangle 23"/>
            <p:cNvSpPr>
              <a:spLocks noChangeArrowheads="1"/>
            </p:cNvSpPr>
            <p:nvPr/>
          </p:nvSpPr>
          <p:spPr bwMode="auto">
            <a:xfrm>
              <a:off x="2101" y="919"/>
              <a:ext cx="1625" cy="158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endParaRPr lang="en-US" sz="1800"/>
            </a:p>
          </p:txBody>
        </p:sp>
        <p:sp>
          <p:nvSpPr>
            <p:cNvPr id="104462" name="Rectangle 24"/>
            <p:cNvSpPr>
              <a:spLocks noChangeArrowheads="1"/>
            </p:cNvSpPr>
            <p:nvPr/>
          </p:nvSpPr>
          <p:spPr bwMode="auto">
            <a:xfrm>
              <a:off x="3873" y="919"/>
              <a:ext cx="1625" cy="1585"/>
            </a:xfrm>
            <a:prstGeom prst="rect">
              <a:avLst/>
            </a:prstGeom>
            <a:noFill/>
            <a:ln w="9525">
              <a:solidFill>
                <a:schemeClr val="tx1"/>
              </a:solidFill>
              <a:miter lim="800000"/>
              <a:headEnd/>
              <a:tailEnd/>
            </a:ln>
          </p:spPr>
          <p:txBody>
            <a:bodyPr wrap="none" anchor="ctr">
              <a:prstTxWarp prst="textNoShape">
                <a:avLst/>
              </a:prstTxWarp>
            </a:bodyPr>
            <a:lstStyle/>
            <a:p>
              <a:pPr algn="ctr" eaLnBrk="0" hangingPunct="0"/>
              <a:endParaRPr lang="en-US" sz="1800"/>
            </a:p>
          </p:txBody>
        </p:sp>
      </p:grpSp>
      <p:sp>
        <p:nvSpPr>
          <p:cNvPr id="1351705" name="Text Box 25"/>
          <p:cNvSpPr txBox="1">
            <a:spLocks noChangeArrowheads="1"/>
          </p:cNvSpPr>
          <p:nvPr/>
        </p:nvSpPr>
        <p:spPr bwMode="auto">
          <a:xfrm>
            <a:off x="695325" y="6178550"/>
            <a:ext cx="7700963" cy="366713"/>
          </a:xfrm>
          <a:prstGeom prst="rect">
            <a:avLst/>
          </a:prstGeom>
          <a:noFill/>
          <a:ln w="9525">
            <a:noFill/>
            <a:miter lim="800000"/>
            <a:headEnd/>
            <a:tailEnd/>
          </a:ln>
        </p:spPr>
        <p:txBody>
          <a:bodyPr wrap="none">
            <a:prstTxWarp prst="textNoShape">
              <a:avLst/>
            </a:prstTxWarp>
            <a:spAutoFit/>
          </a:bodyPr>
          <a:lstStyle/>
          <a:p>
            <a:pPr algn="ctr" eaLnBrk="0" hangingPunct="0"/>
            <a:r>
              <a:rPr lang="en-US" sz="1800">
                <a:solidFill>
                  <a:schemeClr val="hlink"/>
                </a:solidFill>
              </a:rPr>
              <a:t>Plus many many other programs with other NSF directorates and other agencies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51689"/>
                                        </p:tgtEl>
                                        <p:attrNameLst>
                                          <p:attrName>style.visibility</p:attrName>
                                        </p:attrNameLst>
                                      </p:cBhvr>
                                      <p:to>
                                        <p:strVal val="visible"/>
                                      </p:to>
                                    </p:set>
                                    <p:animEffect transition="in" filter="wipe(up)">
                                      <p:cBhvr>
                                        <p:cTn id="7" dur="1000"/>
                                        <p:tgtEl>
                                          <p:spTgt spid="13516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51696"/>
                                        </p:tgtEl>
                                        <p:attrNameLst>
                                          <p:attrName>style.visibility</p:attrName>
                                        </p:attrNameLst>
                                      </p:cBhvr>
                                      <p:to>
                                        <p:strVal val="visible"/>
                                      </p:to>
                                    </p:set>
                                    <p:animEffect transition="in" filter="wipe(up)">
                                      <p:cBhvr>
                                        <p:cTn id="12" dur="1000"/>
                                        <p:tgtEl>
                                          <p:spTgt spid="135169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351705"/>
                                        </p:tgtEl>
                                        <p:attrNameLst>
                                          <p:attrName>style.visibility</p:attrName>
                                        </p:attrNameLst>
                                      </p:cBhvr>
                                      <p:to>
                                        <p:strVal val="visible"/>
                                      </p:to>
                                    </p:set>
                                    <p:anim calcmode="lin" valueType="num">
                                      <p:cBhvr>
                                        <p:cTn id="17" dur="1000" fill="hold"/>
                                        <p:tgtEl>
                                          <p:spTgt spid="1351705"/>
                                        </p:tgtEl>
                                        <p:attrNameLst>
                                          <p:attrName>ppt_w</p:attrName>
                                        </p:attrNameLst>
                                      </p:cBhvr>
                                      <p:tavLst>
                                        <p:tav tm="0">
                                          <p:val>
                                            <p:strVal val="#ppt_w*0.70"/>
                                          </p:val>
                                        </p:tav>
                                        <p:tav tm="100000">
                                          <p:val>
                                            <p:strVal val="#ppt_w"/>
                                          </p:val>
                                        </p:tav>
                                      </p:tavLst>
                                    </p:anim>
                                    <p:anim calcmode="lin" valueType="num">
                                      <p:cBhvr>
                                        <p:cTn id="18" dur="1000" fill="hold"/>
                                        <p:tgtEl>
                                          <p:spTgt spid="1351705"/>
                                        </p:tgtEl>
                                        <p:attrNameLst>
                                          <p:attrName>ppt_h</p:attrName>
                                        </p:attrNameLst>
                                      </p:cBhvr>
                                      <p:tavLst>
                                        <p:tav tm="0">
                                          <p:val>
                                            <p:strVal val="#ppt_h"/>
                                          </p:val>
                                        </p:tav>
                                        <p:tav tm="100000">
                                          <p:val>
                                            <p:strVal val="#ppt_h"/>
                                          </p:val>
                                        </p:tav>
                                      </p:tavLst>
                                    </p:anim>
                                    <p:animEffect transition="in" filter="fade">
                                      <p:cBhvr>
                                        <p:cTn id="19" dur="1000"/>
                                        <p:tgtEl>
                                          <p:spTgt spid="1351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5"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US" smtClean="0"/>
              <a:t>Expeditions</a:t>
            </a:r>
          </a:p>
        </p:txBody>
      </p:sp>
      <p:sp>
        <p:nvSpPr>
          <p:cNvPr id="106498" name="Rectangle 3"/>
          <p:cNvSpPr>
            <a:spLocks noGrp="1" noChangeArrowheads="1"/>
          </p:cNvSpPr>
          <p:nvPr>
            <p:ph type="body" idx="1"/>
          </p:nvPr>
        </p:nvSpPr>
        <p:spPr/>
        <p:txBody>
          <a:bodyPr/>
          <a:lstStyle/>
          <a:p>
            <a:pPr>
              <a:lnSpc>
                <a:spcPct val="90000"/>
              </a:lnSpc>
            </a:pPr>
            <a:r>
              <a:rPr lang="en-US" sz="2000" smtClean="0"/>
              <a:t>Bold, creative, visionary, high-risk ideas</a:t>
            </a:r>
          </a:p>
          <a:p>
            <a:pPr>
              <a:lnSpc>
                <a:spcPct val="90000"/>
              </a:lnSpc>
            </a:pPr>
            <a:endParaRPr lang="en-US" sz="2000" smtClean="0"/>
          </a:p>
          <a:p>
            <a:pPr>
              <a:lnSpc>
                <a:spcPct val="90000"/>
              </a:lnSpc>
            </a:pPr>
            <a:r>
              <a:rPr lang="en-US" sz="2000" smtClean="0"/>
              <a:t>Whole &gt;&gt; </a:t>
            </a:r>
            <a:r>
              <a:rPr lang="en-US" sz="3200" smtClean="0">
                <a:sym typeface="Symbol" pitchFamily="-123" charset="2"/>
              </a:rPr>
              <a:t> </a:t>
            </a:r>
            <a:r>
              <a:rPr lang="en-US" sz="2000" smtClean="0">
                <a:sym typeface="Symbol" pitchFamily="-123" charset="2"/>
              </a:rPr>
              <a:t>part </a:t>
            </a:r>
            <a:r>
              <a:rPr lang="en-US" sz="2000" b="1" i="1" baseline="-25000" smtClean="0">
                <a:sym typeface="Symbol" pitchFamily="-123" charset="2"/>
              </a:rPr>
              <a:t>i</a:t>
            </a:r>
          </a:p>
          <a:p>
            <a:pPr>
              <a:lnSpc>
                <a:spcPct val="90000"/>
              </a:lnSpc>
            </a:pPr>
            <a:endParaRPr lang="en-US" sz="2000" i="1" baseline="-25000" smtClean="0">
              <a:sym typeface="Symbol" pitchFamily="-123" charset="2"/>
            </a:endParaRPr>
          </a:p>
          <a:p>
            <a:pPr>
              <a:lnSpc>
                <a:spcPct val="90000"/>
              </a:lnSpc>
            </a:pPr>
            <a:endParaRPr lang="en-US" sz="2000" baseline="-25000" smtClean="0">
              <a:sym typeface="Symbol" pitchFamily="-123" charset="2"/>
            </a:endParaRPr>
          </a:p>
          <a:p>
            <a:pPr>
              <a:lnSpc>
                <a:spcPct val="90000"/>
              </a:lnSpc>
            </a:pPr>
            <a:r>
              <a:rPr lang="en-US" sz="2000" smtClean="0"/>
              <a:t>Solicitation is deliberately underconstrained</a:t>
            </a:r>
          </a:p>
          <a:p>
            <a:pPr lvl="1">
              <a:lnSpc>
                <a:spcPct val="90000"/>
              </a:lnSpc>
            </a:pPr>
            <a:r>
              <a:rPr lang="en-US" sz="1800" smtClean="0"/>
              <a:t>Tell us what YOU want to do!</a:t>
            </a:r>
          </a:p>
          <a:p>
            <a:pPr lvl="1">
              <a:lnSpc>
                <a:spcPct val="90000"/>
              </a:lnSpc>
            </a:pPr>
            <a:r>
              <a:rPr lang="en-US" sz="1800" smtClean="0"/>
              <a:t>Response to community</a:t>
            </a:r>
          </a:p>
          <a:p>
            <a:pPr lvl="2">
              <a:lnSpc>
                <a:spcPct val="90000"/>
              </a:lnSpc>
            </a:pPr>
            <a:r>
              <a:rPr lang="en-US" sz="1600" smtClean="0"/>
              <a:t>Loss of ITR Large, DARPA changes, support for high-risk research, large experimental systems research, etc.</a:t>
            </a:r>
          </a:p>
          <a:p>
            <a:pPr>
              <a:lnSpc>
                <a:spcPct val="90000"/>
              </a:lnSpc>
              <a:buFontTx/>
              <a:buNone/>
            </a:pPr>
            <a:r>
              <a:rPr lang="en-US" sz="2000" smtClean="0"/>
              <a:t> </a:t>
            </a:r>
          </a:p>
          <a:p>
            <a:pPr>
              <a:lnSpc>
                <a:spcPct val="90000"/>
              </a:lnSpc>
            </a:pPr>
            <a:r>
              <a:rPr lang="en-US" sz="2000" smtClean="0"/>
              <a:t>~ 3 awards, each at $10M for 5 year</a:t>
            </a:r>
          </a:p>
          <a:p>
            <a:pPr lvl="1">
              <a:lnSpc>
                <a:spcPct val="90000"/>
              </a:lnSpc>
            </a:pPr>
            <a:r>
              <a:rPr lang="en-US" sz="1800" smtClean="0"/>
              <a:t>FY08 122 LOI, 75 prelim, 20 final, 7 reverse site visits, 4 awards</a:t>
            </a:r>
          </a:p>
          <a:p>
            <a:pPr lvl="1">
              <a:lnSpc>
                <a:spcPct val="90000"/>
              </a:lnSpc>
            </a:pPr>
            <a:r>
              <a:rPr lang="en-US" sz="1800" smtClean="0"/>
              <a:t>FY09 48 prelim, 20 final, 7 reverse site visits, 3 awards</a:t>
            </a:r>
          </a:p>
          <a:p>
            <a:pPr lvl="1">
              <a:lnSpc>
                <a:spcPct val="90000"/>
              </a:lnSpc>
            </a:pPr>
            <a:r>
              <a:rPr lang="en-US" sz="1800" smtClean="0"/>
              <a:t>FY10 23 prelim</a:t>
            </a:r>
          </a:p>
        </p:txBody>
      </p:sp>
      <p:sp>
        <p:nvSpPr>
          <p:cNvPr id="106499" name="Text Box 4"/>
          <p:cNvSpPr txBox="1">
            <a:spLocks noChangeArrowheads="1"/>
          </p:cNvSpPr>
          <p:nvPr/>
        </p:nvSpPr>
        <p:spPr bwMode="auto">
          <a:xfrm>
            <a:off x="2157413" y="2363788"/>
            <a:ext cx="233362" cy="304800"/>
          </a:xfrm>
          <a:prstGeom prst="rect">
            <a:avLst/>
          </a:prstGeom>
          <a:noFill/>
          <a:ln w="9525">
            <a:noFill/>
            <a:miter lim="800000"/>
            <a:headEnd/>
            <a:tailEnd/>
          </a:ln>
        </p:spPr>
        <p:txBody>
          <a:bodyPr wrap="none">
            <a:prstTxWarp prst="textNoShape">
              <a:avLst/>
            </a:prstTxWarp>
            <a:spAutoFit/>
          </a:bodyPr>
          <a:lstStyle/>
          <a:p>
            <a:pPr eaLnBrk="0" hangingPunct="0"/>
            <a:r>
              <a:rPr lang="en-US" sz="1400" i="1">
                <a:latin typeface="Comic Sans MS" pitchFamily="-123" charset="0"/>
              </a:rPr>
              <a:t>i</a:t>
            </a:r>
          </a:p>
        </p:txBody>
      </p:sp>
      <p:grpSp>
        <p:nvGrpSpPr>
          <p:cNvPr id="97285" name="Group 5"/>
          <p:cNvGrpSpPr>
            <a:grpSpLocks/>
          </p:cNvGrpSpPr>
          <p:nvPr/>
        </p:nvGrpSpPr>
        <p:grpSpPr bwMode="auto">
          <a:xfrm>
            <a:off x="1368425" y="5662613"/>
            <a:ext cx="7173913" cy="576262"/>
            <a:chOff x="862" y="3567"/>
            <a:chExt cx="4519" cy="363"/>
          </a:xfrm>
        </p:grpSpPr>
        <p:sp>
          <p:nvSpPr>
            <p:cNvPr id="106501" name="Oval 6"/>
            <p:cNvSpPr>
              <a:spLocks noChangeArrowheads="1"/>
            </p:cNvSpPr>
            <p:nvPr/>
          </p:nvSpPr>
          <p:spPr bwMode="auto">
            <a:xfrm>
              <a:off x="862" y="3567"/>
              <a:ext cx="1011" cy="213"/>
            </a:xfrm>
            <a:prstGeom prst="ellipse">
              <a:avLst/>
            </a:prstGeom>
            <a:noFill/>
            <a:ln w="28575">
              <a:solidFill>
                <a:srgbClr val="FF0000"/>
              </a:solidFill>
              <a:round/>
              <a:headEnd/>
              <a:tailEnd/>
            </a:ln>
          </p:spPr>
          <p:txBody>
            <a:bodyPr wrap="none" anchor="ctr">
              <a:prstTxWarp prst="textNoShape">
                <a:avLst/>
              </a:prstTxWarp>
            </a:bodyPr>
            <a:lstStyle/>
            <a:p>
              <a:endParaRPr lang="en-US" sz="1800"/>
            </a:p>
          </p:txBody>
        </p:sp>
        <p:sp>
          <p:nvSpPr>
            <p:cNvPr id="106502" name="Text Box 7"/>
            <p:cNvSpPr txBox="1">
              <a:spLocks noChangeArrowheads="1"/>
            </p:cNvSpPr>
            <p:nvPr/>
          </p:nvSpPr>
          <p:spPr bwMode="auto">
            <a:xfrm>
              <a:off x="2215" y="3693"/>
              <a:ext cx="3166" cy="237"/>
            </a:xfrm>
            <a:prstGeom prst="rect">
              <a:avLst/>
            </a:prstGeom>
            <a:solidFill>
              <a:srgbClr val="FFFF00"/>
            </a:solidFill>
            <a:ln w="9525">
              <a:solidFill>
                <a:srgbClr val="FF0000"/>
              </a:solidFill>
              <a:miter lim="800000"/>
              <a:headEnd/>
              <a:tailEnd/>
            </a:ln>
          </p:spPr>
          <p:txBody>
            <a:bodyPr wrap="none">
              <a:prstTxWarp prst="textNoShape">
                <a:avLst/>
              </a:prstTxWarp>
              <a:spAutoFit/>
            </a:bodyPr>
            <a:lstStyle/>
            <a:p>
              <a:pPr eaLnBrk="0" hangingPunct="0"/>
              <a:r>
                <a:rPr lang="en-US" sz="1800"/>
                <a:t>What does this mean? What should we do about it?</a:t>
              </a:r>
            </a:p>
          </p:txBody>
        </p:sp>
        <p:sp>
          <p:nvSpPr>
            <p:cNvPr id="106503" name="Line 8"/>
            <p:cNvSpPr>
              <a:spLocks noChangeShapeType="1"/>
            </p:cNvSpPr>
            <p:nvPr/>
          </p:nvSpPr>
          <p:spPr bwMode="auto">
            <a:xfrm flipH="1" flipV="1">
              <a:off x="1873" y="3693"/>
              <a:ext cx="342" cy="237"/>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5" name="Slide Number Placeholder 3"/>
          <p:cNvSpPr>
            <a:spLocks noGrp="1"/>
          </p:cNvSpPr>
          <p:nvPr>
            <p:ph type="sldNum" sz="quarter" idx="10"/>
          </p:nvPr>
        </p:nvSpPr>
        <p:spPr>
          <a:noFill/>
        </p:spPr>
        <p:txBody>
          <a:bodyPr/>
          <a:lstStyle/>
          <a:p>
            <a:fld id="{D1C83BA8-F99E-4C32-A39E-5116183B392A}" type="slidenum">
              <a:rPr lang="en-US" smtClean="0">
                <a:latin typeface="Calibri" pitchFamily="-123" charset="0"/>
                <a:ea typeface="ＭＳ Ｐゴシック" pitchFamily="-123" charset="-128"/>
                <a:cs typeface="ＭＳ Ｐゴシック" pitchFamily="-123" charset="-128"/>
              </a:rPr>
              <a:pPr/>
              <a:t>14</a:t>
            </a:fld>
            <a:endParaRPr lang="en-US" sz="1400" smtClean="0">
              <a:latin typeface="Calibri" pitchFamily="-123" charset="0"/>
              <a:ea typeface="ＭＳ Ｐゴシック" pitchFamily="-123" charset="-128"/>
              <a:cs typeface="ＭＳ Ｐゴシック" pitchFamily="-123" charset="-128"/>
            </a:endParaRPr>
          </a:p>
        </p:txBody>
      </p:sp>
      <p:sp>
        <p:nvSpPr>
          <p:cNvPr id="108546"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08547"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08548" name="Rectangle 2"/>
          <p:cNvSpPr>
            <a:spLocks noGrp="1" noChangeArrowheads="1"/>
          </p:cNvSpPr>
          <p:nvPr>
            <p:ph type="title"/>
          </p:nvPr>
        </p:nvSpPr>
        <p:spPr/>
        <p:txBody>
          <a:bodyPr/>
          <a:lstStyle/>
          <a:p>
            <a:r>
              <a:rPr lang="en-US" smtClean="0"/>
              <a:t>FY08-FY09 Awards</a:t>
            </a:r>
          </a:p>
        </p:txBody>
      </p:sp>
      <p:sp>
        <p:nvSpPr>
          <p:cNvPr id="108549" name="Rectangle 3"/>
          <p:cNvSpPr>
            <a:spLocks noGrp="1" noChangeArrowheads="1"/>
          </p:cNvSpPr>
          <p:nvPr>
            <p:ph type="body" idx="1"/>
          </p:nvPr>
        </p:nvSpPr>
        <p:spPr/>
        <p:txBody>
          <a:bodyPr/>
          <a:lstStyle/>
          <a:p>
            <a:pPr>
              <a:lnSpc>
                <a:spcPct val="90000"/>
              </a:lnSpc>
            </a:pPr>
            <a:r>
              <a:rPr lang="en-US" sz="2000" smtClean="0"/>
              <a:t>FY08 Awards</a:t>
            </a:r>
          </a:p>
          <a:p>
            <a:pPr lvl="1">
              <a:lnSpc>
                <a:spcPct val="90000"/>
              </a:lnSpc>
            </a:pPr>
            <a:r>
              <a:rPr lang="en-US" sz="1800" smtClean="0"/>
              <a:t>Computational Sustainability</a:t>
            </a:r>
          </a:p>
          <a:p>
            <a:pPr lvl="2">
              <a:lnSpc>
                <a:spcPct val="90000"/>
              </a:lnSpc>
            </a:pPr>
            <a:r>
              <a:rPr lang="en-US" sz="1600" smtClean="0">
                <a:solidFill>
                  <a:schemeClr val="hlink"/>
                </a:solidFill>
              </a:rPr>
              <a:t>Gomes, Cornell</a:t>
            </a:r>
            <a:r>
              <a:rPr lang="en-US" sz="1600" smtClean="0">
                <a:solidFill>
                  <a:schemeClr val="accent2"/>
                </a:solidFill>
              </a:rPr>
              <a:t>,</a:t>
            </a:r>
            <a:r>
              <a:rPr lang="en-US" sz="1600" smtClean="0"/>
              <a:t> Bowdoin College, the Conservation Fund, Howard University, Oregon State University and the Pacific Northwest National Laboratory </a:t>
            </a:r>
          </a:p>
          <a:p>
            <a:pPr lvl="1">
              <a:lnSpc>
                <a:spcPct val="90000"/>
              </a:lnSpc>
            </a:pPr>
            <a:r>
              <a:rPr lang="en-US" sz="1800" smtClean="0"/>
              <a:t>Intractability</a:t>
            </a:r>
          </a:p>
          <a:p>
            <a:pPr lvl="2">
              <a:lnSpc>
                <a:spcPct val="90000"/>
              </a:lnSpc>
            </a:pPr>
            <a:r>
              <a:rPr lang="en-US" sz="1600" smtClean="0">
                <a:solidFill>
                  <a:schemeClr val="hlink"/>
                </a:solidFill>
              </a:rPr>
              <a:t>Arora, Princeton</a:t>
            </a:r>
            <a:r>
              <a:rPr lang="en-US" sz="1600" smtClean="0">
                <a:solidFill>
                  <a:schemeClr val="accent2"/>
                </a:solidFill>
              </a:rPr>
              <a:t>,</a:t>
            </a:r>
            <a:r>
              <a:rPr lang="en-US" sz="1600" smtClean="0"/>
              <a:t> Rutgers, NYU, Inst for Adv. Studies</a:t>
            </a:r>
          </a:p>
          <a:p>
            <a:pPr lvl="1">
              <a:lnSpc>
                <a:spcPct val="90000"/>
              </a:lnSpc>
            </a:pPr>
            <a:r>
              <a:rPr lang="en-US" sz="1800" smtClean="0"/>
              <a:t>Molecular Programming</a:t>
            </a:r>
          </a:p>
          <a:p>
            <a:pPr lvl="2">
              <a:lnSpc>
                <a:spcPct val="90000"/>
              </a:lnSpc>
            </a:pPr>
            <a:r>
              <a:rPr lang="en-US" sz="1600" smtClean="0">
                <a:solidFill>
                  <a:schemeClr val="hlink"/>
                </a:solidFill>
              </a:rPr>
              <a:t>Winfrey, Cal Tech</a:t>
            </a:r>
            <a:r>
              <a:rPr lang="en-US" sz="1600" smtClean="0"/>
              <a:t>, UW</a:t>
            </a:r>
          </a:p>
          <a:p>
            <a:pPr lvl="1">
              <a:lnSpc>
                <a:spcPct val="90000"/>
              </a:lnSpc>
            </a:pPr>
            <a:r>
              <a:rPr lang="en-US" sz="1800" smtClean="0"/>
              <a:t>Open Programmable Mobile Internet</a:t>
            </a:r>
          </a:p>
          <a:p>
            <a:pPr lvl="2">
              <a:lnSpc>
                <a:spcPct val="90000"/>
              </a:lnSpc>
            </a:pPr>
            <a:r>
              <a:rPr lang="en-US" sz="1600" smtClean="0">
                <a:solidFill>
                  <a:schemeClr val="hlink"/>
                </a:solidFill>
              </a:rPr>
              <a:t>McKeown, Stanford</a:t>
            </a:r>
          </a:p>
          <a:p>
            <a:pPr>
              <a:lnSpc>
                <a:spcPct val="90000"/>
              </a:lnSpc>
            </a:pPr>
            <a:r>
              <a:rPr lang="en-US" sz="2000" smtClean="0"/>
              <a:t>FY09 Awards</a:t>
            </a:r>
          </a:p>
          <a:p>
            <a:pPr lvl="1">
              <a:lnSpc>
                <a:spcPct val="90000"/>
              </a:lnSpc>
            </a:pPr>
            <a:r>
              <a:rPr lang="en-US" sz="1800" smtClean="0"/>
              <a:t>Customized Computing Technology</a:t>
            </a:r>
          </a:p>
          <a:p>
            <a:pPr lvl="2">
              <a:lnSpc>
                <a:spcPct val="90000"/>
              </a:lnSpc>
            </a:pPr>
            <a:r>
              <a:rPr lang="en-US" sz="1600" smtClean="0">
                <a:solidFill>
                  <a:schemeClr val="hlink"/>
                </a:solidFill>
              </a:rPr>
              <a:t>Cong, UCLA</a:t>
            </a:r>
          </a:p>
          <a:p>
            <a:pPr lvl="1">
              <a:lnSpc>
                <a:spcPct val="90000"/>
              </a:lnSpc>
            </a:pPr>
            <a:r>
              <a:rPr lang="en-US" sz="1800" smtClean="0"/>
              <a:t>Modeling Tools for Disease and Complex Systems</a:t>
            </a:r>
          </a:p>
          <a:p>
            <a:pPr lvl="2">
              <a:lnSpc>
                <a:spcPct val="90000"/>
              </a:lnSpc>
            </a:pPr>
            <a:r>
              <a:rPr lang="en-US" sz="1600" smtClean="0">
                <a:solidFill>
                  <a:schemeClr val="hlink"/>
                </a:solidFill>
              </a:rPr>
              <a:t>Clarke, CMU, </a:t>
            </a:r>
            <a:r>
              <a:rPr lang="en-US" sz="1600" smtClean="0"/>
              <a:t>NYU, Cornell, SUNY Stony Brook, University of Maryland</a:t>
            </a:r>
          </a:p>
          <a:p>
            <a:pPr lvl="1">
              <a:lnSpc>
                <a:spcPct val="90000"/>
              </a:lnSpc>
            </a:pPr>
            <a:r>
              <a:rPr lang="en-US" sz="1800" smtClean="0"/>
              <a:t>Robotic Bees</a:t>
            </a:r>
          </a:p>
          <a:p>
            <a:pPr lvl="2">
              <a:lnSpc>
                <a:spcPct val="90000"/>
              </a:lnSpc>
            </a:pPr>
            <a:r>
              <a:rPr lang="en-US" sz="1600" smtClean="0">
                <a:solidFill>
                  <a:schemeClr val="hlink"/>
                </a:solidFill>
              </a:rPr>
              <a:t>Wood, Harvard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9" name="Rectangle 2"/>
          <p:cNvSpPr>
            <a:spLocks noGrp="1" noChangeArrowheads="1"/>
          </p:cNvSpPr>
          <p:nvPr>
            <p:ph type="ctrTitle"/>
          </p:nvPr>
        </p:nvSpPr>
        <p:spPr>
          <a:xfrm>
            <a:off x="685800" y="2768600"/>
            <a:ext cx="7772400" cy="1470025"/>
          </a:xfrm>
        </p:spPr>
        <p:txBody>
          <a:bodyPr/>
          <a:lstStyle/>
          <a:p>
            <a:pPr algn="ctr"/>
            <a:r>
              <a:rPr lang="en-US" sz="4000" smtClean="0"/>
              <a:t>Cyber-Physical Systems</a:t>
            </a:r>
            <a:endParaRPr lang="en-US" sz="4000" b="1"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7" name="Slide Number Placeholder 3"/>
          <p:cNvSpPr>
            <a:spLocks noGrp="1"/>
          </p:cNvSpPr>
          <p:nvPr>
            <p:ph type="sldNum" sz="quarter" idx="10"/>
          </p:nvPr>
        </p:nvSpPr>
        <p:spPr>
          <a:noFill/>
        </p:spPr>
        <p:txBody>
          <a:bodyPr/>
          <a:lstStyle/>
          <a:p>
            <a:fld id="{91DB8CC6-8330-484B-B96B-DFCC43060D18}" type="slidenum">
              <a:rPr lang="en-US" smtClean="0">
                <a:latin typeface="Calibri" pitchFamily="-123" charset="0"/>
                <a:ea typeface="ＭＳ Ｐゴシック" pitchFamily="-123" charset="-128"/>
                <a:cs typeface="ＭＳ Ｐゴシック" pitchFamily="-123" charset="-128"/>
              </a:rPr>
              <a:pPr/>
              <a:t>16</a:t>
            </a:fld>
            <a:endParaRPr lang="en-US" sz="1400" smtClean="0">
              <a:latin typeface="Calibri" pitchFamily="-123" charset="0"/>
              <a:ea typeface="ＭＳ Ｐゴシック" pitchFamily="-123" charset="-128"/>
              <a:cs typeface="ＭＳ Ｐゴシック" pitchFamily="-123" charset="-128"/>
            </a:endParaRPr>
          </a:p>
        </p:txBody>
      </p:sp>
      <p:sp>
        <p:nvSpPr>
          <p:cNvPr id="111618"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11619"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11620" name="Rectangle 2"/>
          <p:cNvSpPr>
            <a:spLocks noChangeArrowheads="1"/>
          </p:cNvSpPr>
          <p:nvPr/>
        </p:nvSpPr>
        <p:spPr bwMode="auto">
          <a:xfrm>
            <a:off x="685800" y="241300"/>
            <a:ext cx="5334000" cy="685800"/>
          </a:xfrm>
          <a:prstGeom prst="rect">
            <a:avLst/>
          </a:prstGeom>
          <a:noFill/>
          <a:ln w="9525">
            <a:noFill/>
            <a:miter lim="800000"/>
            <a:headEnd/>
            <a:tailEnd/>
          </a:ln>
        </p:spPr>
        <p:txBody>
          <a:bodyPr anchor="ctr">
            <a:prstTxWarp prst="textNoShape">
              <a:avLst/>
            </a:prstTxWarp>
          </a:bodyPr>
          <a:lstStyle/>
          <a:p>
            <a:pPr eaLnBrk="0" hangingPunct="0"/>
            <a:r>
              <a:rPr lang="en-US" sz="3200"/>
              <a:t>Smart Cars</a:t>
            </a:r>
          </a:p>
        </p:txBody>
      </p:sp>
      <p:sp>
        <p:nvSpPr>
          <p:cNvPr id="1310723" name="Rectangle 3"/>
          <p:cNvSpPr>
            <a:spLocks noChangeArrowheads="1"/>
          </p:cNvSpPr>
          <p:nvPr/>
        </p:nvSpPr>
        <p:spPr bwMode="auto">
          <a:xfrm>
            <a:off x="100013" y="5119688"/>
            <a:ext cx="5054600" cy="1625600"/>
          </a:xfrm>
          <a:prstGeom prst="rect">
            <a:avLst/>
          </a:prstGeom>
          <a:solidFill>
            <a:srgbClr val="FFFF00"/>
          </a:solidFill>
          <a:ln w="9525">
            <a:solidFill>
              <a:srgbClr val="FFFF66"/>
            </a:solidFill>
            <a:miter lim="800000"/>
            <a:headEnd/>
            <a:tailEnd/>
          </a:ln>
        </p:spPr>
        <p:txBody>
          <a:bodyPr>
            <a:prstTxWarp prst="textNoShape">
              <a:avLst/>
            </a:prstTxWarp>
            <a:spAutoFit/>
          </a:bodyPr>
          <a:lstStyle/>
          <a:p>
            <a:pPr eaLnBrk="0" hangingPunct="0"/>
            <a:r>
              <a:rPr lang="en-US" sz="1800"/>
              <a:t>Lampson’s Grand Challenge:</a:t>
            </a:r>
          </a:p>
          <a:p>
            <a:pPr eaLnBrk="0" hangingPunct="0"/>
            <a:endParaRPr lang="en-US" sz="1800"/>
          </a:p>
          <a:p>
            <a:pPr eaLnBrk="0" hangingPunct="0"/>
            <a:r>
              <a:rPr lang="en-US" sz="1800">
                <a:solidFill>
                  <a:schemeClr val="hlink"/>
                </a:solidFill>
              </a:rPr>
              <a:t>Reduce highway traffic deaths to zero.</a:t>
            </a:r>
          </a:p>
          <a:p>
            <a:pPr eaLnBrk="0" hangingPunct="0"/>
            <a:endParaRPr lang="en-US" sz="1800"/>
          </a:p>
          <a:p>
            <a:pPr lvl="1" eaLnBrk="0" hangingPunct="0"/>
            <a:r>
              <a:rPr lang="en-US" sz="1400"/>
              <a:t>[Butler Lampson, Getting Computers to Understand,</a:t>
            </a:r>
            <a:r>
              <a:rPr lang="en-US" sz="1400" b="1"/>
              <a:t> </a:t>
            </a:r>
            <a:r>
              <a:rPr lang="en-US" sz="1400"/>
              <a:t>Microsoft, </a:t>
            </a:r>
            <a:r>
              <a:rPr lang="en-US" sz="1400" i="1"/>
              <a:t>J. ACM</a:t>
            </a:r>
            <a:r>
              <a:rPr lang="en-US" sz="1400"/>
              <a:t> 50, 1 (Jan. 2003), pp 70-72.]</a:t>
            </a:r>
          </a:p>
        </p:txBody>
      </p:sp>
      <p:grpSp>
        <p:nvGrpSpPr>
          <p:cNvPr id="1310724" name="Group 4"/>
          <p:cNvGrpSpPr>
            <a:grpSpLocks/>
          </p:cNvGrpSpPr>
          <p:nvPr/>
        </p:nvGrpSpPr>
        <p:grpSpPr bwMode="auto">
          <a:xfrm>
            <a:off x="100013" y="1338263"/>
            <a:ext cx="4864100" cy="3365500"/>
            <a:chOff x="122" y="584"/>
            <a:chExt cx="2978" cy="2120"/>
          </a:xfrm>
        </p:grpSpPr>
        <p:sp>
          <p:nvSpPr>
            <p:cNvPr id="111628" name="Text Box 5"/>
            <p:cNvSpPr txBox="1">
              <a:spLocks noChangeArrowheads="1"/>
            </p:cNvSpPr>
            <p:nvPr/>
          </p:nvSpPr>
          <p:spPr bwMode="auto">
            <a:xfrm>
              <a:off x="776" y="2473"/>
              <a:ext cx="1356" cy="231"/>
            </a:xfrm>
            <a:prstGeom prst="rect">
              <a:avLst/>
            </a:prstGeom>
            <a:noFill/>
            <a:ln w="9525">
              <a:noFill/>
              <a:miter lim="800000"/>
              <a:headEnd/>
              <a:tailEnd/>
            </a:ln>
          </p:spPr>
          <p:txBody>
            <a:bodyPr wrap="none">
              <a:prstTxWarp prst="textNoShape">
                <a:avLst/>
              </a:prstTxWarp>
              <a:spAutoFit/>
            </a:bodyPr>
            <a:lstStyle/>
            <a:p>
              <a:pPr eaLnBrk="0" hangingPunct="0"/>
              <a:r>
                <a:rPr lang="en-US" sz="1800"/>
                <a:t>Cars drive themselves</a:t>
              </a:r>
            </a:p>
          </p:txBody>
        </p:sp>
        <p:pic>
          <p:nvPicPr>
            <p:cNvPr id="111629" name="Picture 6" descr="DARPA_Cars"/>
            <p:cNvPicPr>
              <a:picLocks noChangeAspect="1" noChangeArrowheads="1"/>
            </p:cNvPicPr>
            <p:nvPr/>
          </p:nvPicPr>
          <p:blipFill>
            <a:blip r:embed="rId2"/>
            <a:srcRect l="19244" t="34137" r="5870"/>
            <a:stretch>
              <a:fillRect/>
            </a:stretch>
          </p:blipFill>
          <p:spPr bwMode="auto">
            <a:xfrm>
              <a:off x="122" y="584"/>
              <a:ext cx="2978" cy="1752"/>
            </a:xfrm>
            <a:prstGeom prst="rect">
              <a:avLst/>
            </a:prstGeom>
            <a:noFill/>
            <a:ln w="9525">
              <a:noFill/>
              <a:miter lim="800000"/>
              <a:headEnd/>
              <a:tailEnd/>
            </a:ln>
          </p:spPr>
        </p:pic>
        <p:sp>
          <p:nvSpPr>
            <p:cNvPr id="111630" name="Text Box 7"/>
            <p:cNvSpPr txBox="1">
              <a:spLocks noChangeArrowheads="1"/>
            </p:cNvSpPr>
            <p:nvPr/>
          </p:nvSpPr>
          <p:spPr bwMode="auto">
            <a:xfrm>
              <a:off x="2139" y="2336"/>
              <a:ext cx="961" cy="135"/>
            </a:xfrm>
            <a:prstGeom prst="rect">
              <a:avLst/>
            </a:prstGeom>
            <a:noFill/>
            <a:ln w="9525">
              <a:noFill/>
              <a:miter lim="800000"/>
              <a:headEnd/>
              <a:tailEnd/>
            </a:ln>
          </p:spPr>
          <p:txBody>
            <a:bodyPr>
              <a:prstTxWarp prst="textNoShape">
                <a:avLst/>
              </a:prstTxWarp>
              <a:spAutoFit/>
            </a:bodyPr>
            <a:lstStyle/>
            <a:p>
              <a:pPr algn="r" eaLnBrk="0" hangingPunct="0"/>
              <a:r>
                <a:rPr lang="en-US" sz="800"/>
                <a:t>Credit: PaulStamatiou.com</a:t>
              </a:r>
            </a:p>
          </p:txBody>
        </p:sp>
      </p:grpSp>
      <p:sp>
        <p:nvSpPr>
          <p:cNvPr id="111623" name="Rectangle 8"/>
          <p:cNvSpPr>
            <a:spLocks noChangeArrowheads="1"/>
          </p:cNvSpPr>
          <p:nvPr/>
        </p:nvSpPr>
        <p:spPr bwMode="auto">
          <a:xfrm>
            <a:off x="7593013" y="6456363"/>
            <a:ext cx="1450975" cy="288925"/>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a:p>
        </p:txBody>
      </p:sp>
      <p:sp>
        <p:nvSpPr>
          <p:cNvPr id="1310730" name="Rectangle 10"/>
          <p:cNvSpPr>
            <a:spLocks noChangeArrowheads="1"/>
          </p:cNvSpPr>
          <p:nvPr/>
        </p:nvSpPr>
        <p:spPr bwMode="auto">
          <a:xfrm>
            <a:off x="5154613" y="742950"/>
            <a:ext cx="3989387" cy="1044575"/>
          </a:xfrm>
          <a:prstGeom prst="rect">
            <a:avLst/>
          </a:prstGeom>
          <a:solidFill>
            <a:srgbClr val="FFFF00"/>
          </a:solidFill>
          <a:ln w="9525">
            <a:solidFill>
              <a:srgbClr val="FFFF66"/>
            </a:solidFill>
            <a:miter lim="800000"/>
            <a:headEnd/>
            <a:tailEnd/>
          </a:ln>
        </p:spPr>
        <p:txBody>
          <a:bodyPr>
            <a:prstTxWarp prst="textNoShape">
              <a:avLst/>
            </a:prstTxWarp>
            <a:spAutoFit/>
          </a:bodyPr>
          <a:lstStyle/>
          <a:p>
            <a:pPr eaLnBrk="0" hangingPunct="0"/>
            <a:r>
              <a:rPr lang="en-US">
                <a:solidFill>
                  <a:schemeClr val="hlink"/>
                </a:solidFill>
              </a:rPr>
              <a:t>A BMW is “now actually a network of computers”</a:t>
            </a:r>
            <a:endParaRPr lang="en-US"/>
          </a:p>
          <a:p>
            <a:pPr lvl="1" eaLnBrk="0" hangingPunct="0"/>
            <a:r>
              <a:rPr lang="en-US" sz="1400"/>
              <a:t>[R. Achatz, Seimens, Economist Oct 11, 2007]</a:t>
            </a:r>
          </a:p>
        </p:txBody>
      </p:sp>
      <p:grpSp>
        <p:nvGrpSpPr>
          <p:cNvPr id="1310735" name="Group 15"/>
          <p:cNvGrpSpPr>
            <a:grpSpLocks/>
          </p:cNvGrpSpPr>
          <p:nvPr/>
        </p:nvGrpSpPr>
        <p:grpSpPr bwMode="auto">
          <a:xfrm>
            <a:off x="6019800" y="2149475"/>
            <a:ext cx="2351088" cy="3633788"/>
            <a:chOff x="2548" y="986"/>
            <a:chExt cx="1481" cy="2289"/>
          </a:xfrm>
        </p:grpSpPr>
        <p:pic>
          <p:nvPicPr>
            <p:cNvPr id="111626" name="Picture 16"/>
            <p:cNvPicPr>
              <a:picLocks noChangeAspect="1" noChangeArrowheads="1"/>
            </p:cNvPicPr>
            <p:nvPr/>
          </p:nvPicPr>
          <p:blipFill>
            <a:blip r:embed="rId3"/>
            <a:srcRect/>
            <a:stretch>
              <a:fillRect/>
            </a:stretch>
          </p:blipFill>
          <p:spPr bwMode="auto">
            <a:xfrm>
              <a:off x="2548" y="986"/>
              <a:ext cx="1481" cy="2056"/>
            </a:xfrm>
            <a:prstGeom prst="rect">
              <a:avLst/>
            </a:prstGeom>
            <a:noFill/>
            <a:ln w="9525">
              <a:noFill/>
              <a:miter lim="800000"/>
              <a:headEnd/>
              <a:tailEnd/>
            </a:ln>
          </p:spPr>
        </p:pic>
        <p:sp>
          <p:nvSpPr>
            <p:cNvPr id="111627" name="Text Box 17"/>
            <p:cNvSpPr txBox="1">
              <a:spLocks noChangeArrowheads="1"/>
            </p:cNvSpPr>
            <p:nvPr/>
          </p:nvSpPr>
          <p:spPr bwMode="auto">
            <a:xfrm>
              <a:off x="2806" y="3044"/>
              <a:ext cx="934" cy="231"/>
            </a:xfrm>
            <a:prstGeom prst="rect">
              <a:avLst/>
            </a:prstGeom>
            <a:noFill/>
            <a:ln w="9525">
              <a:noFill/>
              <a:miter lim="800000"/>
              <a:headEnd/>
              <a:tailEnd/>
            </a:ln>
          </p:spPr>
          <p:txBody>
            <a:bodyPr wrap="none">
              <a:prstTxWarp prst="textNoShape">
                <a:avLst/>
              </a:prstTxWarp>
              <a:spAutoFit/>
            </a:bodyPr>
            <a:lstStyle/>
            <a:p>
              <a:pPr eaLnBrk="0" hangingPunct="0"/>
              <a:r>
                <a:rPr lang="en-US" sz="1800"/>
                <a:t>Smart parking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107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10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3" grpId="0" animBg="1"/>
      <p:bldP spid="1310730"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Slide Number Placeholder 3"/>
          <p:cNvSpPr>
            <a:spLocks noGrp="1"/>
          </p:cNvSpPr>
          <p:nvPr>
            <p:ph type="sldNum" sz="quarter" idx="10"/>
          </p:nvPr>
        </p:nvSpPr>
        <p:spPr>
          <a:noFill/>
        </p:spPr>
        <p:txBody>
          <a:bodyPr/>
          <a:lstStyle/>
          <a:p>
            <a:fld id="{190F73B6-9942-491E-B012-B3526996B5D9}" type="slidenum">
              <a:rPr lang="en-US" smtClean="0">
                <a:latin typeface="Calibri" pitchFamily="-123" charset="0"/>
                <a:ea typeface="ＭＳ Ｐゴシック" pitchFamily="-123" charset="-128"/>
                <a:cs typeface="ＭＳ Ｐゴシック" pitchFamily="-123" charset="-128"/>
              </a:rPr>
              <a:pPr/>
              <a:t>17</a:t>
            </a:fld>
            <a:endParaRPr lang="en-US" sz="1400" smtClean="0">
              <a:latin typeface="Calibri" pitchFamily="-123" charset="0"/>
              <a:ea typeface="ＭＳ Ｐゴシック" pitchFamily="-123" charset="-128"/>
              <a:cs typeface="ＭＳ Ｐゴシック" pitchFamily="-123" charset="-128"/>
            </a:endParaRPr>
          </a:p>
        </p:txBody>
      </p:sp>
      <p:sp>
        <p:nvSpPr>
          <p:cNvPr id="112642"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12643"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12644" name="Rectangle 2"/>
          <p:cNvSpPr>
            <a:spLocks noChangeArrowheads="1"/>
          </p:cNvSpPr>
          <p:nvPr/>
        </p:nvSpPr>
        <p:spPr bwMode="auto">
          <a:xfrm>
            <a:off x="365125" y="241300"/>
            <a:ext cx="6508750" cy="685800"/>
          </a:xfrm>
          <a:prstGeom prst="rect">
            <a:avLst/>
          </a:prstGeom>
          <a:noFill/>
          <a:ln w="9525">
            <a:noFill/>
            <a:miter lim="800000"/>
            <a:headEnd/>
            <a:tailEnd/>
          </a:ln>
        </p:spPr>
        <p:txBody>
          <a:bodyPr anchor="ctr">
            <a:prstTxWarp prst="textNoShape">
              <a:avLst/>
            </a:prstTxWarp>
          </a:bodyPr>
          <a:lstStyle/>
          <a:p>
            <a:pPr eaLnBrk="0" hangingPunct="0"/>
            <a:r>
              <a:rPr lang="en-US" sz="3200"/>
              <a:t>Embedded Medical Devices</a:t>
            </a:r>
          </a:p>
        </p:txBody>
      </p:sp>
      <p:grpSp>
        <p:nvGrpSpPr>
          <p:cNvPr id="1311747" name="Group 3"/>
          <p:cNvGrpSpPr>
            <a:grpSpLocks/>
          </p:cNvGrpSpPr>
          <p:nvPr/>
        </p:nvGrpSpPr>
        <p:grpSpPr bwMode="auto">
          <a:xfrm>
            <a:off x="365125" y="1069975"/>
            <a:ext cx="3549650" cy="3673475"/>
            <a:chOff x="230" y="674"/>
            <a:chExt cx="2236" cy="2314"/>
          </a:xfrm>
        </p:grpSpPr>
        <p:pic>
          <p:nvPicPr>
            <p:cNvPr id="112652" name="Picture 4"/>
            <p:cNvPicPr>
              <a:picLocks noChangeAspect="1" noChangeArrowheads="1"/>
            </p:cNvPicPr>
            <p:nvPr/>
          </p:nvPicPr>
          <p:blipFill>
            <a:blip r:embed="rId2"/>
            <a:srcRect/>
            <a:stretch>
              <a:fillRect/>
            </a:stretch>
          </p:blipFill>
          <p:spPr bwMode="auto">
            <a:xfrm>
              <a:off x="230" y="674"/>
              <a:ext cx="2236" cy="1981"/>
            </a:xfrm>
            <a:prstGeom prst="rect">
              <a:avLst/>
            </a:prstGeom>
            <a:noFill/>
            <a:ln w="9525">
              <a:noFill/>
              <a:miter lim="800000"/>
              <a:headEnd/>
              <a:tailEnd/>
            </a:ln>
          </p:spPr>
        </p:pic>
        <p:sp>
          <p:nvSpPr>
            <p:cNvPr id="112653" name="Text Box 5"/>
            <p:cNvSpPr txBox="1">
              <a:spLocks noChangeArrowheads="1"/>
            </p:cNvSpPr>
            <p:nvPr/>
          </p:nvSpPr>
          <p:spPr bwMode="auto">
            <a:xfrm>
              <a:off x="711" y="2757"/>
              <a:ext cx="765" cy="231"/>
            </a:xfrm>
            <a:prstGeom prst="rect">
              <a:avLst/>
            </a:prstGeom>
            <a:noFill/>
            <a:ln w="9525">
              <a:noFill/>
              <a:miter lim="800000"/>
              <a:headEnd/>
              <a:tailEnd/>
            </a:ln>
          </p:spPr>
          <p:txBody>
            <a:bodyPr wrap="none">
              <a:prstTxWarp prst="textNoShape">
                <a:avLst/>
              </a:prstTxWarp>
              <a:spAutoFit/>
            </a:bodyPr>
            <a:lstStyle/>
            <a:p>
              <a:pPr eaLnBrk="0" hangingPunct="0"/>
              <a:r>
                <a:rPr lang="en-US" sz="1800"/>
                <a:t>pacemaker</a:t>
              </a:r>
            </a:p>
          </p:txBody>
        </p:sp>
      </p:grpSp>
      <p:grpSp>
        <p:nvGrpSpPr>
          <p:cNvPr id="1311750" name="Group 6"/>
          <p:cNvGrpSpPr>
            <a:grpSpLocks/>
          </p:cNvGrpSpPr>
          <p:nvPr/>
        </p:nvGrpSpPr>
        <p:grpSpPr bwMode="auto">
          <a:xfrm>
            <a:off x="6226175" y="654050"/>
            <a:ext cx="1965325" cy="2309813"/>
            <a:chOff x="3922" y="412"/>
            <a:chExt cx="1238" cy="1455"/>
          </a:xfrm>
        </p:grpSpPr>
        <p:sp>
          <p:nvSpPr>
            <p:cNvPr id="112650" name="Text Box 7"/>
            <p:cNvSpPr txBox="1">
              <a:spLocks noChangeArrowheads="1"/>
            </p:cNvSpPr>
            <p:nvPr/>
          </p:nvSpPr>
          <p:spPr bwMode="auto">
            <a:xfrm>
              <a:off x="3922" y="1636"/>
              <a:ext cx="1238" cy="231"/>
            </a:xfrm>
            <a:prstGeom prst="rect">
              <a:avLst/>
            </a:prstGeom>
            <a:noFill/>
            <a:ln w="9525">
              <a:noFill/>
              <a:miter lim="800000"/>
              <a:headEnd/>
              <a:tailEnd/>
            </a:ln>
          </p:spPr>
          <p:txBody>
            <a:bodyPr>
              <a:prstTxWarp prst="textNoShape">
                <a:avLst/>
              </a:prstTxWarp>
              <a:spAutoFit/>
            </a:bodyPr>
            <a:lstStyle/>
            <a:p>
              <a:pPr algn="ctr" eaLnBrk="0" hangingPunct="0"/>
              <a:r>
                <a:rPr lang="en-US" sz="1800"/>
                <a:t>infusion pump</a:t>
              </a:r>
            </a:p>
          </p:txBody>
        </p:sp>
        <p:pic>
          <p:nvPicPr>
            <p:cNvPr id="112651" name="Picture 8" descr="Insulin_pump"/>
            <p:cNvPicPr>
              <a:picLocks noChangeAspect="1" noChangeArrowheads="1"/>
            </p:cNvPicPr>
            <p:nvPr/>
          </p:nvPicPr>
          <p:blipFill>
            <a:blip r:embed="rId3"/>
            <a:srcRect/>
            <a:stretch>
              <a:fillRect/>
            </a:stretch>
          </p:blipFill>
          <p:spPr bwMode="auto">
            <a:xfrm>
              <a:off x="3922" y="412"/>
              <a:ext cx="1238" cy="1196"/>
            </a:xfrm>
            <a:prstGeom prst="rect">
              <a:avLst/>
            </a:prstGeom>
            <a:noFill/>
            <a:ln w="9525">
              <a:noFill/>
              <a:miter lim="800000"/>
              <a:headEnd/>
              <a:tailEnd/>
            </a:ln>
          </p:spPr>
        </p:pic>
      </p:grpSp>
      <p:grpSp>
        <p:nvGrpSpPr>
          <p:cNvPr id="1311753" name="Group 9"/>
          <p:cNvGrpSpPr>
            <a:grpSpLocks/>
          </p:cNvGrpSpPr>
          <p:nvPr/>
        </p:nvGrpSpPr>
        <p:grpSpPr bwMode="auto">
          <a:xfrm>
            <a:off x="4243388" y="3233738"/>
            <a:ext cx="3573462" cy="3438525"/>
            <a:chOff x="2673" y="2037"/>
            <a:chExt cx="2251" cy="2166"/>
          </a:xfrm>
        </p:grpSpPr>
        <p:sp>
          <p:nvSpPr>
            <p:cNvPr id="112648" name="Text Box 10"/>
            <p:cNvSpPr txBox="1">
              <a:spLocks noChangeArrowheads="1"/>
            </p:cNvSpPr>
            <p:nvPr/>
          </p:nvSpPr>
          <p:spPr bwMode="auto">
            <a:xfrm>
              <a:off x="3501" y="3972"/>
              <a:ext cx="576" cy="231"/>
            </a:xfrm>
            <a:prstGeom prst="rect">
              <a:avLst/>
            </a:prstGeom>
            <a:noFill/>
            <a:ln w="9525">
              <a:noFill/>
              <a:miter lim="800000"/>
              <a:headEnd/>
              <a:tailEnd/>
            </a:ln>
          </p:spPr>
          <p:txBody>
            <a:bodyPr wrap="none">
              <a:prstTxWarp prst="textNoShape">
                <a:avLst/>
              </a:prstTxWarp>
              <a:spAutoFit/>
            </a:bodyPr>
            <a:lstStyle/>
            <a:p>
              <a:pPr eaLnBrk="0" hangingPunct="0"/>
              <a:r>
                <a:rPr lang="en-US" sz="1800"/>
                <a:t>scanner</a:t>
              </a:r>
            </a:p>
          </p:txBody>
        </p:sp>
        <p:pic>
          <p:nvPicPr>
            <p:cNvPr id="112649" name="Picture 11" descr="MRI Scanner"/>
            <p:cNvPicPr>
              <a:picLocks noChangeAspect="1" noChangeArrowheads="1"/>
            </p:cNvPicPr>
            <p:nvPr/>
          </p:nvPicPr>
          <p:blipFill>
            <a:blip r:embed="rId4"/>
            <a:srcRect l="12653"/>
            <a:stretch>
              <a:fillRect/>
            </a:stretch>
          </p:blipFill>
          <p:spPr bwMode="auto">
            <a:xfrm>
              <a:off x="2673" y="2037"/>
              <a:ext cx="2251" cy="1933"/>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1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17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1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5" name="Slide Number Placeholder 3"/>
          <p:cNvSpPr>
            <a:spLocks noGrp="1"/>
          </p:cNvSpPr>
          <p:nvPr>
            <p:ph type="sldNum" sz="quarter" idx="10"/>
          </p:nvPr>
        </p:nvSpPr>
        <p:spPr>
          <a:noFill/>
        </p:spPr>
        <p:txBody>
          <a:bodyPr/>
          <a:lstStyle/>
          <a:p>
            <a:fld id="{502542DE-8FAA-4D0B-B4DB-B2FC21E09342}" type="slidenum">
              <a:rPr lang="en-US" smtClean="0">
                <a:latin typeface="Calibri" pitchFamily="-123" charset="0"/>
                <a:ea typeface="ＭＳ Ｐゴシック" pitchFamily="-123" charset="-128"/>
                <a:cs typeface="ＭＳ Ｐゴシック" pitchFamily="-123" charset="-128"/>
              </a:rPr>
              <a:pPr/>
              <a:t>18</a:t>
            </a:fld>
            <a:endParaRPr lang="en-US" sz="1400" smtClean="0">
              <a:latin typeface="Calibri" pitchFamily="-123" charset="0"/>
              <a:ea typeface="ＭＳ Ｐゴシック" pitchFamily="-123" charset="-128"/>
              <a:cs typeface="ＭＳ Ｐゴシック" pitchFamily="-123" charset="-128"/>
            </a:endParaRPr>
          </a:p>
        </p:txBody>
      </p:sp>
      <p:sp>
        <p:nvSpPr>
          <p:cNvPr id="113666"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13667"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13668" name="Rectangle 2"/>
          <p:cNvSpPr>
            <a:spLocks noChangeArrowheads="1"/>
          </p:cNvSpPr>
          <p:nvPr/>
        </p:nvSpPr>
        <p:spPr bwMode="auto">
          <a:xfrm>
            <a:off x="685800" y="241300"/>
            <a:ext cx="7772400" cy="685800"/>
          </a:xfrm>
          <a:prstGeom prst="rect">
            <a:avLst/>
          </a:prstGeom>
          <a:noFill/>
          <a:ln w="9525">
            <a:noFill/>
            <a:miter lim="800000"/>
            <a:headEnd/>
            <a:tailEnd/>
          </a:ln>
        </p:spPr>
        <p:txBody>
          <a:bodyPr anchor="ctr">
            <a:prstTxWarp prst="textNoShape">
              <a:avLst/>
            </a:prstTxWarp>
          </a:bodyPr>
          <a:lstStyle/>
          <a:p>
            <a:pPr eaLnBrk="0" hangingPunct="0"/>
            <a:r>
              <a:rPr lang="en-US" sz="3200"/>
              <a:t>Sensors Everywhere</a:t>
            </a:r>
          </a:p>
        </p:txBody>
      </p:sp>
      <p:sp>
        <p:nvSpPr>
          <p:cNvPr id="113669" name="Rectangle 3"/>
          <p:cNvSpPr>
            <a:spLocks noChangeArrowheads="1"/>
          </p:cNvSpPr>
          <p:nvPr/>
        </p:nvSpPr>
        <p:spPr bwMode="auto">
          <a:xfrm>
            <a:off x="4087813" y="6496050"/>
            <a:ext cx="152400" cy="161925"/>
          </a:xfrm>
          <a:prstGeom prst="rect">
            <a:avLst/>
          </a:prstGeom>
          <a:solidFill>
            <a:schemeClr val="bg1"/>
          </a:solidFill>
          <a:ln w="9525">
            <a:noFill/>
            <a:miter lim="800000"/>
            <a:headEnd/>
            <a:tailEnd/>
          </a:ln>
        </p:spPr>
        <p:txBody>
          <a:bodyPr wrap="none" anchor="ctr">
            <a:prstTxWarp prst="textNoShape">
              <a:avLst/>
            </a:prstTxWarp>
          </a:bodyPr>
          <a:lstStyle/>
          <a:p>
            <a:pPr eaLnBrk="0" hangingPunct="0"/>
            <a:endParaRPr lang="en-US" sz="1800"/>
          </a:p>
        </p:txBody>
      </p:sp>
      <p:grpSp>
        <p:nvGrpSpPr>
          <p:cNvPr id="1312772" name="Group 4"/>
          <p:cNvGrpSpPr>
            <a:grpSpLocks/>
          </p:cNvGrpSpPr>
          <p:nvPr/>
        </p:nvGrpSpPr>
        <p:grpSpPr bwMode="auto">
          <a:xfrm>
            <a:off x="166688" y="927100"/>
            <a:ext cx="2646362" cy="4108450"/>
            <a:chOff x="105" y="584"/>
            <a:chExt cx="1667" cy="2588"/>
          </a:xfrm>
        </p:grpSpPr>
        <p:sp>
          <p:nvSpPr>
            <p:cNvPr id="113683" name="Text Box 5"/>
            <p:cNvSpPr txBox="1">
              <a:spLocks noChangeArrowheads="1"/>
            </p:cNvSpPr>
            <p:nvPr/>
          </p:nvSpPr>
          <p:spPr bwMode="auto">
            <a:xfrm>
              <a:off x="105" y="2806"/>
              <a:ext cx="1120" cy="366"/>
            </a:xfrm>
            <a:prstGeom prst="rect">
              <a:avLst/>
            </a:prstGeom>
            <a:noFill/>
            <a:ln w="9525">
              <a:noFill/>
              <a:miter lim="800000"/>
              <a:headEnd/>
              <a:tailEnd/>
            </a:ln>
          </p:spPr>
          <p:txBody>
            <a:bodyPr>
              <a:prstTxWarp prst="textNoShape">
                <a:avLst/>
              </a:prstTxWarp>
              <a:spAutoFit/>
            </a:bodyPr>
            <a:lstStyle/>
            <a:p>
              <a:pPr eaLnBrk="0" hangingPunct="0"/>
              <a:r>
                <a:rPr lang="en-US" sz="1600"/>
                <a:t>Sonoma Redwood Forest</a:t>
              </a:r>
            </a:p>
          </p:txBody>
        </p:sp>
        <p:pic>
          <p:nvPicPr>
            <p:cNvPr id="113684" name="Picture 6" descr="Costal_Redwood"/>
            <p:cNvPicPr>
              <a:picLocks noChangeAspect="1" noChangeArrowheads="1"/>
            </p:cNvPicPr>
            <p:nvPr/>
          </p:nvPicPr>
          <p:blipFill>
            <a:blip r:embed="rId2"/>
            <a:srcRect/>
            <a:stretch>
              <a:fillRect/>
            </a:stretch>
          </p:blipFill>
          <p:spPr bwMode="auto">
            <a:xfrm>
              <a:off x="105" y="584"/>
              <a:ext cx="1667" cy="2222"/>
            </a:xfrm>
            <a:prstGeom prst="rect">
              <a:avLst/>
            </a:prstGeom>
            <a:noFill/>
            <a:ln w="9525">
              <a:noFill/>
              <a:miter lim="800000"/>
              <a:headEnd/>
              <a:tailEnd/>
            </a:ln>
          </p:spPr>
        </p:pic>
      </p:grpSp>
      <p:grpSp>
        <p:nvGrpSpPr>
          <p:cNvPr id="1312775" name="Group 7"/>
          <p:cNvGrpSpPr>
            <a:grpSpLocks/>
          </p:cNvGrpSpPr>
          <p:nvPr/>
        </p:nvGrpSpPr>
        <p:grpSpPr bwMode="auto">
          <a:xfrm>
            <a:off x="6437313" y="241300"/>
            <a:ext cx="2562225" cy="4868863"/>
            <a:chOff x="4055" y="152"/>
            <a:chExt cx="1614" cy="3067"/>
          </a:xfrm>
        </p:grpSpPr>
        <p:sp>
          <p:nvSpPr>
            <p:cNvPr id="113680" name="Text Box 8"/>
            <p:cNvSpPr txBox="1">
              <a:spLocks noChangeArrowheads="1"/>
            </p:cNvSpPr>
            <p:nvPr/>
          </p:nvSpPr>
          <p:spPr bwMode="auto">
            <a:xfrm>
              <a:off x="4350" y="3007"/>
              <a:ext cx="911" cy="212"/>
            </a:xfrm>
            <a:prstGeom prst="rect">
              <a:avLst/>
            </a:prstGeom>
            <a:noFill/>
            <a:ln w="9525">
              <a:noFill/>
              <a:miter lim="800000"/>
              <a:headEnd/>
              <a:tailEnd/>
            </a:ln>
          </p:spPr>
          <p:txBody>
            <a:bodyPr wrap="none">
              <a:prstTxWarp prst="textNoShape">
                <a:avLst/>
              </a:prstTxWarp>
              <a:spAutoFit/>
            </a:bodyPr>
            <a:lstStyle/>
            <a:p>
              <a:pPr eaLnBrk="0" hangingPunct="0"/>
              <a:r>
                <a:rPr lang="en-US" sz="1600"/>
                <a:t>smart buildings</a:t>
              </a:r>
            </a:p>
          </p:txBody>
        </p:sp>
        <p:pic>
          <p:nvPicPr>
            <p:cNvPr id="113681" name="Picture 9" descr="smart_building"/>
            <p:cNvPicPr>
              <a:picLocks noChangeAspect="1" noChangeArrowheads="1"/>
            </p:cNvPicPr>
            <p:nvPr/>
          </p:nvPicPr>
          <p:blipFill>
            <a:blip r:embed="rId3"/>
            <a:srcRect l="8572" r="10371"/>
            <a:stretch>
              <a:fillRect/>
            </a:stretch>
          </p:blipFill>
          <p:spPr bwMode="auto">
            <a:xfrm>
              <a:off x="4055" y="152"/>
              <a:ext cx="1614" cy="2654"/>
            </a:xfrm>
            <a:prstGeom prst="rect">
              <a:avLst/>
            </a:prstGeom>
            <a:noFill/>
            <a:ln w="9525">
              <a:noFill/>
              <a:miter lim="800000"/>
              <a:headEnd/>
              <a:tailEnd/>
            </a:ln>
          </p:spPr>
        </p:pic>
        <p:sp>
          <p:nvSpPr>
            <p:cNvPr id="113682" name="Text Box 10"/>
            <p:cNvSpPr txBox="1">
              <a:spLocks noChangeArrowheads="1"/>
            </p:cNvSpPr>
            <p:nvPr/>
          </p:nvSpPr>
          <p:spPr bwMode="auto">
            <a:xfrm>
              <a:off x="4508" y="2807"/>
              <a:ext cx="1053" cy="135"/>
            </a:xfrm>
            <a:prstGeom prst="rect">
              <a:avLst/>
            </a:prstGeom>
            <a:noFill/>
            <a:ln w="9525">
              <a:noFill/>
              <a:miter lim="800000"/>
              <a:headEnd/>
              <a:tailEnd/>
            </a:ln>
          </p:spPr>
          <p:txBody>
            <a:bodyPr wrap="none">
              <a:prstTxWarp prst="textNoShape">
                <a:avLst/>
              </a:prstTxWarp>
              <a:spAutoFit/>
            </a:bodyPr>
            <a:lstStyle/>
            <a:p>
              <a:pPr eaLnBrk="0" hangingPunct="0"/>
              <a:r>
                <a:rPr lang="en-US" sz="800"/>
                <a:t>Kindly donated by Stewart Johnston</a:t>
              </a:r>
            </a:p>
          </p:txBody>
        </p:sp>
      </p:grpSp>
      <p:grpSp>
        <p:nvGrpSpPr>
          <p:cNvPr id="1312779" name="Group 11"/>
          <p:cNvGrpSpPr>
            <a:grpSpLocks/>
          </p:cNvGrpSpPr>
          <p:nvPr/>
        </p:nvGrpSpPr>
        <p:grpSpPr bwMode="auto">
          <a:xfrm>
            <a:off x="2195513" y="4268788"/>
            <a:ext cx="4416425" cy="2466975"/>
            <a:chOff x="1383" y="2689"/>
            <a:chExt cx="2782" cy="1554"/>
          </a:xfrm>
        </p:grpSpPr>
        <p:pic>
          <p:nvPicPr>
            <p:cNvPr id="113677" name="Picture 12" descr="Emerson Bridge"/>
            <p:cNvPicPr>
              <a:picLocks noChangeAspect="1" noChangeArrowheads="1"/>
            </p:cNvPicPr>
            <p:nvPr/>
          </p:nvPicPr>
          <p:blipFill>
            <a:blip r:embed="rId4"/>
            <a:srcRect t="13550"/>
            <a:stretch>
              <a:fillRect/>
            </a:stretch>
          </p:blipFill>
          <p:spPr bwMode="auto">
            <a:xfrm>
              <a:off x="1383" y="2689"/>
              <a:ext cx="2752" cy="1225"/>
            </a:xfrm>
            <a:prstGeom prst="rect">
              <a:avLst/>
            </a:prstGeom>
            <a:noFill/>
            <a:ln w="9525">
              <a:noFill/>
              <a:miter lim="800000"/>
              <a:headEnd/>
              <a:tailEnd/>
            </a:ln>
          </p:spPr>
        </p:pic>
        <p:sp>
          <p:nvSpPr>
            <p:cNvPr id="113678" name="Text Box 13"/>
            <p:cNvSpPr txBox="1">
              <a:spLocks noChangeArrowheads="1"/>
            </p:cNvSpPr>
            <p:nvPr/>
          </p:nvSpPr>
          <p:spPr bwMode="auto">
            <a:xfrm>
              <a:off x="1383" y="4031"/>
              <a:ext cx="2752" cy="212"/>
            </a:xfrm>
            <a:prstGeom prst="rect">
              <a:avLst/>
            </a:prstGeom>
            <a:noFill/>
            <a:ln w="9525">
              <a:noFill/>
              <a:miter lim="800000"/>
              <a:headEnd/>
              <a:tailEnd/>
            </a:ln>
          </p:spPr>
          <p:txBody>
            <a:bodyPr>
              <a:prstTxWarp prst="textNoShape">
                <a:avLst/>
              </a:prstTxWarp>
              <a:spAutoFit/>
            </a:bodyPr>
            <a:lstStyle/>
            <a:p>
              <a:pPr algn="ctr" eaLnBrk="0" hangingPunct="0"/>
              <a:r>
                <a:rPr lang="en-US" sz="1600"/>
                <a:t>smart bridges</a:t>
              </a:r>
            </a:p>
          </p:txBody>
        </p:sp>
        <p:sp>
          <p:nvSpPr>
            <p:cNvPr id="113679" name="Text Box 14"/>
            <p:cNvSpPr txBox="1">
              <a:spLocks noChangeArrowheads="1"/>
            </p:cNvSpPr>
            <p:nvPr/>
          </p:nvSpPr>
          <p:spPr bwMode="auto">
            <a:xfrm>
              <a:off x="3136" y="3915"/>
              <a:ext cx="1029" cy="135"/>
            </a:xfrm>
            <a:prstGeom prst="rect">
              <a:avLst/>
            </a:prstGeom>
            <a:noFill/>
            <a:ln w="9525">
              <a:noFill/>
              <a:miter lim="800000"/>
              <a:headEnd/>
              <a:tailEnd/>
            </a:ln>
          </p:spPr>
          <p:txBody>
            <a:bodyPr wrap="none">
              <a:prstTxWarp prst="textNoShape">
                <a:avLst/>
              </a:prstTxWarp>
              <a:spAutoFit/>
            </a:bodyPr>
            <a:lstStyle/>
            <a:p>
              <a:pPr algn="r" eaLnBrk="0" hangingPunct="0"/>
              <a:r>
                <a:rPr lang="en-US" sz="800"/>
                <a:t>Credit: MO Dept. of Transportation</a:t>
              </a:r>
            </a:p>
          </p:txBody>
        </p:sp>
      </p:grpSp>
      <p:grpSp>
        <p:nvGrpSpPr>
          <p:cNvPr id="1312783" name="Group 15"/>
          <p:cNvGrpSpPr>
            <a:grpSpLocks/>
          </p:cNvGrpSpPr>
          <p:nvPr/>
        </p:nvGrpSpPr>
        <p:grpSpPr bwMode="auto">
          <a:xfrm>
            <a:off x="3001963" y="1709738"/>
            <a:ext cx="3208337" cy="2065337"/>
            <a:chOff x="1891" y="1077"/>
            <a:chExt cx="2021" cy="1301"/>
          </a:xfrm>
        </p:grpSpPr>
        <p:sp>
          <p:nvSpPr>
            <p:cNvPr id="113674" name="Text Box 16"/>
            <p:cNvSpPr txBox="1">
              <a:spLocks noChangeArrowheads="1"/>
            </p:cNvSpPr>
            <p:nvPr/>
          </p:nvSpPr>
          <p:spPr bwMode="auto">
            <a:xfrm>
              <a:off x="2301" y="2166"/>
              <a:ext cx="1153" cy="212"/>
            </a:xfrm>
            <a:prstGeom prst="rect">
              <a:avLst/>
            </a:prstGeom>
            <a:noFill/>
            <a:ln w="9525">
              <a:noFill/>
              <a:miter lim="800000"/>
              <a:headEnd/>
              <a:tailEnd/>
            </a:ln>
          </p:spPr>
          <p:txBody>
            <a:bodyPr wrap="none">
              <a:prstTxWarp prst="textNoShape">
                <a:avLst/>
              </a:prstTxWarp>
              <a:spAutoFit/>
            </a:bodyPr>
            <a:lstStyle/>
            <a:p>
              <a:pPr eaLnBrk="0" hangingPunct="0"/>
              <a:r>
                <a:rPr lang="en-US" sz="1600"/>
                <a:t>Hudson River Valley</a:t>
              </a:r>
            </a:p>
          </p:txBody>
        </p:sp>
        <p:sp>
          <p:nvSpPr>
            <p:cNvPr id="113675" name="Text Box 17"/>
            <p:cNvSpPr txBox="1">
              <a:spLocks noChangeArrowheads="1"/>
            </p:cNvSpPr>
            <p:nvPr/>
          </p:nvSpPr>
          <p:spPr bwMode="auto">
            <a:xfrm>
              <a:off x="2845" y="1993"/>
              <a:ext cx="928" cy="135"/>
            </a:xfrm>
            <a:prstGeom prst="rect">
              <a:avLst/>
            </a:prstGeom>
            <a:noFill/>
            <a:ln w="9525">
              <a:noFill/>
              <a:miter lim="800000"/>
              <a:headEnd/>
              <a:tailEnd/>
            </a:ln>
          </p:spPr>
          <p:txBody>
            <a:bodyPr wrap="none">
              <a:prstTxWarp prst="textNoShape">
                <a:avLst/>
              </a:prstTxWarp>
              <a:spAutoFit/>
            </a:bodyPr>
            <a:lstStyle/>
            <a:p>
              <a:pPr eaLnBrk="0" hangingPunct="0"/>
              <a:r>
                <a:rPr lang="en-US" sz="800"/>
                <a:t>Credit: Arthur Sanderson at RPI</a:t>
              </a:r>
            </a:p>
          </p:txBody>
        </p:sp>
        <p:pic>
          <p:nvPicPr>
            <p:cNvPr id="113676" name="Picture 18" descr="SUAV_II"/>
            <p:cNvPicPr>
              <a:picLocks noChangeAspect="1" noChangeArrowheads="1"/>
            </p:cNvPicPr>
            <p:nvPr/>
          </p:nvPicPr>
          <p:blipFill>
            <a:blip r:embed="rId5"/>
            <a:srcRect l="5211" t="42752"/>
            <a:stretch>
              <a:fillRect/>
            </a:stretch>
          </p:blipFill>
          <p:spPr bwMode="auto">
            <a:xfrm>
              <a:off x="1891" y="1077"/>
              <a:ext cx="2021" cy="91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2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27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27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2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Slide Number Placeholder 3"/>
          <p:cNvSpPr>
            <a:spLocks noGrp="1"/>
          </p:cNvSpPr>
          <p:nvPr>
            <p:ph type="sldNum" sz="quarter" idx="10"/>
          </p:nvPr>
        </p:nvSpPr>
        <p:spPr>
          <a:noFill/>
        </p:spPr>
        <p:txBody>
          <a:bodyPr/>
          <a:lstStyle/>
          <a:p>
            <a:fld id="{288FA666-4D6D-481E-A811-6AADCC18D255}" type="slidenum">
              <a:rPr lang="en-US" smtClean="0">
                <a:latin typeface="Calibri" pitchFamily="-123" charset="0"/>
                <a:ea typeface="ＭＳ Ｐゴシック" pitchFamily="-123" charset="-128"/>
                <a:cs typeface="ＭＳ Ｐゴシック" pitchFamily="-123" charset="-128"/>
              </a:rPr>
              <a:pPr/>
              <a:t>19</a:t>
            </a:fld>
            <a:endParaRPr lang="en-US" sz="1400" smtClean="0">
              <a:latin typeface="Calibri" pitchFamily="-123" charset="0"/>
              <a:ea typeface="ＭＳ Ｐゴシック" pitchFamily="-123" charset="-128"/>
              <a:cs typeface="ＭＳ Ｐゴシック" pitchFamily="-123" charset="-128"/>
            </a:endParaRPr>
          </a:p>
        </p:txBody>
      </p:sp>
      <p:sp>
        <p:nvSpPr>
          <p:cNvPr id="114690"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14691"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14692" name="Rectangle 2"/>
          <p:cNvSpPr>
            <a:spLocks noChangeArrowheads="1"/>
          </p:cNvSpPr>
          <p:nvPr/>
        </p:nvSpPr>
        <p:spPr bwMode="auto">
          <a:xfrm>
            <a:off x="685800" y="241300"/>
            <a:ext cx="7772400" cy="685800"/>
          </a:xfrm>
          <a:prstGeom prst="rect">
            <a:avLst/>
          </a:prstGeom>
          <a:noFill/>
          <a:ln w="9525">
            <a:noFill/>
            <a:miter lim="800000"/>
            <a:headEnd/>
            <a:tailEnd/>
          </a:ln>
        </p:spPr>
        <p:txBody>
          <a:bodyPr anchor="ctr">
            <a:prstTxWarp prst="textNoShape">
              <a:avLst/>
            </a:prstTxWarp>
          </a:bodyPr>
          <a:lstStyle/>
          <a:p>
            <a:pPr eaLnBrk="0" hangingPunct="0"/>
            <a:r>
              <a:rPr lang="en-US" sz="3200"/>
              <a:t>Robots Everywhere</a:t>
            </a:r>
          </a:p>
        </p:txBody>
      </p:sp>
      <p:grpSp>
        <p:nvGrpSpPr>
          <p:cNvPr id="1313795" name="Group 3"/>
          <p:cNvGrpSpPr>
            <a:grpSpLocks/>
          </p:cNvGrpSpPr>
          <p:nvPr/>
        </p:nvGrpSpPr>
        <p:grpSpPr bwMode="auto">
          <a:xfrm>
            <a:off x="0" y="1155700"/>
            <a:ext cx="4864100" cy="4325938"/>
            <a:chOff x="0" y="1203"/>
            <a:chExt cx="3064" cy="2725"/>
          </a:xfrm>
        </p:grpSpPr>
        <p:pic>
          <p:nvPicPr>
            <p:cNvPr id="114705" name="Picture 4"/>
            <p:cNvPicPr>
              <a:picLocks noChangeAspect="1" noChangeArrowheads="1"/>
            </p:cNvPicPr>
            <p:nvPr/>
          </p:nvPicPr>
          <p:blipFill>
            <a:blip r:embed="rId2"/>
            <a:srcRect/>
            <a:stretch>
              <a:fillRect/>
            </a:stretch>
          </p:blipFill>
          <p:spPr bwMode="auto">
            <a:xfrm>
              <a:off x="0" y="1203"/>
              <a:ext cx="3064" cy="2262"/>
            </a:xfrm>
            <a:prstGeom prst="rect">
              <a:avLst/>
            </a:prstGeom>
            <a:noFill/>
            <a:ln w="9525">
              <a:noFill/>
              <a:miter lim="800000"/>
              <a:headEnd/>
              <a:tailEnd/>
            </a:ln>
          </p:spPr>
        </p:pic>
        <p:sp>
          <p:nvSpPr>
            <p:cNvPr id="114706" name="Rectangle 5"/>
            <p:cNvSpPr>
              <a:spLocks noChangeArrowheads="1"/>
            </p:cNvSpPr>
            <p:nvPr/>
          </p:nvSpPr>
          <p:spPr bwMode="auto">
            <a:xfrm>
              <a:off x="0" y="3563"/>
              <a:ext cx="2966" cy="365"/>
            </a:xfrm>
            <a:prstGeom prst="rect">
              <a:avLst/>
            </a:prstGeom>
            <a:noFill/>
            <a:ln w="9525">
              <a:noFill/>
              <a:miter lim="800000"/>
              <a:headEnd/>
              <a:tailEnd/>
            </a:ln>
          </p:spPr>
          <p:txBody>
            <a:bodyPr anchor="ctr">
              <a:prstTxWarp prst="textNoShape">
                <a:avLst/>
              </a:prstTxWarp>
              <a:spAutoFit/>
            </a:bodyPr>
            <a:lstStyle/>
            <a:p>
              <a:pPr eaLnBrk="0" hangingPunct="0"/>
              <a:r>
                <a:rPr lang="en-US" sz="1400"/>
                <a:t>At work: Two ASIMOs working together in coordination to deliver refreshments</a:t>
              </a:r>
              <a:r>
                <a:rPr lang="en-US" sz="1800"/>
                <a:t> </a:t>
              </a:r>
            </a:p>
          </p:txBody>
        </p:sp>
        <p:sp>
          <p:nvSpPr>
            <p:cNvPr id="114707" name="Text Box 6"/>
            <p:cNvSpPr txBox="1">
              <a:spLocks noChangeArrowheads="1"/>
            </p:cNvSpPr>
            <p:nvPr/>
          </p:nvSpPr>
          <p:spPr bwMode="auto">
            <a:xfrm>
              <a:off x="2585" y="3466"/>
              <a:ext cx="478" cy="135"/>
            </a:xfrm>
            <a:prstGeom prst="rect">
              <a:avLst/>
            </a:prstGeom>
            <a:noFill/>
            <a:ln w="9525">
              <a:noFill/>
              <a:miter lim="800000"/>
              <a:headEnd/>
              <a:tailEnd/>
            </a:ln>
          </p:spPr>
          <p:txBody>
            <a:bodyPr wrap="none">
              <a:prstTxWarp prst="textNoShape">
                <a:avLst/>
              </a:prstTxWarp>
              <a:spAutoFit/>
            </a:bodyPr>
            <a:lstStyle/>
            <a:p>
              <a:pPr eaLnBrk="0" hangingPunct="0"/>
              <a:r>
                <a:rPr lang="en-US" sz="800"/>
                <a:t>Credit: Honda</a:t>
              </a:r>
            </a:p>
          </p:txBody>
        </p:sp>
      </p:grpSp>
      <p:grpSp>
        <p:nvGrpSpPr>
          <p:cNvPr id="1313799" name="Group 7"/>
          <p:cNvGrpSpPr>
            <a:grpSpLocks/>
          </p:cNvGrpSpPr>
          <p:nvPr/>
        </p:nvGrpSpPr>
        <p:grpSpPr bwMode="auto">
          <a:xfrm>
            <a:off x="5089525" y="34925"/>
            <a:ext cx="4011613" cy="2459038"/>
            <a:chOff x="3206" y="22"/>
            <a:chExt cx="2527" cy="1549"/>
          </a:xfrm>
        </p:grpSpPr>
        <p:pic>
          <p:nvPicPr>
            <p:cNvPr id="114702" name="Picture 8"/>
            <p:cNvPicPr>
              <a:picLocks noChangeAspect="1" noChangeArrowheads="1"/>
            </p:cNvPicPr>
            <p:nvPr/>
          </p:nvPicPr>
          <p:blipFill>
            <a:blip r:embed="rId3"/>
            <a:srcRect/>
            <a:stretch>
              <a:fillRect/>
            </a:stretch>
          </p:blipFill>
          <p:spPr bwMode="auto">
            <a:xfrm>
              <a:off x="3206" y="22"/>
              <a:ext cx="2527" cy="1235"/>
            </a:xfrm>
            <a:prstGeom prst="rect">
              <a:avLst/>
            </a:prstGeom>
            <a:noFill/>
            <a:ln w="9525">
              <a:noFill/>
              <a:miter lim="800000"/>
              <a:headEnd/>
              <a:tailEnd/>
            </a:ln>
          </p:spPr>
        </p:pic>
        <p:sp>
          <p:nvSpPr>
            <p:cNvPr id="114703" name="Rectangle 9"/>
            <p:cNvSpPr>
              <a:spLocks noChangeArrowheads="1"/>
            </p:cNvSpPr>
            <p:nvPr/>
          </p:nvSpPr>
          <p:spPr bwMode="auto">
            <a:xfrm>
              <a:off x="3206" y="1379"/>
              <a:ext cx="2527" cy="192"/>
            </a:xfrm>
            <a:prstGeom prst="rect">
              <a:avLst/>
            </a:prstGeom>
            <a:noFill/>
            <a:ln w="9525">
              <a:noFill/>
              <a:miter lim="800000"/>
              <a:headEnd/>
              <a:tailEnd/>
            </a:ln>
          </p:spPr>
          <p:txBody>
            <a:bodyPr anchor="ctr">
              <a:prstTxWarp prst="textNoShape">
                <a:avLst/>
              </a:prstTxWarp>
              <a:spAutoFit/>
            </a:bodyPr>
            <a:lstStyle/>
            <a:p>
              <a:pPr eaLnBrk="0" hangingPunct="0"/>
              <a:r>
                <a:rPr lang="en-US" sz="1400"/>
                <a:t>At home: Paro, therapeutic robotic seal</a:t>
              </a:r>
            </a:p>
          </p:txBody>
        </p:sp>
        <p:sp>
          <p:nvSpPr>
            <p:cNvPr id="114704" name="Text Box 10"/>
            <p:cNvSpPr txBox="1">
              <a:spLocks noChangeArrowheads="1"/>
            </p:cNvSpPr>
            <p:nvPr/>
          </p:nvSpPr>
          <p:spPr bwMode="auto">
            <a:xfrm>
              <a:off x="4778" y="1258"/>
              <a:ext cx="861" cy="135"/>
            </a:xfrm>
            <a:prstGeom prst="rect">
              <a:avLst/>
            </a:prstGeom>
            <a:noFill/>
            <a:ln w="9525">
              <a:noFill/>
              <a:miter lim="800000"/>
              <a:headEnd/>
              <a:tailEnd/>
            </a:ln>
          </p:spPr>
          <p:txBody>
            <a:bodyPr wrap="none">
              <a:prstTxWarp prst="textNoShape">
                <a:avLst/>
              </a:prstTxWarp>
              <a:spAutoFit/>
            </a:bodyPr>
            <a:lstStyle/>
            <a:p>
              <a:pPr eaLnBrk="0" hangingPunct="0"/>
              <a:r>
                <a:rPr lang="en-US" sz="800"/>
                <a:t>Credit: Paro Robots U.S., Inc.</a:t>
              </a:r>
            </a:p>
          </p:txBody>
        </p:sp>
      </p:grpSp>
      <p:grpSp>
        <p:nvGrpSpPr>
          <p:cNvPr id="1313803" name="Group 11"/>
          <p:cNvGrpSpPr>
            <a:grpSpLocks/>
          </p:cNvGrpSpPr>
          <p:nvPr/>
        </p:nvGrpSpPr>
        <p:grpSpPr bwMode="auto">
          <a:xfrm>
            <a:off x="5740400" y="2655888"/>
            <a:ext cx="3152775" cy="2563812"/>
            <a:chOff x="3616" y="1673"/>
            <a:chExt cx="1986" cy="1615"/>
          </a:xfrm>
        </p:grpSpPr>
        <p:pic>
          <p:nvPicPr>
            <p:cNvPr id="114699" name="Picture 12"/>
            <p:cNvPicPr>
              <a:picLocks noChangeAspect="1" noChangeArrowheads="1"/>
            </p:cNvPicPr>
            <p:nvPr/>
          </p:nvPicPr>
          <p:blipFill>
            <a:blip r:embed="rId4"/>
            <a:srcRect b="11623"/>
            <a:stretch>
              <a:fillRect/>
            </a:stretch>
          </p:blipFill>
          <p:spPr bwMode="auto">
            <a:xfrm>
              <a:off x="3643" y="1673"/>
              <a:ext cx="1868" cy="1160"/>
            </a:xfrm>
            <a:prstGeom prst="rect">
              <a:avLst/>
            </a:prstGeom>
            <a:noFill/>
            <a:ln w="9525">
              <a:noFill/>
              <a:miter lim="800000"/>
              <a:headEnd/>
              <a:tailEnd/>
            </a:ln>
          </p:spPr>
        </p:pic>
        <p:sp>
          <p:nvSpPr>
            <p:cNvPr id="114700" name="Rectangle 13"/>
            <p:cNvSpPr>
              <a:spLocks noChangeArrowheads="1"/>
            </p:cNvSpPr>
            <p:nvPr/>
          </p:nvSpPr>
          <p:spPr bwMode="auto">
            <a:xfrm>
              <a:off x="3616" y="2962"/>
              <a:ext cx="1986" cy="326"/>
            </a:xfrm>
            <a:prstGeom prst="rect">
              <a:avLst/>
            </a:prstGeom>
            <a:noFill/>
            <a:ln w="9525">
              <a:noFill/>
              <a:miter lim="800000"/>
              <a:headEnd/>
              <a:tailEnd/>
            </a:ln>
          </p:spPr>
          <p:txBody>
            <a:bodyPr anchor="ctr">
              <a:prstTxWarp prst="textNoShape">
                <a:avLst/>
              </a:prstTxWarp>
              <a:spAutoFit/>
            </a:bodyPr>
            <a:lstStyle/>
            <a:p>
              <a:pPr eaLnBrk="0" hangingPunct="0"/>
              <a:r>
                <a:rPr lang="en-US" sz="1400"/>
                <a:t>At home/clinics: Nursebot, robotic assistance for the elderly</a:t>
              </a:r>
            </a:p>
          </p:txBody>
        </p:sp>
        <p:sp>
          <p:nvSpPr>
            <p:cNvPr id="114701" name="Text Box 14"/>
            <p:cNvSpPr txBox="1">
              <a:spLocks noChangeArrowheads="1"/>
            </p:cNvSpPr>
            <p:nvPr/>
          </p:nvSpPr>
          <p:spPr bwMode="auto">
            <a:xfrm>
              <a:off x="4410" y="2834"/>
              <a:ext cx="1011" cy="135"/>
            </a:xfrm>
            <a:prstGeom prst="rect">
              <a:avLst/>
            </a:prstGeom>
            <a:noFill/>
            <a:ln w="9525">
              <a:noFill/>
              <a:miter lim="800000"/>
              <a:headEnd/>
              <a:tailEnd/>
            </a:ln>
          </p:spPr>
          <p:txBody>
            <a:bodyPr wrap="none">
              <a:prstTxWarp prst="textNoShape">
                <a:avLst/>
              </a:prstTxWarp>
              <a:spAutoFit/>
            </a:bodyPr>
            <a:lstStyle/>
            <a:p>
              <a:pPr eaLnBrk="0" hangingPunct="0"/>
              <a:r>
                <a:rPr lang="en-US" sz="800"/>
                <a:t>Credit: Carnegie Mellon University</a:t>
              </a:r>
            </a:p>
          </p:txBody>
        </p:sp>
      </p:grpSp>
      <p:grpSp>
        <p:nvGrpSpPr>
          <p:cNvPr id="1313807" name="Group 15"/>
          <p:cNvGrpSpPr>
            <a:grpSpLocks/>
          </p:cNvGrpSpPr>
          <p:nvPr/>
        </p:nvGrpSpPr>
        <p:grpSpPr bwMode="auto">
          <a:xfrm>
            <a:off x="3840163" y="5102225"/>
            <a:ext cx="4560887" cy="1600200"/>
            <a:chOff x="2419" y="3214"/>
            <a:chExt cx="2873" cy="1008"/>
          </a:xfrm>
        </p:grpSpPr>
        <p:sp>
          <p:nvSpPr>
            <p:cNvPr id="114697" name="Rectangle 16"/>
            <p:cNvSpPr>
              <a:spLocks noChangeArrowheads="1"/>
            </p:cNvSpPr>
            <p:nvPr/>
          </p:nvSpPr>
          <p:spPr bwMode="auto">
            <a:xfrm>
              <a:off x="3527" y="3567"/>
              <a:ext cx="1765" cy="326"/>
            </a:xfrm>
            <a:prstGeom prst="rect">
              <a:avLst/>
            </a:prstGeom>
            <a:noFill/>
            <a:ln w="9525">
              <a:noFill/>
              <a:miter lim="800000"/>
              <a:headEnd/>
              <a:tailEnd/>
            </a:ln>
          </p:spPr>
          <p:txBody>
            <a:bodyPr anchor="ctr">
              <a:prstTxWarp prst="textNoShape">
                <a:avLst/>
              </a:prstTxWarp>
              <a:spAutoFit/>
            </a:bodyPr>
            <a:lstStyle/>
            <a:p>
              <a:pPr eaLnBrk="0" hangingPunct="0"/>
              <a:r>
                <a:rPr lang="en-US" sz="1400"/>
                <a:t>At home: iRobot Roomba vacuums your house</a:t>
              </a:r>
            </a:p>
          </p:txBody>
        </p:sp>
        <p:pic>
          <p:nvPicPr>
            <p:cNvPr id="114698" name="Picture 17" descr="Roomba"/>
            <p:cNvPicPr>
              <a:picLocks noChangeAspect="1" noChangeArrowheads="1"/>
            </p:cNvPicPr>
            <p:nvPr/>
          </p:nvPicPr>
          <p:blipFill>
            <a:blip r:embed="rId5"/>
            <a:srcRect/>
            <a:stretch>
              <a:fillRect/>
            </a:stretch>
          </p:blipFill>
          <p:spPr bwMode="auto">
            <a:xfrm>
              <a:off x="2419" y="3214"/>
              <a:ext cx="1093" cy="100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3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37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38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13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2"/>
          <p:cNvSpPr>
            <a:spLocks noGrp="1" noChangeArrowheads="1"/>
          </p:cNvSpPr>
          <p:nvPr>
            <p:ph type="ctrTitle"/>
          </p:nvPr>
        </p:nvSpPr>
        <p:spPr>
          <a:xfrm>
            <a:off x="685800" y="2768600"/>
            <a:ext cx="7772400" cy="1470025"/>
          </a:xfrm>
        </p:spPr>
        <p:txBody>
          <a:bodyPr/>
          <a:lstStyle/>
          <a:p>
            <a:pPr algn="ctr"/>
            <a:r>
              <a:rPr lang="en-US" sz="4000" smtClean="0"/>
              <a:t> NSF</a:t>
            </a:r>
            <a:endParaRPr lang="en-US" sz="4000"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3" name="Slide Number Placeholder 3"/>
          <p:cNvSpPr>
            <a:spLocks noGrp="1"/>
          </p:cNvSpPr>
          <p:nvPr>
            <p:ph type="sldNum" sz="quarter" idx="10"/>
          </p:nvPr>
        </p:nvSpPr>
        <p:spPr>
          <a:noFill/>
        </p:spPr>
        <p:txBody>
          <a:bodyPr/>
          <a:lstStyle/>
          <a:p>
            <a:fld id="{6755D1B1-18FD-4541-8248-EC62077277C5}" type="slidenum">
              <a:rPr lang="en-US" smtClean="0">
                <a:latin typeface="Calibri" pitchFamily="-123" charset="0"/>
                <a:ea typeface="ＭＳ Ｐゴシック" pitchFamily="-123" charset="-128"/>
                <a:cs typeface="ＭＳ Ｐゴシック" pitchFamily="-123" charset="-128"/>
              </a:rPr>
              <a:pPr/>
              <a:t>20</a:t>
            </a:fld>
            <a:endParaRPr lang="en-US" sz="1400" smtClean="0">
              <a:latin typeface="Calibri" pitchFamily="-123" charset="0"/>
              <a:ea typeface="ＭＳ Ｐゴシック" pitchFamily="-123" charset="-128"/>
              <a:cs typeface="ＭＳ Ｐゴシック" pitchFamily="-123" charset="-128"/>
            </a:endParaRPr>
          </a:p>
        </p:txBody>
      </p:sp>
      <p:sp>
        <p:nvSpPr>
          <p:cNvPr id="115714"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15715"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15716" name="Rectangle 2"/>
          <p:cNvSpPr>
            <a:spLocks noGrp="1" noChangeArrowheads="1"/>
          </p:cNvSpPr>
          <p:nvPr>
            <p:ph type="title"/>
          </p:nvPr>
        </p:nvSpPr>
        <p:spPr/>
        <p:txBody>
          <a:bodyPr/>
          <a:lstStyle/>
          <a:p>
            <a:r>
              <a:rPr lang="en-US" smtClean="0"/>
              <a:t>Assistive Technologies for </a:t>
            </a:r>
            <a:r>
              <a:rPr lang="en-US" smtClean="0">
                <a:solidFill>
                  <a:srgbClr val="FF0000"/>
                </a:solidFill>
              </a:rPr>
              <a:t>Everyone</a:t>
            </a:r>
          </a:p>
        </p:txBody>
      </p:sp>
      <p:grpSp>
        <p:nvGrpSpPr>
          <p:cNvPr id="1414147" name="Group 3"/>
          <p:cNvGrpSpPr>
            <a:grpSpLocks/>
          </p:cNvGrpSpPr>
          <p:nvPr/>
        </p:nvGrpSpPr>
        <p:grpSpPr bwMode="auto">
          <a:xfrm>
            <a:off x="149225" y="968375"/>
            <a:ext cx="6334125" cy="4095750"/>
            <a:chOff x="94" y="610"/>
            <a:chExt cx="3990" cy="2580"/>
          </a:xfrm>
        </p:grpSpPr>
        <p:pic>
          <p:nvPicPr>
            <p:cNvPr id="115721" name="Picture 4"/>
            <p:cNvPicPr>
              <a:picLocks noChangeAspect="1" noChangeArrowheads="1"/>
            </p:cNvPicPr>
            <p:nvPr/>
          </p:nvPicPr>
          <p:blipFill>
            <a:blip r:embed="rId2"/>
            <a:srcRect/>
            <a:stretch>
              <a:fillRect/>
            </a:stretch>
          </p:blipFill>
          <p:spPr bwMode="auto">
            <a:xfrm>
              <a:off x="1693" y="1720"/>
              <a:ext cx="1968" cy="1470"/>
            </a:xfrm>
            <a:prstGeom prst="rect">
              <a:avLst/>
            </a:prstGeom>
            <a:noFill/>
            <a:ln w="9525">
              <a:noFill/>
              <a:miter lim="800000"/>
              <a:headEnd/>
              <a:tailEnd/>
            </a:ln>
          </p:spPr>
        </p:pic>
        <p:pic>
          <p:nvPicPr>
            <p:cNvPr id="115722" name="Picture 5"/>
            <p:cNvPicPr>
              <a:picLocks noChangeAspect="1" noChangeArrowheads="1"/>
            </p:cNvPicPr>
            <p:nvPr/>
          </p:nvPicPr>
          <p:blipFill>
            <a:blip r:embed="rId3"/>
            <a:srcRect/>
            <a:stretch>
              <a:fillRect/>
            </a:stretch>
          </p:blipFill>
          <p:spPr bwMode="auto">
            <a:xfrm>
              <a:off x="94" y="610"/>
              <a:ext cx="1748" cy="1311"/>
            </a:xfrm>
            <a:prstGeom prst="rect">
              <a:avLst/>
            </a:prstGeom>
            <a:noFill/>
            <a:ln w="9525">
              <a:noFill/>
              <a:miter lim="800000"/>
              <a:headEnd/>
              <a:tailEnd/>
            </a:ln>
          </p:spPr>
        </p:pic>
        <p:sp>
          <p:nvSpPr>
            <p:cNvPr id="115723" name="Text Box 6"/>
            <p:cNvSpPr txBox="1">
              <a:spLocks noChangeArrowheads="1"/>
            </p:cNvSpPr>
            <p:nvPr/>
          </p:nvSpPr>
          <p:spPr bwMode="auto">
            <a:xfrm>
              <a:off x="1912" y="1394"/>
              <a:ext cx="2172" cy="231"/>
            </a:xfrm>
            <a:prstGeom prst="rect">
              <a:avLst/>
            </a:prstGeom>
            <a:noFill/>
            <a:ln w="9525">
              <a:noFill/>
              <a:miter lim="800000"/>
              <a:headEnd/>
              <a:tailEnd/>
            </a:ln>
          </p:spPr>
          <p:txBody>
            <a:bodyPr wrap="none">
              <a:prstTxWarp prst="textNoShape">
                <a:avLst/>
              </a:prstTxWarp>
              <a:spAutoFit/>
            </a:bodyPr>
            <a:lstStyle/>
            <a:p>
              <a:pPr eaLnBrk="0" hangingPunct="0"/>
              <a:r>
                <a:rPr lang="en-US" sz="1800"/>
                <a:t>brain-computer interfaces of today</a:t>
              </a:r>
            </a:p>
          </p:txBody>
        </p:sp>
      </p:grpSp>
      <p:grpSp>
        <p:nvGrpSpPr>
          <p:cNvPr id="1414151" name="Group 7"/>
          <p:cNvGrpSpPr>
            <a:grpSpLocks/>
          </p:cNvGrpSpPr>
          <p:nvPr/>
        </p:nvGrpSpPr>
        <p:grpSpPr bwMode="auto">
          <a:xfrm>
            <a:off x="5405438" y="3649663"/>
            <a:ext cx="3738562" cy="3208337"/>
            <a:chOff x="3405" y="2299"/>
            <a:chExt cx="2355" cy="1997"/>
          </a:xfrm>
        </p:grpSpPr>
        <p:pic>
          <p:nvPicPr>
            <p:cNvPr id="115719" name="Picture 2" descr="data4"/>
            <p:cNvPicPr>
              <a:picLocks noChangeAspect="1" noChangeArrowheads="1"/>
            </p:cNvPicPr>
            <p:nvPr/>
          </p:nvPicPr>
          <p:blipFill>
            <a:blip r:embed="rId4"/>
            <a:srcRect/>
            <a:stretch>
              <a:fillRect/>
            </a:stretch>
          </p:blipFill>
          <p:spPr bwMode="auto">
            <a:xfrm>
              <a:off x="3405" y="2530"/>
              <a:ext cx="2355" cy="1766"/>
            </a:xfrm>
            <a:prstGeom prst="rect">
              <a:avLst/>
            </a:prstGeom>
            <a:noFill/>
            <a:ln w="9525">
              <a:noFill/>
              <a:miter lim="800000"/>
              <a:headEnd/>
              <a:tailEnd/>
            </a:ln>
          </p:spPr>
        </p:pic>
        <p:sp>
          <p:nvSpPr>
            <p:cNvPr id="115720" name="Text Box 9"/>
            <p:cNvSpPr txBox="1">
              <a:spLocks noChangeArrowheads="1"/>
            </p:cNvSpPr>
            <p:nvPr/>
          </p:nvSpPr>
          <p:spPr bwMode="auto">
            <a:xfrm>
              <a:off x="3996" y="2299"/>
              <a:ext cx="1332" cy="228"/>
            </a:xfrm>
            <a:prstGeom prst="rect">
              <a:avLst/>
            </a:prstGeom>
            <a:noFill/>
            <a:ln w="9525">
              <a:noFill/>
              <a:miter lim="800000"/>
              <a:headEnd/>
              <a:tailEnd/>
            </a:ln>
          </p:spPr>
          <p:txBody>
            <a:bodyPr wrap="none">
              <a:prstTxWarp prst="textNoShape">
                <a:avLst/>
              </a:prstTxWarp>
              <a:spAutoFit/>
            </a:bodyPr>
            <a:lstStyle/>
            <a:p>
              <a:pPr eaLnBrk="0" hangingPunct="0"/>
              <a:r>
                <a:rPr lang="en-US" sz="1800"/>
                <a:t>memex of tomorrow</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4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4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7" name="Slide Number Placeholder 3"/>
          <p:cNvSpPr>
            <a:spLocks noGrp="1"/>
          </p:cNvSpPr>
          <p:nvPr>
            <p:ph type="sldNum" sz="quarter" idx="10"/>
          </p:nvPr>
        </p:nvSpPr>
        <p:spPr>
          <a:noFill/>
        </p:spPr>
        <p:txBody>
          <a:bodyPr/>
          <a:lstStyle/>
          <a:p>
            <a:fld id="{E7E1BBCB-6F4E-475F-81C9-FF48EC34F747}" type="slidenum">
              <a:rPr lang="en-US" smtClean="0">
                <a:latin typeface="Calibri" pitchFamily="-123" charset="0"/>
                <a:ea typeface="ＭＳ Ｐゴシック" pitchFamily="-123" charset="-128"/>
                <a:cs typeface="ＭＳ Ｐゴシック" pitchFamily="-123" charset="-128"/>
              </a:rPr>
              <a:pPr/>
              <a:t>21</a:t>
            </a:fld>
            <a:endParaRPr lang="en-US" sz="1400" smtClean="0">
              <a:latin typeface="Calibri" pitchFamily="-123" charset="0"/>
              <a:ea typeface="ＭＳ Ｐゴシック" pitchFamily="-123" charset="-128"/>
              <a:cs typeface="ＭＳ Ｐゴシック" pitchFamily="-123" charset="-128"/>
            </a:endParaRPr>
          </a:p>
        </p:txBody>
      </p:sp>
      <p:sp>
        <p:nvSpPr>
          <p:cNvPr id="116738"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16739"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16740" name="Rectangle 2"/>
          <p:cNvSpPr>
            <a:spLocks noGrp="1" noChangeArrowheads="1"/>
          </p:cNvSpPr>
          <p:nvPr>
            <p:ph type="title"/>
          </p:nvPr>
        </p:nvSpPr>
        <p:spPr/>
        <p:txBody>
          <a:bodyPr/>
          <a:lstStyle/>
          <a:p>
            <a:r>
              <a:rPr lang="en-US" smtClean="0"/>
              <a:t>What is Common to These Systems?</a:t>
            </a:r>
          </a:p>
        </p:txBody>
      </p:sp>
      <p:sp>
        <p:nvSpPr>
          <p:cNvPr id="1516547" name="Rectangle 3"/>
          <p:cNvSpPr>
            <a:spLocks noGrp="1" noChangeArrowheads="1"/>
          </p:cNvSpPr>
          <p:nvPr>
            <p:ph type="body" idx="1"/>
          </p:nvPr>
        </p:nvSpPr>
        <p:spPr>
          <a:xfrm>
            <a:off x="685800" y="1597025"/>
            <a:ext cx="7772400" cy="4953000"/>
          </a:xfrm>
        </p:spPr>
        <p:txBody>
          <a:bodyPr/>
          <a:lstStyle/>
          <a:p>
            <a:r>
              <a:rPr lang="en-US" smtClean="0"/>
              <a:t>They have a </a:t>
            </a:r>
            <a:r>
              <a:rPr lang="en-US" smtClean="0">
                <a:solidFill>
                  <a:schemeClr val="hlink"/>
                </a:solidFill>
              </a:rPr>
              <a:t>computational core</a:t>
            </a:r>
            <a:r>
              <a:rPr lang="en-US" smtClean="0"/>
              <a:t> that interacts with the physical world.</a:t>
            </a:r>
          </a:p>
          <a:p>
            <a:endParaRPr lang="en-US" smtClean="0"/>
          </a:p>
          <a:p>
            <a:r>
              <a:rPr lang="en-US" i="1" smtClean="0">
                <a:solidFill>
                  <a:srgbClr val="FF0000"/>
                </a:solidFill>
              </a:rPr>
              <a:t>Cyber-physical systems</a:t>
            </a:r>
            <a:r>
              <a:rPr lang="en-US" i="1" smtClean="0"/>
              <a:t> are engineered systems that require tight conjoining of and coordination between the computational (discrete) and the physical (continuous).</a:t>
            </a:r>
            <a:r>
              <a:rPr lang="en-US" smtClean="0"/>
              <a:t> </a:t>
            </a:r>
          </a:p>
          <a:p>
            <a:endParaRPr lang="en-US" smtClean="0"/>
          </a:p>
          <a:p>
            <a:r>
              <a:rPr lang="en-US" smtClean="0"/>
              <a:t>Trends for the future</a:t>
            </a:r>
          </a:p>
          <a:p>
            <a:pPr lvl="1"/>
            <a:r>
              <a:rPr lang="en-US" smtClean="0"/>
              <a:t>Cyber-physical systems will be </a:t>
            </a:r>
            <a:r>
              <a:rPr lang="en-US" smtClean="0">
                <a:solidFill>
                  <a:schemeClr val="hlink"/>
                </a:solidFill>
              </a:rPr>
              <a:t>smarter and smarter</a:t>
            </a:r>
            <a:r>
              <a:rPr lang="en-US" smtClean="0"/>
              <a:t>.</a:t>
            </a:r>
          </a:p>
          <a:p>
            <a:pPr lvl="1"/>
            <a:r>
              <a:rPr lang="en-US" smtClean="0"/>
              <a:t>More and more </a:t>
            </a:r>
            <a:r>
              <a:rPr lang="en-US" smtClean="0">
                <a:solidFill>
                  <a:schemeClr val="hlink"/>
                </a:solidFill>
              </a:rPr>
              <a:t>intelligence</a:t>
            </a:r>
            <a:r>
              <a:rPr lang="en-US" smtClean="0"/>
              <a:t> will be in </a:t>
            </a:r>
            <a:r>
              <a:rPr lang="en-US" smtClean="0">
                <a:solidFill>
                  <a:schemeClr val="hlink"/>
                </a:solidFill>
              </a:rPr>
              <a:t>software</a:t>
            </a:r>
            <a:r>
              <a:rPr lang="en-US"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6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65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65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1654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165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6547"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Slide Number Placeholder 3"/>
          <p:cNvSpPr>
            <a:spLocks noGrp="1"/>
          </p:cNvSpPr>
          <p:nvPr>
            <p:ph type="sldNum" sz="quarter" idx="10"/>
          </p:nvPr>
        </p:nvSpPr>
        <p:spPr>
          <a:noFill/>
        </p:spPr>
        <p:txBody>
          <a:bodyPr/>
          <a:lstStyle/>
          <a:p>
            <a:fld id="{32502870-2653-4F86-9647-477FDA293128}" type="slidenum">
              <a:rPr lang="en-US" smtClean="0">
                <a:latin typeface="Calibri" pitchFamily="-123" charset="0"/>
                <a:ea typeface="ＭＳ Ｐゴシック" pitchFamily="-123" charset="-128"/>
                <a:cs typeface="ＭＳ Ｐゴシック" pitchFamily="-123" charset="-128"/>
              </a:rPr>
              <a:pPr/>
              <a:t>22</a:t>
            </a:fld>
            <a:endParaRPr lang="en-US" sz="1400" smtClean="0">
              <a:latin typeface="Calibri" pitchFamily="-123" charset="0"/>
              <a:ea typeface="ＭＳ Ｐゴシック" pitchFamily="-123" charset="-128"/>
              <a:cs typeface="ＭＳ Ｐゴシック" pitchFamily="-123" charset="-128"/>
            </a:endParaRPr>
          </a:p>
        </p:txBody>
      </p:sp>
      <p:sp>
        <p:nvSpPr>
          <p:cNvPr id="117762"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17763"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17764" name="Rectangle 2"/>
          <p:cNvSpPr>
            <a:spLocks noGrp="1" noChangeArrowheads="1"/>
          </p:cNvSpPr>
          <p:nvPr>
            <p:ph type="title"/>
          </p:nvPr>
        </p:nvSpPr>
        <p:spPr/>
        <p:txBody>
          <a:bodyPr/>
          <a:lstStyle/>
          <a:p>
            <a:r>
              <a:rPr lang="en-US" smtClean="0"/>
              <a:t>A (Flower) Model for Expediting Progress</a:t>
            </a:r>
          </a:p>
        </p:txBody>
      </p:sp>
      <p:sp>
        <p:nvSpPr>
          <p:cNvPr id="117765" name="Oval 3"/>
          <p:cNvSpPr>
            <a:spLocks noChangeArrowheads="1"/>
          </p:cNvSpPr>
          <p:nvPr/>
        </p:nvSpPr>
        <p:spPr bwMode="auto">
          <a:xfrm>
            <a:off x="4425950" y="2827338"/>
            <a:ext cx="2252663" cy="1938337"/>
          </a:xfrm>
          <a:prstGeom prst="ellipse">
            <a:avLst/>
          </a:prstGeom>
          <a:solidFill>
            <a:srgbClr val="DDDDDD"/>
          </a:solidFill>
          <a:ln w="9525">
            <a:solidFill>
              <a:schemeClr val="folHlink"/>
            </a:solidFill>
            <a:round/>
            <a:headEnd/>
            <a:tailEnd/>
          </a:ln>
        </p:spPr>
        <p:txBody>
          <a:bodyPr wrap="none" anchor="ctr">
            <a:prstTxWarp prst="textNoShape">
              <a:avLst/>
            </a:prstTxWarp>
          </a:bodyPr>
          <a:lstStyle/>
          <a:p>
            <a:pPr algn="ctr" eaLnBrk="0" hangingPunct="0"/>
            <a:r>
              <a:rPr lang="en-US"/>
              <a:t>Fundamental</a:t>
            </a:r>
            <a:br>
              <a:rPr lang="en-US"/>
            </a:br>
            <a:r>
              <a:rPr lang="en-US"/>
              <a:t>Research</a:t>
            </a:r>
          </a:p>
        </p:txBody>
      </p:sp>
      <p:grpSp>
        <p:nvGrpSpPr>
          <p:cNvPr id="117766" name="Group 4"/>
          <p:cNvGrpSpPr>
            <a:grpSpLocks/>
          </p:cNvGrpSpPr>
          <p:nvPr/>
        </p:nvGrpSpPr>
        <p:grpSpPr bwMode="auto">
          <a:xfrm>
            <a:off x="2779713" y="2868613"/>
            <a:ext cx="1708150" cy="1219200"/>
            <a:chOff x="1751" y="1807"/>
            <a:chExt cx="1076" cy="768"/>
          </a:xfrm>
        </p:grpSpPr>
        <p:sp>
          <p:nvSpPr>
            <p:cNvPr id="117805" name="Oval 5"/>
            <p:cNvSpPr>
              <a:spLocks noChangeArrowheads="1"/>
            </p:cNvSpPr>
            <p:nvPr/>
          </p:nvSpPr>
          <p:spPr bwMode="auto">
            <a:xfrm rot="-4334962">
              <a:off x="1905" y="1653"/>
              <a:ext cx="768" cy="1076"/>
            </a:xfrm>
            <a:prstGeom prst="ellipse">
              <a:avLst/>
            </a:prstGeom>
            <a:solidFill>
              <a:srgbClr val="FFFF00"/>
            </a:solidFill>
            <a:ln w="9525">
              <a:solidFill>
                <a:srgbClr val="FFFF66"/>
              </a:solidFill>
              <a:round/>
              <a:headEnd/>
              <a:tailEnd/>
            </a:ln>
          </p:spPr>
          <p:txBody>
            <a:bodyPr wrap="none" anchor="ctr">
              <a:prstTxWarp prst="textNoShape">
                <a:avLst/>
              </a:prstTxWarp>
            </a:bodyPr>
            <a:lstStyle/>
            <a:p>
              <a:pPr eaLnBrk="0" hangingPunct="0"/>
              <a:endParaRPr lang="en-US" sz="1800"/>
            </a:p>
          </p:txBody>
        </p:sp>
        <p:sp>
          <p:nvSpPr>
            <p:cNvPr id="117806" name="Text Box 6"/>
            <p:cNvSpPr txBox="1">
              <a:spLocks noChangeArrowheads="1"/>
            </p:cNvSpPr>
            <p:nvPr/>
          </p:nvSpPr>
          <p:spPr bwMode="auto">
            <a:xfrm>
              <a:off x="2043" y="2122"/>
              <a:ext cx="415" cy="250"/>
            </a:xfrm>
            <a:prstGeom prst="rect">
              <a:avLst/>
            </a:prstGeom>
            <a:noFill/>
            <a:ln w="9525">
              <a:noFill/>
              <a:miter lim="800000"/>
              <a:headEnd/>
              <a:tailEnd/>
            </a:ln>
          </p:spPr>
          <p:txBody>
            <a:bodyPr wrap="none">
              <a:prstTxWarp prst="textNoShape">
                <a:avLst/>
              </a:prstTxWarp>
              <a:spAutoFit/>
            </a:bodyPr>
            <a:lstStyle/>
            <a:p>
              <a:pPr eaLnBrk="0" hangingPunct="0"/>
              <a:r>
                <a:rPr lang="en-US" sz="2000"/>
                <a:t>auto</a:t>
              </a:r>
            </a:p>
          </p:txBody>
        </p:sp>
      </p:grpSp>
      <p:grpSp>
        <p:nvGrpSpPr>
          <p:cNvPr id="117767" name="Group 7"/>
          <p:cNvGrpSpPr>
            <a:grpSpLocks/>
          </p:cNvGrpSpPr>
          <p:nvPr/>
        </p:nvGrpSpPr>
        <p:grpSpPr bwMode="auto">
          <a:xfrm>
            <a:off x="5948363" y="1843088"/>
            <a:ext cx="1708150" cy="1219200"/>
            <a:chOff x="3747" y="1161"/>
            <a:chExt cx="1076" cy="768"/>
          </a:xfrm>
        </p:grpSpPr>
        <p:sp>
          <p:nvSpPr>
            <p:cNvPr id="117803" name="Oval 8"/>
            <p:cNvSpPr>
              <a:spLocks noChangeArrowheads="1"/>
            </p:cNvSpPr>
            <p:nvPr/>
          </p:nvSpPr>
          <p:spPr bwMode="auto">
            <a:xfrm rot="2704724">
              <a:off x="3901" y="1007"/>
              <a:ext cx="768" cy="1076"/>
            </a:xfrm>
            <a:prstGeom prst="ellipse">
              <a:avLst/>
            </a:prstGeom>
            <a:solidFill>
              <a:srgbClr val="FFFF00"/>
            </a:solidFill>
            <a:ln w="9525">
              <a:solidFill>
                <a:srgbClr val="FFFF66"/>
              </a:solidFill>
              <a:round/>
              <a:headEnd/>
              <a:tailEnd/>
            </a:ln>
          </p:spPr>
          <p:txBody>
            <a:bodyPr wrap="none" anchor="ctr">
              <a:prstTxWarp prst="textNoShape">
                <a:avLst/>
              </a:prstTxWarp>
            </a:bodyPr>
            <a:lstStyle/>
            <a:p>
              <a:pPr eaLnBrk="0" hangingPunct="0"/>
              <a:endParaRPr lang="en-US" sz="1800"/>
            </a:p>
          </p:txBody>
        </p:sp>
        <p:sp>
          <p:nvSpPr>
            <p:cNvPr id="117804" name="Text Box 9"/>
            <p:cNvSpPr txBox="1">
              <a:spLocks noChangeArrowheads="1"/>
            </p:cNvSpPr>
            <p:nvPr/>
          </p:nvSpPr>
          <p:spPr bwMode="auto">
            <a:xfrm>
              <a:off x="3925" y="1479"/>
              <a:ext cx="595" cy="250"/>
            </a:xfrm>
            <a:prstGeom prst="rect">
              <a:avLst/>
            </a:prstGeom>
            <a:noFill/>
            <a:ln w="9525">
              <a:noFill/>
              <a:miter lim="800000"/>
              <a:headEnd/>
              <a:tailEnd/>
            </a:ln>
          </p:spPr>
          <p:txBody>
            <a:bodyPr wrap="none">
              <a:prstTxWarp prst="textNoShape">
                <a:avLst/>
              </a:prstTxWarp>
              <a:spAutoFit/>
            </a:bodyPr>
            <a:lstStyle/>
            <a:p>
              <a:pPr eaLnBrk="0" hangingPunct="0"/>
              <a:r>
                <a:rPr lang="en-US" sz="2000"/>
                <a:t>finance</a:t>
              </a:r>
            </a:p>
          </p:txBody>
        </p:sp>
      </p:grpSp>
      <p:grpSp>
        <p:nvGrpSpPr>
          <p:cNvPr id="117768" name="Group 10"/>
          <p:cNvGrpSpPr>
            <a:grpSpLocks/>
          </p:cNvGrpSpPr>
          <p:nvPr/>
        </p:nvGrpSpPr>
        <p:grpSpPr bwMode="auto">
          <a:xfrm>
            <a:off x="6427788" y="4156075"/>
            <a:ext cx="1708150" cy="1219200"/>
            <a:chOff x="4049" y="2618"/>
            <a:chExt cx="1076" cy="768"/>
          </a:xfrm>
        </p:grpSpPr>
        <p:sp>
          <p:nvSpPr>
            <p:cNvPr id="117801" name="Oval 11"/>
            <p:cNvSpPr>
              <a:spLocks noChangeArrowheads="1"/>
            </p:cNvSpPr>
            <p:nvPr/>
          </p:nvSpPr>
          <p:spPr bwMode="auto">
            <a:xfrm rot="7621339">
              <a:off x="4203" y="2464"/>
              <a:ext cx="768" cy="1076"/>
            </a:xfrm>
            <a:prstGeom prst="ellipse">
              <a:avLst/>
            </a:prstGeom>
            <a:solidFill>
              <a:srgbClr val="FFFF00"/>
            </a:solidFill>
            <a:ln w="9525">
              <a:solidFill>
                <a:srgbClr val="FFFF66"/>
              </a:solidFill>
              <a:round/>
              <a:headEnd/>
              <a:tailEnd/>
            </a:ln>
          </p:spPr>
          <p:txBody>
            <a:bodyPr wrap="none" anchor="ctr">
              <a:prstTxWarp prst="textNoShape">
                <a:avLst/>
              </a:prstTxWarp>
            </a:bodyPr>
            <a:lstStyle/>
            <a:p>
              <a:pPr eaLnBrk="0" hangingPunct="0"/>
              <a:endParaRPr lang="en-US" sz="1800"/>
            </a:p>
          </p:txBody>
        </p:sp>
        <p:sp>
          <p:nvSpPr>
            <p:cNvPr id="117802" name="Text Box 12"/>
            <p:cNvSpPr txBox="1">
              <a:spLocks noChangeArrowheads="1"/>
            </p:cNvSpPr>
            <p:nvPr/>
          </p:nvSpPr>
          <p:spPr bwMode="auto">
            <a:xfrm>
              <a:off x="4337" y="2899"/>
              <a:ext cx="410" cy="250"/>
            </a:xfrm>
            <a:prstGeom prst="rect">
              <a:avLst/>
            </a:prstGeom>
            <a:noFill/>
            <a:ln w="9525">
              <a:noFill/>
              <a:miter lim="800000"/>
              <a:headEnd/>
              <a:tailEnd/>
            </a:ln>
          </p:spPr>
          <p:txBody>
            <a:bodyPr>
              <a:prstTxWarp prst="textNoShape">
                <a:avLst/>
              </a:prstTxWarp>
              <a:spAutoFit/>
            </a:bodyPr>
            <a:lstStyle/>
            <a:p>
              <a:pPr eaLnBrk="0" hangingPunct="0"/>
              <a:r>
                <a:rPr lang="en-US" sz="2000"/>
                <a:t>civil</a:t>
              </a:r>
            </a:p>
          </p:txBody>
        </p:sp>
      </p:grpSp>
      <p:grpSp>
        <p:nvGrpSpPr>
          <p:cNvPr id="117769" name="Group 13"/>
          <p:cNvGrpSpPr>
            <a:grpSpLocks/>
          </p:cNvGrpSpPr>
          <p:nvPr/>
        </p:nvGrpSpPr>
        <p:grpSpPr bwMode="auto">
          <a:xfrm>
            <a:off x="3683000" y="1598613"/>
            <a:ext cx="1219200" cy="1708150"/>
            <a:chOff x="2320" y="1007"/>
            <a:chExt cx="768" cy="1076"/>
          </a:xfrm>
        </p:grpSpPr>
        <p:sp>
          <p:nvSpPr>
            <p:cNvPr id="117799" name="Oval 14"/>
            <p:cNvSpPr>
              <a:spLocks noChangeArrowheads="1"/>
            </p:cNvSpPr>
            <p:nvPr/>
          </p:nvSpPr>
          <p:spPr bwMode="auto">
            <a:xfrm rot="-2388235">
              <a:off x="2320" y="1007"/>
              <a:ext cx="768" cy="1076"/>
            </a:xfrm>
            <a:prstGeom prst="ellipse">
              <a:avLst/>
            </a:prstGeom>
            <a:solidFill>
              <a:srgbClr val="FFFF00"/>
            </a:solidFill>
            <a:ln w="9525">
              <a:solidFill>
                <a:srgbClr val="FFFF66"/>
              </a:solidFill>
              <a:round/>
              <a:headEnd/>
              <a:tailEnd/>
            </a:ln>
          </p:spPr>
          <p:txBody>
            <a:bodyPr wrap="none" anchor="ctr">
              <a:prstTxWarp prst="textNoShape">
                <a:avLst/>
              </a:prstTxWarp>
            </a:bodyPr>
            <a:lstStyle/>
            <a:p>
              <a:pPr eaLnBrk="0" hangingPunct="0"/>
              <a:endParaRPr lang="en-US" sz="1800"/>
            </a:p>
          </p:txBody>
        </p:sp>
        <p:sp>
          <p:nvSpPr>
            <p:cNvPr id="117800" name="Text Box 15"/>
            <p:cNvSpPr txBox="1">
              <a:spLocks noChangeArrowheads="1"/>
            </p:cNvSpPr>
            <p:nvPr/>
          </p:nvSpPr>
          <p:spPr bwMode="auto">
            <a:xfrm>
              <a:off x="2483" y="1366"/>
              <a:ext cx="413" cy="250"/>
            </a:xfrm>
            <a:prstGeom prst="rect">
              <a:avLst/>
            </a:prstGeom>
            <a:noFill/>
            <a:ln w="9525">
              <a:noFill/>
              <a:miter lim="800000"/>
              <a:headEnd/>
              <a:tailEnd/>
            </a:ln>
          </p:spPr>
          <p:txBody>
            <a:bodyPr wrap="none">
              <a:prstTxWarp prst="textNoShape">
                <a:avLst/>
              </a:prstTxWarp>
              <a:spAutoFit/>
            </a:bodyPr>
            <a:lstStyle/>
            <a:p>
              <a:pPr eaLnBrk="0" hangingPunct="0"/>
              <a:r>
                <a:rPr lang="en-US" sz="2000"/>
                <a:t>aero</a:t>
              </a:r>
            </a:p>
          </p:txBody>
        </p:sp>
      </p:grpSp>
      <p:grpSp>
        <p:nvGrpSpPr>
          <p:cNvPr id="117770" name="Group 16"/>
          <p:cNvGrpSpPr>
            <a:grpSpLocks/>
          </p:cNvGrpSpPr>
          <p:nvPr/>
        </p:nvGrpSpPr>
        <p:grpSpPr bwMode="auto">
          <a:xfrm>
            <a:off x="4902200" y="1125538"/>
            <a:ext cx="1404938" cy="1708150"/>
            <a:chOff x="3088" y="709"/>
            <a:chExt cx="885" cy="1076"/>
          </a:xfrm>
        </p:grpSpPr>
        <p:sp>
          <p:nvSpPr>
            <p:cNvPr id="117797" name="Oval 17"/>
            <p:cNvSpPr>
              <a:spLocks noChangeArrowheads="1"/>
            </p:cNvSpPr>
            <p:nvPr/>
          </p:nvSpPr>
          <p:spPr bwMode="auto">
            <a:xfrm>
              <a:off x="3088" y="709"/>
              <a:ext cx="768" cy="1076"/>
            </a:xfrm>
            <a:prstGeom prst="ellipse">
              <a:avLst/>
            </a:prstGeom>
            <a:solidFill>
              <a:srgbClr val="FFFF00"/>
            </a:solidFill>
            <a:ln w="9525">
              <a:solidFill>
                <a:srgbClr val="FFFF66"/>
              </a:solidFill>
              <a:round/>
              <a:headEnd/>
              <a:tailEnd/>
            </a:ln>
          </p:spPr>
          <p:txBody>
            <a:bodyPr wrap="none" anchor="ctr">
              <a:prstTxWarp prst="textNoShape">
                <a:avLst/>
              </a:prstTxWarp>
            </a:bodyPr>
            <a:lstStyle/>
            <a:p>
              <a:pPr eaLnBrk="0" hangingPunct="0"/>
              <a:endParaRPr lang="en-US" sz="1800"/>
            </a:p>
          </p:txBody>
        </p:sp>
        <p:sp>
          <p:nvSpPr>
            <p:cNvPr id="117798" name="Text Box 18"/>
            <p:cNvSpPr txBox="1">
              <a:spLocks noChangeArrowheads="1"/>
            </p:cNvSpPr>
            <p:nvPr/>
          </p:nvSpPr>
          <p:spPr bwMode="auto">
            <a:xfrm>
              <a:off x="3129" y="1114"/>
              <a:ext cx="844" cy="250"/>
            </a:xfrm>
            <a:prstGeom prst="rect">
              <a:avLst/>
            </a:prstGeom>
            <a:noFill/>
            <a:ln w="9525">
              <a:noFill/>
              <a:miter lim="800000"/>
              <a:headEnd/>
              <a:tailEnd/>
            </a:ln>
          </p:spPr>
          <p:txBody>
            <a:bodyPr>
              <a:prstTxWarp prst="textNoShape">
                <a:avLst/>
              </a:prstTxWarp>
              <a:spAutoFit/>
            </a:bodyPr>
            <a:lstStyle/>
            <a:p>
              <a:pPr eaLnBrk="0" hangingPunct="0"/>
              <a:r>
                <a:rPr lang="en-US" sz="2000"/>
                <a:t>medical</a:t>
              </a:r>
            </a:p>
          </p:txBody>
        </p:sp>
      </p:grpSp>
      <p:grpSp>
        <p:nvGrpSpPr>
          <p:cNvPr id="117771" name="Group 19"/>
          <p:cNvGrpSpPr>
            <a:grpSpLocks/>
          </p:cNvGrpSpPr>
          <p:nvPr/>
        </p:nvGrpSpPr>
        <p:grpSpPr bwMode="auto">
          <a:xfrm>
            <a:off x="4292600" y="4710113"/>
            <a:ext cx="1219200" cy="1708150"/>
            <a:chOff x="2704" y="2967"/>
            <a:chExt cx="768" cy="1076"/>
          </a:xfrm>
        </p:grpSpPr>
        <p:sp>
          <p:nvSpPr>
            <p:cNvPr id="117795" name="Oval 20"/>
            <p:cNvSpPr>
              <a:spLocks noChangeArrowheads="1"/>
            </p:cNvSpPr>
            <p:nvPr/>
          </p:nvSpPr>
          <p:spPr bwMode="auto">
            <a:xfrm rot="-9276364">
              <a:off x="2704" y="2967"/>
              <a:ext cx="768" cy="1076"/>
            </a:xfrm>
            <a:prstGeom prst="ellipse">
              <a:avLst/>
            </a:prstGeom>
            <a:solidFill>
              <a:srgbClr val="FFFF00"/>
            </a:solidFill>
            <a:ln w="9525">
              <a:solidFill>
                <a:srgbClr val="FFFF66"/>
              </a:solidFill>
              <a:round/>
              <a:headEnd/>
              <a:tailEnd/>
            </a:ln>
          </p:spPr>
          <p:txBody>
            <a:bodyPr wrap="none" anchor="ctr">
              <a:prstTxWarp prst="textNoShape">
                <a:avLst/>
              </a:prstTxWarp>
            </a:bodyPr>
            <a:lstStyle/>
            <a:p>
              <a:pPr eaLnBrk="0" hangingPunct="0"/>
              <a:endParaRPr lang="en-US" sz="1800"/>
            </a:p>
          </p:txBody>
        </p:sp>
        <p:sp>
          <p:nvSpPr>
            <p:cNvPr id="117796" name="Text Box 21"/>
            <p:cNvSpPr txBox="1">
              <a:spLocks noChangeArrowheads="1"/>
            </p:cNvSpPr>
            <p:nvPr/>
          </p:nvSpPr>
          <p:spPr bwMode="auto">
            <a:xfrm>
              <a:off x="2704" y="3383"/>
              <a:ext cx="695" cy="250"/>
            </a:xfrm>
            <a:prstGeom prst="rect">
              <a:avLst/>
            </a:prstGeom>
            <a:noFill/>
            <a:ln w="9525">
              <a:noFill/>
              <a:miter lim="800000"/>
              <a:headEnd/>
              <a:tailEnd/>
            </a:ln>
          </p:spPr>
          <p:txBody>
            <a:bodyPr wrap="none">
              <a:prstTxWarp prst="textNoShape">
                <a:avLst/>
              </a:prstTxWarp>
              <a:spAutoFit/>
            </a:bodyPr>
            <a:lstStyle/>
            <a:p>
              <a:pPr eaLnBrk="0" hangingPunct="0"/>
              <a:r>
                <a:rPr lang="en-US" sz="2000"/>
                <a:t>chemical</a:t>
              </a:r>
            </a:p>
          </p:txBody>
        </p:sp>
      </p:grpSp>
      <p:grpSp>
        <p:nvGrpSpPr>
          <p:cNvPr id="117772" name="Group 22"/>
          <p:cNvGrpSpPr>
            <a:grpSpLocks/>
          </p:cNvGrpSpPr>
          <p:nvPr/>
        </p:nvGrpSpPr>
        <p:grpSpPr bwMode="auto">
          <a:xfrm>
            <a:off x="5600700" y="4611688"/>
            <a:ext cx="1258888" cy="1708150"/>
            <a:chOff x="3526" y="2905"/>
            <a:chExt cx="793" cy="1076"/>
          </a:xfrm>
        </p:grpSpPr>
        <p:sp>
          <p:nvSpPr>
            <p:cNvPr id="117793" name="Oval 23"/>
            <p:cNvSpPr>
              <a:spLocks noChangeArrowheads="1"/>
            </p:cNvSpPr>
            <p:nvPr/>
          </p:nvSpPr>
          <p:spPr bwMode="auto">
            <a:xfrm rot="9192960">
              <a:off x="3551" y="2905"/>
              <a:ext cx="768" cy="1076"/>
            </a:xfrm>
            <a:prstGeom prst="ellipse">
              <a:avLst/>
            </a:prstGeom>
            <a:solidFill>
              <a:srgbClr val="FFFF00"/>
            </a:solidFill>
            <a:ln w="9525">
              <a:solidFill>
                <a:srgbClr val="FFFF66"/>
              </a:solidFill>
              <a:round/>
              <a:headEnd/>
              <a:tailEnd/>
            </a:ln>
          </p:spPr>
          <p:txBody>
            <a:bodyPr wrap="none" anchor="ctr">
              <a:prstTxWarp prst="textNoShape">
                <a:avLst/>
              </a:prstTxWarp>
            </a:bodyPr>
            <a:lstStyle/>
            <a:p>
              <a:pPr eaLnBrk="0" hangingPunct="0"/>
              <a:endParaRPr lang="en-US" sz="1800"/>
            </a:p>
          </p:txBody>
        </p:sp>
        <p:sp>
          <p:nvSpPr>
            <p:cNvPr id="117794" name="Text Box 24"/>
            <p:cNvSpPr txBox="1">
              <a:spLocks noChangeArrowheads="1"/>
            </p:cNvSpPr>
            <p:nvPr/>
          </p:nvSpPr>
          <p:spPr bwMode="auto">
            <a:xfrm>
              <a:off x="3526" y="3388"/>
              <a:ext cx="725" cy="442"/>
            </a:xfrm>
            <a:prstGeom prst="rect">
              <a:avLst/>
            </a:prstGeom>
            <a:noFill/>
            <a:ln w="9525">
              <a:noFill/>
              <a:miter lim="800000"/>
              <a:headEnd/>
              <a:tailEnd/>
            </a:ln>
          </p:spPr>
          <p:txBody>
            <a:bodyPr wrap="none">
              <a:prstTxWarp prst="textNoShape">
                <a:avLst/>
              </a:prstTxWarp>
              <a:spAutoFit/>
            </a:bodyPr>
            <a:lstStyle/>
            <a:p>
              <a:pPr eaLnBrk="0" hangingPunct="0"/>
              <a:r>
                <a:rPr lang="en-US" sz="2000"/>
                <a:t>materials</a:t>
              </a:r>
            </a:p>
            <a:p>
              <a:pPr eaLnBrk="0" hangingPunct="0"/>
              <a:endParaRPr lang="en-US" sz="2000"/>
            </a:p>
          </p:txBody>
        </p:sp>
      </p:grpSp>
      <p:grpSp>
        <p:nvGrpSpPr>
          <p:cNvPr id="117773" name="Group 25"/>
          <p:cNvGrpSpPr>
            <a:grpSpLocks/>
          </p:cNvGrpSpPr>
          <p:nvPr/>
        </p:nvGrpSpPr>
        <p:grpSpPr bwMode="auto">
          <a:xfrm>
            <a:off x="3043238" y="4148138"/>
            <a:ext cx="1708150" cy="1219200"/>
            <a:chOff x="1917" y="2613"/>
            <a:chExt cx="1076" cy="768"/>
          </a:xfrm>
        </p:grpSpPr>
        <p:sp>
          <p:nvSpPr>
            <p:cNvPr id="117791" name="Oval 26"/>
            <p:cNvSpPr>
              <a:spLocks noChangeArrowheads="1"/>
            </p:cNvSpPr>
            <p:nvPr/>
          </p:nvSpPr>
          <p:spPr bwMode="auto">
            <a:xfrm rot="-7134448">
              <a:off x="2071" y="2459"/>
              <a:ext cx="768" cy="1076"/>
            </a:xfrm>
            <a:prstGeom prst="ellipse">
              <a:avLst/>
            </a:prstGeom>
            <a:solidFill>
              <a:srgbClr val="FFFF00"/>
            </a:solidFill>
            <a:ln w="9525">
              <a:solidFill>
                <a:srgbClr val="FFFF66"/>
              </a:solidFill>
              <a:round/>
              <a:headEnd/>
              <a:tailEnd/>
            </a:ln>
          </p:spPr>
          <p:txBody>
            <a:bodyPr wrap="none" anchor="ctr">
              <a:prstTxWarp prst="textNoShape">
                <a:avLst/>
              </a:prstTxWarp>
            </a:bodyPr>
            <a:lstStyle/>
            <a:p>
              <a:pPr eaLnBrk="0" hangingPunct="0"/>
              <a:endParaRPr lang="en-US" sz="1800"/>
            </a:p>
          </p:txBody>
        </p:sp>
        <p:sp>
          <p:nvSpPr>
            <p:cNvPr id="117792" name="Text Box 27"/>
            <p:cNvSpPr txBox="1">
              <a:spLocks noChangeArrowheads="1"/>
            </p:cNvSpPr>
            <p:nvPr/>
          </p:nvSpPr>
          <p:spPr bwMode="auto">
            <a:xfrm>
              <a:off x="1969" y="2842"/>
              <a:ext cx="1024" cy="250"/>
            </a:xfrm>
            <a:prstGeom prst="rect">
              <a:avLst/>
            </a:prstGeom>
            <a:noFill/>
            <a:ln w="9525">
              <a:noFill/>
              <a:miter lim="800000"/>
              <a:headEnd/>
              <a:tailEnd/>
            </a:ln>
          </p:spPr>
          <p:txBody>
            <a:bodyPr>
              <a:prstTxWarp prst="textNoShape">
                <a:avLst/>
              </a:prstTxWarp>
              <a:spAutoFit/>
            </a:bodyPr>
            <a:lstStyle/>
            <a:p>
              <a:pPr eaLnBrk="0" hangingPunct="0"/>
              <a:r>
                <a:rPr lang="en-US" sz="2000"/>
                <a:t>    energy</a:t>
              </a:r>
            </a:p>
          </p:txBody>
        </p:sp>
      </p:grpSp>
      <p:grpSp>
        <p:nvGrpSpPr>
          <p:cNvPr id="117774" name="Group 28"/>
          <p:cNvGrpSpPr>
            <a:grpSpLocks/>
          </p:cNvGrpSpPr>
          <p:nvPr/>
        </p:nvGrpSpPr>
        <p:grpSpPr bwMode="auto">
          <a:xfrm>
            <a:off x="228600" y="1346200"/>
            <a:ext cx="3116263" cy="641350"/>
            <a:chOff x="144" y="848"/>
            <a:chExt cx="1963" cy="404"/>
          </a:xfrm>
        </p:grpSpPr>
        <p:sp>
          <p:nvSpPr>
            <p:cNvPr id="117789" name="Rectangle 29"/>
            <p:cNvSpPr>
              <a:spLocks noChangeArrowheads="1"/>
            </p:cNvSpPr>
            <p:nvPr/>
          </p:nvSpPr>
          <p:spPr bwMode="auto">
            <a:xfrm>
              <a:off x="144" y="901"/>
              <a:ext cx="576" cy="237"/>
            </a:xfrm>
            <a:prstGeom prst="rect">
              <a:avLst/>
            </a:prstGeom>
            <a:solidFill>
              <a:srgbClr val="FFFF00"/>
            </a:solidFill>
            <a:ln w="9525">
              <a:solidFill>
                <a:srgbClr val="FFFF66"/>
              </a:solidFill>
              <a:miter lim="800000"/>
              <a:headEnd/>
              <a:tailEnd/>
            </a:ln>
          </p:spPr>
          <p:txBody>
            <a:bodyPr wrap="none" anchor="ctr">
              <a:prstTxWarp prst="textNoShape">
                <a:avLst/>
              </a:prstTxWarp>
            </a:bodyPr>
            <a:lstStyle/>
            <a:p>
              <a:pPr eaLnBrk="0" hangingPunct="0"/>
              <a:endParaRPr lang="en-US" sz="1800"/>
            </a:p>
          </p:txBody>
        </p:sp>
        <p:sp>
          <p:nvSpPr>
            <p:cNvPr id="117790" name="Text Box 30"/>
            <p:cNvSpPr txBox="1">
              <a:spLocks noChangeArrowheads="1"/>
            </p:cNvSpPr>
            <p:nvPr/>
          </p:nvSpPr>
          <p:spPr bwMode="auto">
            <a:xfrm>
              <a:off x="827" y="848"/>
              <a:ext cx="1280" cy="404"/>
            </a:xfrm>
            <a:prstGeom prst="rect">
              <a:avLst/>
            </a:prstGeom>
            <a:noFill/>
            <a:ln w="9525">
              <a:noFill/>
              <a:miter lim="800000"/>
              <a:headEnd/>
              <a:tailEnd/>
            </a:ln>
          </p:spPr>
          <p:txBody>
            <a:bodyPr wrap="none">
              <a:prstTxWarp prst="textNoShape">
                <a:avLst/>
              </a:prstTxWarp>
              <a:spAutoFit/>
            </a:bodyPr>
            <a:lstStyle/>
            <a:p>
              <a:pPr eaLnBrk="0" hangingPunct="0"/>
              <a:r>
                <a:rPr lang="en-US" sz="1800"/>
                <a:t>Industry</a:t>
              </a:r>
              <a:br>
                <a:rPr lang="en-US" sz="1800"/>
              </a:br>
              <a:r>
                <a:rPr lang="en-US" sz="1800"/>
                <a:t>Gov’t (e.g., military)</a:t>
              </a:r>
            </a:p>
          </p:txBody>
        </p:sp>
      </p:grpSp>
      <p:grpSp>
        <p:nvGrpSpPr>
          <p:cNvPr id="117775" name="Group 31"/>
          <p:cNvGrpSpPr>
            <a:grpSpLocks/>
          </p:cNvGrpSpPr>
          <p:nvPr/>
        </p:nvGrpSpPr>
        <p:grpSpPr bwMode="auto">
          <a:xfrm>
            <a:off x="228600" y="2552700"/>
            <a:ext cx="2185988" cy="933450"/>
            <a:chOff x="144" y="1608"/>
            <a:chExt cx="1377" cy="588"/>
          </a:xfrm>
        </p:grpSpPr>
        <p:sp>
          <p:nvSpPr>
            <p:cNvPr id="117786" name="Rectangle 32"/>
            <p:cNvSpPr>
              <a:spLocks noChangeArrowheads="1"/>
            </p:cNvSpPr>
            <p:nvPr/>
          </p:nvSpPr>
          <p:spPr bwMode="auto">
            <a:xfrm>
              <a:off x="432" y="1608"/>
              <a:ext cx="288" cy="237"/>
            </a:xfrm>
            <a:prstGeom prst="rect">
              <a:avLst/>
            </a:prstGeom>
            <a:solidFill>
              <a:srgbClr val="DDDDDD"/>
            </a:solidFill>
            <a:ln w="9525">
              <a:solidFill>
                <a:srgbClr val="FFFF66"/>
              </a:solidFill>
              <a:miter lim="800000"/>
              <a:headEnd/>
              <a:tailEnd/>
            </a:ln>
          </p:spPr>
          <p:txBody>
            <a:bodyPr wrap="none" anchor="ctr">
              <a:prstTxWarp prst="textNoShape">
                <a:avLst/>
              </a:prstTxWarp>
            </a:bodyPr>
            <a:lstStyle/>
            <a:p>
              <a:pPr eaLnBrk="0" hangingPunct="0"/>
              <a:endParaRPr lang="en-US" sz="1800"/>
            </a:p>
          </p:txBody>
        </p:sp>
        <p:sp>
          <p:nvSpPr>
            <p:cNvPr id="117787" name="Text Box 33"/>
            <p:cNvSpPr txBox="1">
              <a:spLocks noChangeArrowheads="1"/>
            </p:cNvSpPr>
            <p:nvPr/>
          </p:nvSpPr>
          <p:spPr bwMode="auto">
            <a:xfrm>
              <a:off x="827" y="1619"/>
              <a:ext cx="694" cy="577"/>
            </a:xfrm>
            <a:prstGeom prst="rect">
              <a:avLst/>
            </a:prstGeom>
            <a:noFill/>
            <a:ln w="9525">
              <a:noFill/>
              <a:miter lim="800000"/>
              <a:headEnd/>
              <a:tailEnd/>
            </a:ln>
          </p:spPr>
          <p:txBody>
            <a:bodyPr wrap="none">
              <a:prstTxWarp prst="textNoShape">
                <a:avLst/>
              </a:prstTxWarp>
              <a:spAutoFit/>
            </a:bodyPr>
            <a:lstStyle/>
            <a:p>
              <a:pPr eaLnBrk="0" hangingPunct="0"/>
              <a:r>
                <a:rPr lang="en-US" sz="1800"/>
                <a:t>Industry</a:t>
              </a:r>
              <a:br>
                <a:rPr lang="en-US" sz="1800"/>
              </a:br>
              <a:r>
                <a:rPr lang="en-US" sz="1800"/>
                <a:t>Gov’t</a:t>
              </a:r>
              <a:br>
                <a:rPr lang="en-US" sz="1800"/>
              </a:br>
              <a:r>
                <a:rPr lang="en-US" sz="1800"/>
                <a:t>Academia</a:t>
              </a:r>
            </a:p>
          </p:txBody>
        </p:sp>
        <p:sp>
          <p:nvSpPr>
            <p:cNvPr id="117788" name="Rectangle 34"/>
            <p:cNvSpPr>
              <a:spLocks noChangeArrowheads="1"/>
            </p:cNvSpPr>
            <p:nvPr/>
          </p:nvSpPr>
          <p:spPr bwMode="auto">
            <a:xfrm>
              <a:off x="144" y="1608"/>
              <a:ext cx="288" cy="237"/>
            </a:xfrm>
            <a:prstGeom prst="rect">
              <a:avLst/>
            </a:prstGeom>
            <a:solidFill>
              <a:srgbClr val="FFFF00"/>
            </a:solidFill>
            <a:ln w="9525">
              <a:solidFill>
                <a:srgbClr val="FFFF66"/>
              </a:solidFill>
              <a:miter lim="800000"/>
              <a:headEnd/>
              <a:tailEnd/>
            </a:ln>
          </p:spPr>
          <p:txBody>
            <a:bodyPr wrap="none" anchor="ctr">
              <a:prstTxWarp prst="textNoShape">
                <a:avLst/>
              </a:prstTxWarp>
            </a:bodyPr>
            <a:lstStyle/>
            <a:p>
              <a:pPr eaLnBrk="0" hangingPunct="0"/>
              <a:endParaRPr lang="en-US" sz="1800"/>
            </a:p>
          </p:txBody>
        </p:sp>
      </p:grpSp>
      <p:grpSp>
        <p:nvGrpSpPr>
          <p:cNvPr id="117776" name="Group 35"/>
          <p:cNvGrpSpPr>
            <a:grpSpLocks/>
          </p:cNvGrpSpPr>
          <p:nvPr/>
        </p:nvGrpSpPr>
        <p:grpSpPr bwMode="auto">
          <a:xfrm>
            <a:off x="228600" y="3686175"/>
            <a:ext cx="3713163" cy="915988"/>
            <a:chOff x="144" y="2322"/>
            <a:chExt cx="2339" cy="577"/>
          </a:xfrm>
        </p:grpSpPr>
        <p:sp>
          <p:nvSpPr>
            <p:cNvPr id="117784" name="Text Box 36"/>
            <p:cNvSpPr txBox="1">
              <a:spLocks noChangeArrowheads="1"/>
            </p:cNvSpPr>
            <p:nvPr/>
          </p:nvSpPr>
          <p:spPr bwMode="auto">
            <a:xfrm>
              <a:off x="827" y="2322"/>
              <a:ext cx="1656" cy="577"/>
            </a:xfrm>
            <a:prstGeom prst="rect">
              <a:avLst/>
            </a:prstGeom>
            <a:noFill/>
            <a:ln w="9525">
              <a:noFill/>
              <a:miter lim="800000"/>
              <a:headEnd/>
              <a:tailEnd/>
            </a:ln>
          </p:spPr>
          <p:txBody>
            <a:bodyPr>
              <a:prstTxWarp prst="textNoShape">
                <a:avLst/>
              </a:prstTxWarp>
              <a:spAutoFit/>
            </a:bodyPr>
            <a:lstStyle/>
            <a:p>
              <a:pPr eaLnBrk="0" hangingPunct="0"/>
              <a:r>
                <a:rPr lang="en-US" sz="1800"/>
                <a:t>Academia</a:t>
              </a:r>
              <a:br>
                <a:rPr lang="en-US" sz="1800"/>
              </a:br>
              <a:r>
                <a:rPr lang="en-US" sz="1800"/>
                <a:t>Gov’t (NSF, NSA,</a:t>
              </a:r>
              <a:br>
                <a:rPr lang="en-US" sz="1800"/>
              </a:br>
              <a:r>
                <a:rPr lang="en-US" sz="1800"/>
                <a:t>          NIH, DoD, …)</a:t>
              </a:r>
            </a:p>
          </p:txBody>
        </p:sp>
        <p:sp>
          <p:nvSpPr>
            <p:cNvPr id="117785" name="Rectangle 37"/>
            <p:cNvSpPr>
              <a:spLocks noChangeArrowheads="1"/>
            </p:cNvSpPr>
            <p:nvPr/>
          </p:nvSpPr>
          <p:spPr bwMode="auto">
            <a:xfrm>
              <a:off x="144" y="2322"/>
              <a:ext cx="576" cy="237"/>
            </a:xfrm>
            <a:prstGeom prst="rect">
              <a:avLst/>
            </a:prstGeom>
            <a:solidFill>
              <a:srgbClr val="DDDDDD"/>
            </a:solidFill>
            <a:ln w="9525">
              <a:solidFill>
                <a:srgbClr val="FFFF66"/>
              </a:solidFill>
              <a:miter lim="800000"/>
              <a:headEnd/>
              <a:tailEnd/>
            </a:ln>
          </p:spPr>
          <p:txBody>
            <a:bodyPr wrap="none" anchor="ctr">
              <a:prstTxWarp prst="textNoShape">
                <a:avLst/>
              </a:prstTxWarp>
            </a:bodyPr>
            <a:lstStyle/>
            <a:p>
              <a:pPr eaLnBrk="0" hangingPunct="0"/>
              <a:endParaRPr lang="en-US" sz="1800"/>
            </a:p>
          </p:txBody>
        </p:sp>
      </p:grpSp>
      <p:grpSp>
        <p:nvGrpSpPr>
          <p:cNvPr id="117777" name="Group 38"/>
          <p:cNvGrpSpPr>
            <a:grpSpLocks/>
          </p:cNvGrpSpPr>
          <p:nvPr/>
        </p:nvGrpSpPr>
        <p:grpSpPr bwMode="auto">
          <a:xfrm>
            <a:off x="6678613" y="2928938"/>
            <a:ext cx="2287587" cy="1219200"/>
            <a:chOff x="4207" y="1845"/>
            <a:chExt cx="1441" cy="768"/>
          </a:xfrm>
        </p:grpSpPr>
        <p:sp>
          <p:nvSpPr>
            <p:cNvPr id="117782" name="Oval 39"/>
            <p:cNvSpPr>
              <a:spLocks noChangeArrowheads="1"/>
            </p:cNvSpPr>
            <p:nvPr/>
          </p:nvSpPr>
          <p:spPr bwMode="auto">
            <a:xfrm rot="5400000">
              <a:off x="4361" y="1691"/>
              <a:ext cx="768" cy="1076"/>
            </a:xfrm>
            <a:prstGeom prst="ellipse">
              <a:avLst/>
            </a:prstGeom>
            <a:solidFill>
              <a:srgbClr val="FFFF00"/>
            </a:solidFill>
            <a:ln w="9525">
              <a:solidFill>
                <a:srgbClr val="FFFF66"/>
              </a:solidFill>
              <a:round/>
              <a:headEnd/>
              <a:tailEnd/>
            </a:ln>
          </p:spPr>
          <p:txBody>
            <a:bodyPr wrap="none" anchor="ctr">
              <a:prstTxWarp prst="textNoShape">
                <a:avLst/>
              </a:prstTxWarp>
            </a:bodyPr>
            <a:lstStyle/>
            <a:p>
              <a:pPr eaLnBrk="0" hangingPunct="0"/>
              <a:endParaRPr lang="en-US" sz="1800"/>
            </a:p>
          </p:txBody>
        </p:sp>
        <p:sp>
          <p:nvSpPr>
            <p:cNvPr id="117783" name="Text Box 40"/>
            <p:cNvSpPr txBox="1">
              <a:spLocks noChangeArrowheads="1"/>
            </p:cNvSpPr>
            <p:nvPr/>
          </p:nvSpPr>
          <p:spPr bwMode="auto">
            <a:xfrm>
              <a:off x="4207" y="2120"/>
              <a:ext cx="1441" cy="250"/>
            </a:xfrm>
            <a:prstGeom prst="rect">
              <a:avLst/>
            </a:prstGeom>
            <a:noFill/>
            <a:ln w="9525">
              <a:noFill/>
              <a:miter lim="800000"/>
              <a:headEnd/>
              <a:tailEnd/>
            </a:ln>
          </p:spPr>
          <p:txBody>
            <a:bodyPr>
              <a:prstTxWarp prst="textNoShape">
                <a:avLst/>
              </a:prstTxWarp>
              <a:spAutoFit/>
            </a:bodyPr>
            <a:lstStyle/>
            <a:p>
              <a:pPr eaLnBrk="0" hangingPunct="0"/>
              <a:r>
                <a:rPr lang="en-US" sz="2000"/>
                <a:t>transportation</a:t>
              </a:r>
            </a:p>
          </p:txBody>
        </p:sp>
      </p:grpSp>
      <p:grpSp>
        <p:nvGrpSpPr>
          <p:cNvPr id="117778" name="Group 41"/>
          <p:cNvGrpSpPr>
            <a:grpSpLocks/>
          </p:cNvGrpSpPr>
          <p:nvPr/>
        </p:nvGrpSpPr>
        <p:grpSpPr bwMode="auto">
          <a:xfrm>
            <a:off x="4487863" y="977900"/>
            <a:ext cx="3886200" cy="2038350"/>
            <a:chOff x="2827" y="616"/>
            <a:chExt cx="2448" cy="1284"/>
          </a:xfrm>
        </p:grpSpPr>
        <p:sp>
          <p:nvSpPr>
            <p:cNvPr id="117779" name="Text Box 42"/>
            <p:cNvSpPr txBox="1">
              <a:spLocks noChangeArrowheads="1"/>
            </p:cNvSpPr>
            <p:nvPr/>
          </p:nvSpPr>
          <p:spPr bwMode="auto">
            <a:xfrm>
              <a:off x="4587" y="616"/>
              <a:ext cx="688" cy="288"/>
            </a:xfrm>
            <a:prstGeom prst="rect">
              <a:avLst/>
            </a:prstGeom>
            <a:noFill/>
            <a:ln w="9525">
              <a:noFill/>
              <a:miter lim="800000"/>
              <a:headEnd/>
              <a:tailEnd/>
            </a:ln>
          </p:spPr>
          <p:txBody>
            <a:bodyPr wrap="none">
              <a:prstTxWarp prst="textNoShape">
                <a:avLst/>
              </a:prstTxWarp>
              <a:spAutoFit/>
            </a:bodyPr>
            <a:lstStyle/>
            <a:p>
              <a:pPr eaLnBrk="0" hangingPunct="0"/>
              <a:r>
                <a:rPr lang="en-US"/>
                <a:t>Sectors</a:t>
              </a:r>
            </a:p>
          </p:txBody>
        </p:sp>
        <p:sp>
          <p:nvSpPr>
            <p:cNvPr id="117780" name="Line 43"/>
            <p:cNvSpPr>
              <a:spLocks noChangeShapeType="1"/>
            </p:cNvSpPr>
            <p:nvPr/>
          </p:nvSpPr>
          <p:spPr bwMode="auto">
            <a:xfrm flipH="1">
              <a:off x="2827" y="846"/>
              <a:ext cx="1760" cy="29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17781" name="Line 44"/>
            <p:cNvSpPr>
              <a:spLocks noChangeShapeType="1"/>
            </p:cNvSpPr>
            <p:nvPr/>
          </p:nvSpPr>
          <p:spPr bwMode="auto">
            <a:xfrm>
              <a:off x="4823" y="901"/>
              <a:ext cx="103" cy="999"/>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5" name="Rectangle 2"/>
          <p:cNvSpPr>
            <a:spLocks noGrp="1" noChangeArrowheads="1"/>
          </p:cNvSpPr>
          <p:nvPr>
            <p:ph type="ctrTitle"/>
          </p:nvPr>
        </p:nvSpPr>
        <p:spPr>
          <a:xfrm>
            <a:off x="685800" y="2768600"/>
            <a:ext cx="7772400" cy="1470025"/>
          </a:xfrm>
        </p:spPr>
        <p:txBody>
          <a:bodyPr/>
          <a:lstStyle/>
          <a:p>
            <a:pPr algn="ctr"/>
            <a:r>
              <a:rPr lang="en-US" sz="4000" smtClean="0"/>
              <a:t>Summary of Cross-Cuts</a:t>
            </a:r>
            <a:endParaRPr lang="en-US" sz="4000" b="1"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3" name="Slide Number Placeholder 4"/>
          <p:cNvSpPr>
            <a:spLocks noGrp="1"/>
          </p:cNvSpPr>
          <p:nvPr>
            <p:ph type="sldNum" sz="quarter" idx="10"/>
          </p:nvPr>
        </p:nvSpPr>
        <p:spPr>
          <a:noFill/>
        </p:spPr>
        <p:txBody>
          <a:bodyPr/>
          <a:lstStyle/>
          <a:p>
            <a:fld id="{3A395182-E028-4BAF-BF07-9FC5946DC362}" type="slidenum">
              <a:rPr lang="en-US" smtClean="0">
                <a:latin typeface="Calibri" pitchFamily="-123" charset="0"/>
                <a:ea typeface="ＭＳ Ｐゴシック" pitchFamily="-123" charset="-128"/>
                <a:cs typeface="ＭＳ Ｐゴシック" pitchFamily="-123" charset="-128"/>
              </a:rPr>
              <a:pPr/>
              <a:t>24</a:t>
            </a:fld>
            <a:endParaRPr lang="en-US" sz="1400" smtClean="0">
              <a:latin typeface="Calibri" pitchFamily="-123" charset="0"/>
              <a:ea typeface="ＭＳ Ｐゴシック" pitchFamily="-123" charset="-128"/>
              <a:cs typeface="ＭＳ Ｐゴシック" pitchFamily="-123" charset="-128"/>
            </a:endParaRPr>
          </a:p>
        </p:txBody>
      </p:sp>
      <p:sp>
        <p:nvSpPr>
          <p:cNvPr id="120834" name="Date Placeholder 5"/>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20835" name="Footer Placeholder 6"/>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20836" name="Rectangle 2"/>
          <p:cNvSpPr>
            <a:spLocks noGrp="1" noChangeArrowheads="1"/>
          </p:cNvSpPr>
          <p:nvPr>
            <p:ph type="title"/>
          </p:nvPr>
        </p:nvSpPr>
        <p:spPr/>
        <p:txBody>
          <a:bodyPr/>
          <a:lstStyle/>
          <a:p>
            <a:r>
              <a:rPr lang="en-US" smtClean="0"/>
              <a:t>Numbers in Terms of Projects (not Proposals)</a:t>
            </a:r>
          </a:p>
        </p:txBody>
      </p:sp>
      <p:graphicFrame>
        <p:nvGraphicFramePr>
          <p:cNvPr id="1585155" name="Group 3"/>
          <p:cNvGraphicFramePr>
            <a:graphicFrameLocks noGrp="1"/>
          </p:cNvGraphicFramePr>
          <p:nvPr>
            <p:ph sz="half" idx="2"/>
          </p:nvPr>
        </p:nvGraphicFramePr>
        <p:xfrm>
          <a:off x="0" y="1779588"/>
          <a:ext cx="9144000" cy="4460875"/>
        </p:xfrm>
        <a:graphic>
          <a:graphicData uri="http://schemas.openxmlformats.org/drawingml/2006/table">
            <a:tbl>
              <a:tblPr/>
              <a:tblGrid>
                <a:gridCol w="3273425"/>
                <a:gridCol w="1519238"/>
                <a:gridCol w="1325562"/>
                <a:gridCol w="1657350"/>
                <a:gridCol w="1368425"/>
              </a:tblGrid>
              <a:tr h="101282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Submitted</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 Awarded</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Success Rate</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$M (ARRA)</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0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Cyber-Physical Systems</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527</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58</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11.01%</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45 (15.75)</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0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Data-Intensive Computing</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61</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19</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31.15%</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13.6(0)</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0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Network Science and Eng'g</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121</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30</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24.79%</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23 (8)</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013">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Trustworthy Computing</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336</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74</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22.02%</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68.4(22.4)</a:t>
                      </a:r>
                      <a:endParaRPr kumimoji="0" lang="en-US" sz="2400" b="0"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1585193" name="Group 41"/>
          <p:cNvGrpSpPr>
            <a:grpSpLocks/>
          </p:cNvGrpSpPr>
          <p:nvPr/>
        </p:nvGrpSpPr>
        <p:grpSpPr bwMode="auto">
          <a:xfrm>
            <a:off x="3090863" y="1352550"/>
            <a:ext cx="2482850" cy="1836738"/>
            <a:chOff x="1961" y="1065"/>
            <a:chExt cx="1564" cy="1157"/>
          </a:xfrm>
        </p:grpSpPr>
        <p:sp>
          <p:nvSpPr>
            <p:cNvPr id="120879" name="Text Box 42"/>
            <p:cNvSpPr txBox="1">
              <a:spLocks noChangeArrowheads="1"/>
            </p:cNvSpPr>
            <p:nvPr/>
          </p:nvSpPr>
          <p:spPr bwMode="auto">
            <a:xfrm>
              <a:off x="1961" y="1065"/>
              <a:ext cx="1564" cy="404"/>
            </a:xfrm>
            <a:prstGeom prst="rect">
              <a:avLst/>
            </a:prstGeom>
            <a:solidFill>
              <a:srgbClr val="FFFF00"/>
            </a:solidFill>
            <a:ln w="9525">
              <a:noFill/>
              <a:miter lim="800000"/>
              <a:headEnd/>
              <a:tailEnd/>
            </a:ln>
          </p:spPr>
          <p:txBody>
            <a:bodyPr wrap="none">
              <a:prstTxWarp prst="textNoShape">
                <a:avLst/>
              </a:prstTxWarp>
              <a:spAutoFit/>
            </a:bodyPr>
            <a:lstStyle/>
            <a:p>
              <a:pPr eaLnBrk="0" hangingPunct="0"/>
              <a:r>
                <a:rPr lang="en-US" sz="1800" b="1">
                  <a:solidFill>
                    <a:srgbClr val="FF0000"/>
                  </a:solidFill>
                </a:rPr>
                <a:t>Expected 100-300,</a:t>
              </a:r>
              <a:br>
                <a:rPr lang="en-US" sz="1800" b="1">
                  <a:solidFill>
                    <a:srgbClr val="FF0000"/>
                  </a:solidFill>
                </a:rPr>
              </a:br>
              <a:r>
                <a:rPr lang="en-US" sz="1800" b="1">
                  <a:solidFill>
                    <a:srgbClr val="FF0000"/>
                  </a:solidFill>
                </a:rPr>
                <a:t>Received 642 Proposals!</a:t>
              </a:r>
            </a:p>
          </p:txBody>
        </p:sp>
        <p:sp>
          <p:nvSpPr>
            <p:cNvPr id="120880" name="Line 43"/>
            <p:cNvSpPr>
              <a:spLocks noChangeShapeType="1"/>
            </p:cNvSpPr>
            <p:nvPr/>
          </p:nvSpPr>
          <p:spPr bwMode="auto">
            <a:xfrm>
              <a:off x="2474" y="1469"/>
              <a:ext cx="262" cy="753"/>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grpSp>
      <p:grpSp>
        <p:nvGrpSpPr>
          <p:cNvPr id="1585196" name="Group 44"/>
          <p:cNvGrpSpPr>
            <a:grpSpLocks/>
          </p:cNvGrpSpPr>
          <p:nvPr/>
        </p:nvGrpSpPr>
        <p:grpSpPr bwMode="auto">
          <a:xfrm>
            <a:off x="6429375" y="1352550"/>
            <a:ext cx="2454275" cy="1943100"/>
            <a:chOff x="4214" y="1065"/>
            <a:chExt cx="1546" cy="1224"/>
          </a:xfrm>
        </p:grpSpPr>
        <p:sp>
          <p:nvSpPr>
            <p:cNvPr id="120877" name="Line 45"/>
            <p:cNvSpPr>
              <a:spLocks noChangeShapeType="1"/>
            </p:cNvSpPr>
            <p:nvPr/>
          </p:nvSpPr>
          <p:spPr bwMode="auto">
            <a:xfrm>
              <a:off x="4994" y="1296"/>
              <a:ext cx="334" cy="993"/>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
          <p:nvSpPr>
            <p:cNvPr id="120878" name="Text Box 46"/>
            <p:cNvSpPr txBox="1">
              <a:spLocks noChangeArrowheads="1"/>
            </p:cNvSpPr>
            <p:nvPr/>
          </p:nvSpPr>
          <p:spPr bwMode="auto">
            <a:xfrm>
              <a:off x="4214" y="1065"/>
              <a:ext cx="1546" cy="231"/>
            </a:xfrm>
            <a:prstGeom prst="rect">
              <a:avLst/>
            </a:prstGeom>
            <a:solidFill>
              <a:srgbClr val="FFFF00"/>
            </a:solidFill>
            <a:ln w="9525">
              <a:noFill/>
              <a:miter lim="800000"/>
              <a:headEnd/>
              <a:tailEnd/>
            </a:ln>
          </p:spPr>
          <p:txBody>
            <a:bodyPr wrap="none">
              <a:prstTxWarp prst="textNoShape">
                <a:avLst/>
              </a:prstTxWarp>
              <a:spAutoFit/>
            </a:bodyPr>
            <a:lstStyle/>
            <a:p>
              <a:pPr eaLnBrk="0" hangingPunct="0"/>
              <a:r>
                <a:rPr lang="en-US" sz="1800" b="1">
                  <a:solidFill>
                    <a:srgbClr val="FF0000"/>
                  </a:solidFill>
                </a:rPr>
                <a:t>$35M originally allotted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5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85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7" name="Slide Number Placeholder 3"/>
          <p:cNvSpPr>
            <a:spLocks noGrp="1"/>
          </p:cNvSpPr>
          <p:nvPr>
            <p:ph type="sldNum" sz="quarter" idx="10"/>
          </p:nvPr>
        </p:nvSpPr>
        <p:spPr>
          <a:noFill/>
        </p:spPr>
        <p:txBody>
          <a:bodyPr/>
          <a:lstStyle/>
          <a:p>
            <a:fld id="{69B1ECF2-D8C9-4016-92D5-083120893261}" type="slidenum">
              <a:rPr lang="en-US" smtClean="0">
                <a:latin typeface="Calibri" pitchFamily="-123" charset="0"/>
                <a:ea typeface="ＭＳ Ｐゴシック" pitchFamily="-123" charset="-128"/>
                <a:cs typeface="ＭＳ Ｐゴシック" pitchFamily="-123" charset="-128"/>
              </a:rPr>
              <a:pPr/>
              <a:t>25</a:t>
            </a:fld>
            <a:endParaRPr lang="en-US" sz="1400" smtClean="0">
              <a:latin typeface="Calibri" pitchFamily="-123" charset="0"/>
              <a:ea typeface="ＭＳ Ｐゴシック" pitchFamily="-123" charset="-128"/>
              <a:cs typeface="ＭＳ Ｐゴシック" pitchFamily="-123" charset="-128"/>
            </a:endParaRPr>
          </a:p>
        </p:txBody>
      </p:sp>
      <p:sp>
        <p:nvSpPr>
          <p:cNvPr id="121858"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21859"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21860" name="Rectangle 2"/>
          <p:cNvSpPr>
            <a:spLocks noGrp="1" noChangeArrowheads="1"/>
          </p:cNvSpPr>
          <p:nvPr>
            <p:ph type="title"/>
          </p:nvPr>
        </p:nvSpPr>
        <p:spPr/>
        <p:txBody>
          <a:bodyPr/>
          <a:lstStyle/>
          <a:p>
            <a:r>
              <a:rPr lang="en-US" smtClean="0"/>
              <a:t>CPS Luncheon on the Hill: July 9, 2009</a:t>
            </a:r>
          </a:p>
        </p:txBody>
      </p:sp>
      <p:sp>
        <p:nvSpPr>
          <p:cNvPr id="121861" name="Rectangle 3"/>
          <p:cNvSpPr>
            <a:spLocks noGrp="1" noChangeArrowheads="1"/>
          </p:cNvSpPr>
          <p:nvPr>
            <p:ph type="body" idx="1"/>
          </p:nvPr>
        </p:nvSpPr>
        <p:spPr/>
        <p:txBody>
          <a:bodyPr/>
          <a:lstStyle/>
          <a:p>
            <a:r>
              <a:rPr lang="en-US" sz="2000" smtClean="0"/>
              <a:t>Goal: Show off CISE</a:t>
            </a:r>
          </a:p>
          <a:p>
            <a:r>
              <a:rPr lang="en-US" sz="2000" smtClean="0"/>
              <a:t>Audience: Senate and House staffers</a:t>
            </a:r>
          </a:p>
          <a:p>
            <a:pPr lvl="1"/>
            <a:r>
              <a:rPr lang="en-US" sz="1800" smtClean="0"/>
              <a:t>250 underestimate attendees</a:t>
            </a:r>
          </a:p>
          <a:p>
            <a:pPr lvl="1"/>
            <a:r>
              <a:rPr lang="en-US" sz="1800" smtClean="0">
                <a:solidFill>
                  <a:srgbClr val="FF0000"/>
                </a:solidFill>
              </a:rPr>
              <a:t>71 Congressional staffers</a:t>
            </a:r>
          </a:p>
          <a:p>
            <a:pPr lvl="1"/>
            <a:endParaRPr lang="en-US" sz="1800" smtClean="0"/>
          </a:p>
          <a:p>
            <a:r>
              <a:rPr lang="en-US" sz="2000" smtClean="0">
                <a:solidFill>
                  <a:srgbClr val="FF0000"/>
                </a:solidFill>
              </a:rPr>
              <a:t>Senator Reid</a:t>
            </a:r>
            <a:r>
              <a:rPr lang="en-US" sz="2000" smtClean="0"/>
              <a:t> and </a:t>
            </a:r>
            <a:r>
              <a:rPr lang="en-US" sz="2000" smtClean="0">
                <a:solidFill>
                  <a:srgbClr val="FF0000"/>
                </a:solidFill>
              </a:rPr>
              <a:t>Dr. Bement</a:t>
            </a:r>
            <a:r>
              <a:rPr lang="en-US" sz="2000" smtClean="0"/>
              <a:t> attended, played with demos (lots of robots), and made remarks strong on science and research</a:t>
            </a:r>
          </a:p>
          <a:p>
            <a:endParaRPr lang="en-US" sz="2000" smtClean="0"/>
          </a:p>
          <a:p>
            <a:r>
              <a:rPr lang="en-US" sz="2000" smtClean="0"/>
              <a:t>Speakers: Jeannette Wing, Julian Goldman (Harvard, medical), Don Winter (Boeing, avionics)</a:t>
            </a:r>
          </a:p>
          <a:p>
            <a:endParaRPr lang="en-US" sz="2000" smtClean="0"/>
          </a:p>
          <a:p>
            <a:r>
              <a:rPr lang="en-US" sz="2000" smtClean="0">
                <a:hlinkClick r:id="rId2"/>
              </a:rPr>
              <a:t>http://www.nsf.gov/news/news_summ.jsp?cntn_id=115211</a:t>
            </a:r>
            <a:endParaRPr lang="en-US" sz="2000" smtClean="0"/>
          </a:p>
          <a:p>
            <a:endParaRPr lang="en-US" sz="20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1" name="Rectangle 8"/>
          <p:cNvSpPr>
            <a:spLocks noChangeArrowheads="1"/>
          </p:cNvSpPr>
          <p:nvPr/>
        </p:nvSpPr>
        <p:spPr bwMode="auto">
          <a:xfrm>
            <a:off x="246063" y="4784725"/>
            <a:ext cx="8794750" cy="1501775"/>
          </a:xfrm>
          <a:prstGeom prst="rect">
            <a:avLst/>
          </a:prstGeom>
          <a:solidFill>
            <a:srgbClr val="FFFF00"/>
          </a:solidFill>
          <a:ln w="9525">
            <a:solidFill>
              <a:srgbClr val="FFFF00"/>
            </a:solidFill>
            <a:miter lim="800000"/>
            <a:headEnd/>
            <a:tailEnd/>
          </a:ln>
        </p:spPr>
        <p:txBody>
          <a:bodyPr wrap="none" anchor="ctr">
            <a:prstTxWarp prst="textNoShape">
              <a:avLst/>
            </a:prstTxWarp>
          </a:bodyPr>
          <a:lstStyle/>
          <a:p>
            <a:endParaRPr lang="en-US" sz="1800"/>
          </a:p>
        </p:txBody>
      </p:sp>
      <p:sp>
        <p:nvSpPr>
          <p:cNvPr id="122882" name="Slide Number Placeholder 3"/>
          <p:cNvSpPr>
            <a:spLocks noGrp="1"/>
          </p:cNvSpPr>
          <p:nvPr>
            <p:ph type="sldNum" sz="quarter" idx="10"/>
          </p:nvPr>
        </p:nvSpPr>
        <p:spPr>
          <a:noFill/>
        </p:spPr>
        <p:txBody>
          <a:bodyPr/>
          <a:lstStyle/>
          <a:p>
            <a:fld id="{CB28A9E8-12B3-48E2-9E5E-BCEB913BFE63}" type="slidenum">
              <a:rPr lang="en-US" smtClean="0">
                <a:latin typeface="Calibri" pitchFamily="-123" charset="0"/>
                <a:ea typeface="ＭＳ Ｐゴシック" pitchFamily="-123" charset="-128"/>
                <a:cs typeface="ＭＳ Ｐゴシック" pitchFamily="-123" charset="-128"/>
              </a:rPr>
              <a:pPr/>
              <a:t>26</a:t>
            </a:fld>
            <a:endParaRPr lang="en-US" sz="1400" smtClean="0">
              <a:latin typeface="Calibri" pitchFamily="-123" charset="0"/>
              <a:ea typeface="ＭＳ Ｐゴシック" pitchFamily="-123" charset="-128"/>
              <a:cs typeface="ＭＳ Ｐゴシック" pitchFamily="-123" charset="-128"/>
            </a:endParaRPr>
          </a:p>
        </p:txBody>
      </p:sp>
      <p:sp>
        <p:nvSpPr>
          <p:cNvPr id="122883"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22884"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22885" name="Rectangle 2"/>
          <p:cNvSpPr>
            <a:spLocks noGrp="1" noChangeArrowheads="1"/>
          </p:cNvSpPr>
          <p:nvPr>
            <p:ph type="title"/>
          </p:nvPr>
        </p:nvSpPr>
        <p:spPr>
          <a:xfrm>
            <a:off x="122238" y="241300"/>
            <a:ext cx="9021762" cy="685800"/>
          </a:xfrm>
        </p:spPr>
        <p:txBody>
          <a:bodyPr/>
          <a:lstStyle/>
          <a:p>
            <a:r>
              <a:rPr lang="en-US" sz="2800" smtClean="0">
                <a:sym typeface="Symbol" pitchFamily="-123" charset="2"/>
              </a:rPr>
              <a:t>Data-Intensive Computing Infrastructure for CISE Community</a:t>
            </a:r>
          </a:p>
        </p:txBody>
      </p:sp>
      <p:sp>
        <p:nvSpPr>
          <p:cNvPr id="122886" name="Rectangle 3"/>
          <p:cNvSpPr>
            <a:spLocks noGrp="1" noChangeArrowheads="1"/>
          </p:cNvSpPr>
          <p:nvPr>
            <p:ph type="body" idx="1"/>
          </p:nvPr>
        </p:nvSpPr>
        <p:spPr>
          <a:xfrm>
            <a:off x="246063" y="1138238"/>
            <a:ext cx="8480425" cy="4953000"/>
          </a:xfrm>
        </p:spPr>
        <p:txBody>
          <a:bodyPr/>
          <a:lstStyle/>
          <a:p>
            <a:pPr>
              <a:lnSpc>
                <a:spcPct val="80000"/>
              </a:lnSpc>
            </a:pPr>
            <a:r>
              <a:rPr lang="en-US" smtClean="0">
                <a:solidFill>
                  <a:schemeClr val="hlink"/>
                </a:solidFill>
              </a:rPr>
              <a:t>Google + IBM</a:t>
            </a:r>
            <a:r>
              <a:rPr lang="en-US" smtClean="0"/>
              <a:t> partnership announced in February 2008</a:t>
            </a:r>
          </a:p>
          <a:p>
            <a:pPr lvl="1">
              <a:lnSpc>
                <a:spcPct val="80000"/>
              </a:lnSpc>
            </a:pPr>
            <a:r>
              <a:rPr lang="en-US" sz="1800" smtClean="0"/>
              <a:t>Access to 1600+ nodes, software and services (Hadoop, Tivoli, etc.)</a:t>
            </a:r>
          </a:p>
          <a:p>
            <a:pPr lvl="1">
              <a:lnSpc>
                <a:spcPct val="80000"/>
              </a:lnSpc>
            </a:pPr>
            <a:r>
              <a:rPr lang="en-US" sz="1800" smtClean="0"/>
              <a:t>Cluster Exploratory (CluE) seed program</a:t>
            </a:r>
          </a:p>
          <a:p>
            <a:pPr lvl="1">
              <a:lnSpc>
                <a:spcPct val="80000"/>
              </a:lnSpc>
            </a:pPr>
            <a:r>
              <a:rPr lang="en-US" sz="1800" smtClean="0"/>
              <a:t>April 23, 2008: Press release on CluE awards to 14 universities</a:t>
            </a:r>
          </a:p>
          <a:p>
            <a:pPr lvl="2">
              <a:lnSpc>
                <a:spcPct val="80000"/>
              </a:lnSpc>
            </a:pPr>
            <a:r>
              <a:rPr lang="en-US" smtClean="0">
                <a:hlinkClick r:id="rId2"/>
              </a:rPr>
              <a:t>http://www.nsf.gov/news/news_summ.jsp?cntn_id=114686&amp;org=NSF&amp;from=news</a:t>
            </a:r>
            <a:endParaRPr lang="en-US" smtClean="0"/>
          </a:p>
          <a:p>
            <a:pPr lvl="1">
              <a:lnSpc>
                <a:spcPct val="80000"/>
              </a:lnSpc>
            </a:pPr>
            <a:r>
              <a:rPr lang="en-US" sz="1800" smtClean="0"/>
              <a:t>Oct 5-6, 2009: CluE PI meeting, Mountain View, CA</a:t>
            </a:r>
          </a:p>
          <a:p>
            <a:pPr lvl="2">
              <a:lnSpc>
                <a:spcPct val="80000"/>
              </a:lnSpc>
            </a:pPr>
            <a:r>
              <a:rPr lang="en-US" u="sng" smtClean="0">
                <a:hlinkClick r:id="rId3" tooltip="https://wiki.umiacs.umd.edu/ccc/index.php/CLuE_PI_Meeting_2009"/>
              </a:rPr>
              <a:t>https://wiki.umiacs.umd.edu/ccc/index.php/CLuE_PI_Meeting_2009</a:t>
            </a:r>
            <a:r>
              <a:rPr lang="en-US" smtClean="0"/>
              <a:t> </a:t>
            </a:r>
          </a:p>
          <a:p>
            <a:pPr>
              <a:lnSpc>
                <a:spcPct val="80000"/>
              </a:lnSpc>
            </a:pPr>
            <a:r>
              <a:rPr lang="en-US" smtClean="0">
                <a:solidFill>
                  <a:schemeClr val="hlink"/>
                </a:solidFill>
              </a:rPr>
              <a:t>HP + Intel + Yahoo! + UIUC</a:t>
            </a:r>
            <a:r>
              <a:rPr lang="en-US" smtClean="0"/>
              <a:t> cluster announced in July 2008</a:t>
            </a:r>
          </a:p>
          <a:p>
            <a:pPr lvl="1">
              <a:lnSpc>
                <a:spcPct val="80000"/>
              </a:lnSpc>
            </a:pPr>
            <a:r>
              <a:rPr lang="en-US" sz="1800" smtClean="0"/>
              <a:t>1000+ nodes</a:t>
            </a:r>
          </a:p>
          <a:p>
            <a:pPr lvl="1">
              <a:lnSpc>
                <a:spcPct val="80000"/>
              </a:lnSpc>
            </a:pPr>
            <a:r>
              <a:rPr lang="en-US" sz="1800" smtClean="0"/>
              <a:t>Bare machine, not just software (Hadoop) accessible</a:t>
            </a:r>
          </a:p>
          <a:p>
            <a:pPr lvl="1">
              <a:lnSpc>
                <a:spcPct val="80000"/>
              </a:lnSpc>
            </a:pPr>
            <a:r>
              <a:rPr lang="en-US" sz="1800" smtClean="0"/>
              <a:t>Hosted at UIUC, available to entire community</a:t>
            </a:r>
          </a:p>
          <a:p>
            <a:pPr lvl="1">
              <a:lnSpc>
                <a:spcPct val="80000"/>
              </a:lnSpc>
            </a:pPr>
            <a:endParaRPr lang="en-US" sz="1800" smtClean="0"/>
          </a:p>
          <a:p>
            <a:pPr>
              <a:lnSpc>
                <a:spcPct val="80000"/>
              </a:lnSpc>
            </a:pPr>
            <a:r>
              <a:rPr lang="en-US" smtClean="0">
                <a:solidFill>
                  <a:schemeClr val="hlink"/>
                </a:solidFill>
              </a:rPr>
              <a:t>Microsoft </a:t>
            </a:r>
            <a:r>
              <a:rPr lang="en-US" smtClean="0"/>
              <a:t>partnership to provide Windows Azure platform</a:t>
            </a:r>
          </a:p>
          <a:p>
            <a:pPr lvl="1">
              <a:lnSpc>
                <a:spcPct val="80000"/>
              </a:lnSpc>
            </a:pPr>
            <a:r>
              <a:rPr lang="en-US" sz="1800" smtClean="0"/>
              <a:t>Announced February 4, 2010</a:t>
            </a:r>
          </a:p>
          <a:p>
            <a:pPr lvl="1">
              <a:lnSpc>
                <a:spcPct val="80000"/>
              </a:lnSpc>
            </a:pPr>
            <a:r>
              <a:rPr lang="en-US" sz="1800" smtClean="0"/>
              <a:t>Supplements, EAGERs, soliticitation shortly</a:t>
            </a:r>
          </a:p>
          <a:p>
            <a:pPr lvl="1">
              <a:lnSpc>
                <a:spcPct val="80000"/>
              </a:lnSpc>
            </a:pPr>
            <a:r>
              <a:rPr lang="en-US" sz="1800" smtClean="0"/>
              <a:t>Will engage OCI and other science and engineering directorates</a:t>
            </a:r>
          </a:p>
          <a:p>
            <a:pPr>
              <a:lnSpc>
                <a:spcPct val="80000"/>
              </a:lnSpc>
            </a:pPr>
            <a:endParaRPr lang="en-US" sz="1800" smtClean="0"/>
          </a:p>
          <a:p>
            <a:pPr lvl="1">
              <a:lnSpc>
                <a:spcPct val="80000"/>
              </a:lnSpc>
            </a:pPr>
            <a:endParaRPr lang="en-US" sz="180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5" name="Slide Number Placeholder 3"/>
          <p:cNvSpPr>
            <a:spLocks noGrp="1"/>
          </p:cNvSpPr>
          <p:nvPr>
            <p:ph type="sldNum" sz="quarter" idx="10"/>
          </p:nvPr>
        </p:nvSpPr>
        <p:spPr>
          <a:noFill/>
        </p:spPr>
        <p:txBody>
          <a:bodyPr/>
          <a:lstStyle/>
          <a:p>
            <a:fld id="{302482A0-FF10-49CD-8744-5F0EF3334B63}" type="slidenum">
              <a:rPr lang="en-US" smtClean="0">
                <a:latin typeface="Calibri" pitchFamily="-123" charset="0"/>
                <a:ea typeface="ＭＳ Ｐゴシック" pitchFamily="-123" charset="-128"/>
                <a:cs typeface="ＭＳ Ｐゴシック" pitchFamily="-123" charset="-128"/>
              </a:rPr>
              <a:pPr/>
              <a:t>27</a:t>
            </a:fld>
            <a:endParaRPr lang="en-US" sz="1400" smtClean="0">
              <a:latin typeface="Calibri" pitchFamily="-123" charset="0"/>
              <a:ea typeface="ＭＳ Ｐゴシック" pitchFamily="-123" charset="-128"/>
              <a:cs typeface="ＭＳ Ｐゴシック" pitchFamily="-123" charset="-128"/>
            </a:endParaRPr>
          </a:p>
        </p:txBody>
      </p:sp>
      <p:sp>
        <p:nvSpPr>
          <p:cNvPr id="123906"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23907"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23908" name="Rectangle 2"/>
          <p:cNvSpPr>
            <a:spLocks noGrp="1" noChangeArrowheads="1"/>
          </p:cNvSpPr>
          <p:nvPr>
            <p:ph type="title"/>
          </p:nvPr>
        </p:nvSpPr>
        <p:spPr/>
        <p:txBody>
          <a:bodyPr/>
          <a:lstStyle/>
          <a:p>
            <a:r>
              <a:rPr lang="en-US" smtClean="0"/>
              <a:t>Network Science and Engineering</a:t>
            </a:r>
          </a:p>
        </p:txBody>
      </p:sp>
      <p:sp>
        <p:nvSpPr>
          <p:cNvPr id="123909" name="Rectangle 3"/>
          <p:cNvSpPr>
            <a:spLocks noGrp="1" noChangeArrowheads="1"/>
          </p:cNvSpPr>
          <p:nvPr>
            <p:ph type="body" idx="1"/>
          </p:nvPr>
        </p:nvSpPr>
        <p:spPr/>
        <p:txBody>
          <a:bodyPr/>
          <a:lstStyle/>
          <a:p>
            <a:r>
              <a:rPr lang="en-US" smtClean="0"/>
              <a:t>NetSE Council Research Agenda, September 2009</a:t>
            </a:r>
          </a:p>
          <a:p>
            <a:pPr lvl="1"/>
            <a:r>
              <a:rPr lang="en-US" smtClean="0">
                <a:hlinkClick r:id="rId2"/>
              </a:rPr>
              <a:t>http://www.cra.org/ccc/docs/NetSE-Research-Agenda.pdf</a:t>
            </a:r>
            <a:endParaRPr lang="en-US" smtClean="0"/>
          </a:p>
          <a:p>
            <a:pPr lvl="1"/>
            <a:endParaRPr lang="en-US" smtClean="0"/>
          </a:p>
          <a:p>
            <a:r>
              <a:rPr lang="en-US" smtClean="0"/>
              <a:t>7</a:t>
            </a:r>
            <a:r>
              <a:rPr lang="en-US" baseline="30000" smtClean="0"/>
              <a:t>th</a:t>
            </a:r>
            <a:r>
              <a:rPr lang="en-US" smtClean="0"/>
              <a:t> GENI Engineering Conference, March 16-18, 2010</a:t>
            </a:r>
          </a:p>
          <a:p>
            <a:endParaRPr lang="en-US" smtClean="0"/>
          </a:p>
          <a:p>
            <a:r>
              <a:rPr lang="en-US" smtClean="0">
                <a:solidFill>
                  <a:srgbClr val="FF0000"/>
                </a:solidFill>
              </a:rPr>
              <a:t>Future Internet Architectures</a:t>
            </a:r>
          </a:p>
          <a:p>
            <a:pPr lvl="1"/>
            <a:r>
              <a:rPr lang="en-US" smtClean="0"/>
              <a:t>Summit October 12-15, 2009</a:t>
            </a:r>
          </a:p>
          <a:p>
            <a:pPr lvl="1"/>
            <a:r>
              <a:rPr lang="en-US" smtClean="0"/>
              <a:t>In response to External Review Committee of FIND</a:t>
            </a:r>
          </a:p>
          <a:p>
            <a:pPr lvl="1"/>
            <a:r>
              <a:rPr lang="en-US" smtClean="0"/>
              <a:t>FIA program solicitation for 2-4 large-scale pilots, deadline April 22, 2010</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9" name="Slide Number Placeholder 3"/>
          <p:cNvSpPr>
            <a:spLocks noGrp="1"/>
          </p:cNvSpPr>
          <p:nvPr>
            <p:ph type="sldNum" sz="quarter" idx="10"/>
          </p:nvPr>
        </p:nvSpPr>
        <p:spPr>
          <a:noFill/>
        </p:spPr>
        <p:txBody>
          <a:bodyPr/>
          <a:lstStyle/>
          <a:p>
            <a:fld id="{C9C32B28-538B-4B13-A0AE-C99D97059D87}" type="slidenum">
              <a:rPr lang="en-US" smtClean="0">
                <a:latin typeface="Calibri" pitchFamily="-123" charset="0"/>
                <a:ea typeface="ＭＳ Ｐゴシック" pitchFamily="-123" charset="-128"/>
                <a:cs typeface="ＭＳ Ｐゴシック" pitchFamily="-123" charset="-128"/>
              </a:rPr>
              <a:pPr/>
              <a:t>28</a:t>
            </a:fld>
            <a:endParaRPr lang="en-US" sz="1400" smtClean="0">
              <a:latin typeface="Calibri" pitchFamily="-123" charset="0"/>
              <a:ea typeface="ＭＳ Ｐゴシック" pitchFamily="-123" charset="-128"/>
              <a:cs typeface="ＭＳ Ｐゴシック" pitchFamily="-123" charset="-128"/>
            </a:endParaRPr>
          </a:p>
        </p:txBody>
      </p:sp>
      <p:sp>
        <p:nvSpPr>
          <p:cNvPr id="124930"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24931"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24932" name="Rectangle 2"/>
          <p:cNvSpPr>
            <a:spLocks noGrp="1" noChangeArrowheads="1"/>
          </p:cNvSpPr>
          <p:nvPr>
            <p:ph type="title"/>
          </p:nvPr>
        </p:nvSpPr>
        <p:spPr/>
        <p:txBody>
          <a:bodyPr/>
          <a:lstStyle/>
          <a:p>
            <a:r>
              <a:rPr lang="en-US" sz="2800" smtClean="0"/>
              <a:t>Trustworthy Computing</a:t>
            </a:r>
          </a:p>
        </p:txBody>
      </p:sp>
      <p:sp>
        <p:nvSpPr>
          <p:cNvPr id="124933" name="Rectangle 3"/>
          <p:cNvSpPr>
            <a:spLocks noGrp="1" noChangeArrowheads="1"/>
          </p:cNvSpPr>
          <p:nvPr>
            <p:ph type="body" idx="1"/>
          </p:nvPr>
        </p:nvSpPr>
        <p:spPr>
          <a:xfrm>
            <a:off x="685800" y="1295400"/>
            <a:ext cx="8062913" cy="4953000"/>
          </a:xfrm>
        </p:spPr>
        <p:txBody>
          <a:bodyPr/>
          <a:lstStyle/>
          <a:p>
            <a:r>
              <a:rPr lang="en-US" smtClean="0"/>
              <a:t>Trustworthy = reliability, security, privacy, usability</a:t>
            </a:r>
          </a:p>
          <a:p>
            <a:endParaRPr lang="en-US" smtClean="0"/>
          </a:p>
          <a:p>
            <a:r>
              <a:rPr lang="en-US" smtClean="0"/>
              <a:t>Broadening and deepening scope of “Cyber Security”</a:t>
            </a:r>
          </a:p>
          <a:p>
            <a:pPr lvl="1"/>
            <a:r>
              <a:rPr lang="en-US" smtClean="0">
                <a:solidFill>
                  <a:srgbClr val="FF0000"/>
                </a:solidFill>
              </a:rPr>
              <a:t>Foundations</a:t>
            </a:r>
            <a:r>
              <a:rPr lang="en-US" smtClean="0"/>
              <a:t> of trustworthy</a:t>
            </a:r>
          </a:p>
          <a:p>
            <a:pPr lvl="2"/>
            <a:r>
              <a:rPr lang="en-US" smtClean="0"/>
              <a:t>Models, logics, algorithms, metrics</a:t>
            </a:r>
          </a:p>
          <a:p>
            <a:pPr lvl="2"/>
            <a:r>
              <a:rPr lang="en-US" smtClean="0"/>
              <a:t>E.g., Science of Security</a:t>
            </a:r>
          </a:p>
          <a:p>
            <a:pPr lvl="1"/>
            <a:r>
              <a:rPr lang="en-US" smtClean="0">
                <a:solidFill>
                  <a:srgbClr val="FF0000"/>
                </a:solidFill>
              </a:rPr>
              <a:t>Privacy</a:t>
            </a:r>
          </a:p>
          <a:p>
            <a:pPr lvl="1"/>
            <a:r>
              <a:rPr lang="en-US" smtClean="0">
                <a:solidFill>
                  <a:srgbClr val="FF0000"/>
                </a:solidFill>
              </a:rPr>
              <a:t>Usability</a:t>
            </a:r>
          </a:p>
          <a:p>
            <a:pPr lvl="1"/>
            <a:endParaRPr lang="en-US" smtClean="0">
              <a:solidFill>
                <a:srgbClr val="FF0000"/>
              </a:solidFill>
            </a:endParaRPr>
          </a:p>
          <a:p>
            <a:r>
              <a:rPr lang="en-US" smtClean="0"/>
              <a:t>FY11 Request $70M</a:t>
            </a:r>
          </a:p>
          <a:p>
            <a:pPr lvl="1" eaLnBrk="1" hangingPunct="1">
              <a:buClr>
                <a:schemeClr val="tx1"/>
              </a:buClr>
            </a:pPr>
            <a:r>
              <a:rPr lang="en-US" sz="1800" smtClean="0"/>
              <a:t>Increase reflected in Comprehensive National Cybersecurity Initiative (CNCI) total of $55.00M (+$15.00M over FY10)</a:t>
            </a:r>
            <a:endParaRPr lang="en-US" smtClean="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3" name="Slide Number Placeholder 3"/>
          <p:cNvSpPr>
            <a:spLocks noGrp="1"/>
          </p:cNvSpPr>
          <p:nvPr>
            <p:ph type="sldNum" sz="quarter" idx="10"/>
          </p:nvPr>
        </p:nvSpPr>
        <p:spPr>
          <a:noFill/>
        </p:spPr>
        <p:txBody>
          <a:bodyPr/>
          <a:lstStyle/>
          <a:p>
            <a:fld id="{5525B817-EE06-47C1-8C42-C9CC6555CD41}" type="slidenum">
              <a:rPr lang="en-US" smtClean="0">
                <a:latin typeface="Calibri" pitchFamily="-123" charset="0"/>
                <a:ea typeface="ＭＳ Ｐゴシック" pitchFamily="-123" charset="-128"/>
                <a:cs typeface="ＭＳ Ｐゴシック" pitchFamily="-123" charset="-128"/>
              </a:rPr>
              <a:pPr/>
              <a:t>29</a:t>
            </a:fld>
            <a:endParaRPr lang="en-US" sz="1400" smtClean="0">
              <a:latin typeface="Calibri" pitchFamily="-123" charset="0"/>
              <a:ea typeface="ＭＳ Ｐゴシック" pitchFamily="-123" charset="-128"/>
              <a:cs typeface="ＭＳ Ｐゴシック" pitchFamily="-123" charset="-128"/>
            </a:endParaRPr>
          </a:p>
        </p:txBody>
      </p:sp>
      <p:sp>
        <p:nvSpPr>
          <p:cNvPr id="125954"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25955"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25956" name="Rectangle 2"/>
          <p:cNvSpPr>
            <a:spLocks noGrp="1" noChangeArrowheads="1"/>
          </p:cNvSpPr>
          <p:nvPr>
            <p:ph type="title"/>
          </p:nvPr>
        </p:nvSpPr>
        <p:spPr/>
        <p:txBody>
          <a:bodyPr/>
          <a:lstStyle/>
          <a:p>
            <a:r>
              <a:rPr lang="en-US" smtClean="0"/>
              <a:t>Others</a:t>
            </a:r>
          </a:p>
        </p:txBody>
      </p:sp>
      <p:sp>
        <p:nvSpPr>
          <p:cNvPr id="125957" name="Rectangle 3"/>
          <p:cNvSpPr>
            <a:spLocks noGrp="1" noChangeArrowheads="1"/>
          </p:cNvSpPr>
          <p:nvPr>
            <p:ph type="body" idx="1"/>
          </p:nvPr>
        </p:nvSpPr>
        <p:spPr>
          <a:xfrm>
            <a:off x="268288" y="1295400"/>
            <a:ext cx="8574087" cy="4953000"/>
          </a:xfrm>
        </p:spPr>
        <p:txBody>
          <a:bodyPr/>
          <a:lstStyle/>
          <a:p>
            <a:pPr marL="457200" indent="-457200">
              <a:lnSpc>
                <a:spcPct val="80000"/>
              </a:lnSpc>
            </a:pPr>
            <a:r>
              <a:rPr lang="en-US" sz="2000" smtClean="0"/>
              <a:t>Joint with other directorates and offices</a:t>
            </a:r>
          </a:p>
          <a:p>
            <a:pPr marL="838200" lvl="1" indent="-381000">
              <a:lnSpc>
                <a:spcPct val="80000"/>
              </a:lnSpc>
            </a:pPr>
            <a:r>
              <a:rPr lang="en-US" sz="1800" smtClean="0"/>
              <a:t>CISE + BIO + SBE + MPS: Computational Neuroscience (with NIH)</a:t>
            </a:r>
          </a:p>
          <a:p>
            <a:pPr marL="838200" lvl="1" indent="-381000">
              <a:lnSpc>
                <a:spcPct val="80000"/>
              </a:lnSpc>
            </a:pPr>
            <a:r>
              <a:rPr lang="en-US" sz="1800" smtClean="0"/>
              <a:t>CISE + ENG: Cyber-Physical Systems, Multi-core (with SRC)</a:t>
            </a:r>
          </a:p>
          <a:p>
            <a:pPr marL="838200" lvl="1" indent="-381000">
              <a:lnSpc>
                <a:spcPct val="80000"/>
              </a:lnSpc>
            </a:pPr>
            <a:r>
              <a:rPr lang="en-US" sz="1800" smtClean="0"/>
              <a:t>CISE + MPS: FODAVA (with DHS), MCS</a:t>
            </a:r>
          </a:p>
          <a:p>
            <a:pPr marL="838200" lvl="1" indent="-381000">
              <a:lnSpc>
                <a:spcPct val="80000"/>
              </a:lnSpc>
            </a:pPr>
            <a:r>
              <a:rPr lang="en-US" sz="1800" smtClean="0"/>
              <a:t>CISE + OCI: DataNet</a:t>
            </a:r>
          </a:p>
          <a:p>
            <a:pPr marL="838200" lvl="1" indent="-381000">
              <a:lnSpc>
                <a:spcPct val="80000"/>
              </a:lnSpc>
            </a:pPr>
            <a:r>
              <a:rPr lang="en-US" sz="1800" smtClean="0"/>
              <a:t>OCI + CISE + ENG + GEO + MPS: PetaApps</a:t>
            </a:r>
          </a:p>
          <a:p>
            <a:pPr marL="838200" lvl="1" indent="-381000">
              <a:lnSpc>
                <a:spcPct val="80000"/>
              </a:lnSpc>
            </a:pPr>
            <a:r>
              <a:rPr lang="en-US" sz="1800" smtClean="0"/>
              <a:t>Creative IT (co-funding with other directorates)</a:t>
            </a:r>
          </a:p>
          <a:p>
            <a:pPr marL="457200" indent="-457200">
              <a:lnSpc>
                <a:spcPct val="80000"/>
              </a:lnSpc>
            </a:pPr>
            <a:r>
              <a:rPr lang="en-US" sz="2000" smtClean="0"/>
              <a:t>Activities with other agencies, e.g., DARPA, DHS, IARPA, NGA, NIH, NSA</a:t>
            </a:r>
          </a:p>
          <a:p>
            <a:pPr marL="457200" indent="-457200">
              <a:lnSpc>
                <a:spcPct val="80000"/>
              </a:lnSpc>
            </a:pPr>
            <a:r>
              <a:rPr lang="en-US" sz="2000" smtClean="0"/>
              <a:t>Partnerships with companies</a:t>
            </a:r>
          </a:p>
          <a:p>
            <a:pPr marL="838200" lvl="1" indent="-381000">
              <a:lnSpc>
                <a:spcPct val="80000"/>
              </a:lnSpc>
            </a:pPr>
            <a:r>
              <a:rPr lang="en-US" sz="1800" smtClean="0"/>
              <a:t>Google+IBM, HP+Intel+Yahoo!, Microsoft: Data-Intensive Computing</a:t>
            </a:r>
          </a:p>
          <a:p>
            <a:pPr marL="838200" lvl="1" indent="-381000">
              <a:lnSpc>
                <a:spcPct val="80000"/>
              </a:lnSpc>
            </a:pPr>
            <a:r>
              <a:rPr lang="en-US" sz="1800" smtClean="0"/>
              <a:t>SRC: Multi-core</a:t>
            </a:r>
          </a:p>
          <a:p>
            <a:pPr marL="457200" indent="-457200">
              <a:lnSpc>
                <a:spcPct val="80000"/>
              </a:lnSpc>
            </a:pPr>
            <a:r>
              <a:rPr lang="en-US" sz="2000" smtClean="0"/>
              <a:t>Research infrastructure: CRI, MRI</a:t>
            </a:r>
          </a:p>
          <a:p>
            <a:pPr marL="457200" indent="-457200">
              <a:lnSpc>
                <a:spcPct val="80000"/>
              </a:lnSpc>
            </a:pPr>
            <a:r>
              <a:rPr lang="en-US" sz="2000" smtClean="0"/>
              <a:t>…</a:t>
            </a:r>
          </a:p>
          <a:p>
            <a:pPr marL="457200" indent="-457200" algn="ctr">
              <a:lnSpc>
                <a:spcPct val="80000"/>
              </a:lnSpc>
              <a:buFontTx/>
              <a:buNone/>
            </a:pPr>
            <a:r>
              <a:rPr lang="en-US" smtClean="0">
                <a:solidFill>
                  <a:srgbClr val="FF0000"/>
                </a:solidFill>
              </a:rPr>
              <a:t>Please see website</a:t>
            </a:r>
            <a:r>
              <a:rPr lang="en-US" smtClean="0"/>
              <a:t> </a:t>
            </a:r>
            <a:r>
              <a:rPr lang="en-US" smtClean="0">
                <a:hlinkClick r:id="rId2"/>
              </a:rPr>
              <a:t>www.cise.nsf.gov</a:t>
            </a:r>
            <a:r>
              <a:rPr lang="en-US" smtClean="0"/>
              <a:t> </a:t>
            </a:r>
            <a:r>
              <a:rPr lang="en-US" smtClean="0">
                <a:solidFill>
                  <a:srgbClr val="FF0000"/>
                </a:solidFill>
              </a:rPr>
              <a:t>for full list.</a:t>
            </a:r>
          </a:p>
          <a:p>
            <a:pPr marL="457200" indent="-457200" algn="ctr">
              <a:lnSpc>
                <a:spcPct val="80000"/>
              </a:lnSpc>
              <a:buFontTx/>
              <a:buNone/>
            </a:pPr>
            <a:endParaRPr lang="en-US" sz="2000" smtClean="0"/>
          </a:p>
          <a:p>
            <a:pPr marL="457200" indent="-457200">
              <a:lnSpc>
                <a:spcPct val="80000"/>
              </a:lnSpc>
            </a:pPr>
            <a:endParaRPr lang="en-US" sz="2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5" name="Content Placeholder 7" descr="nsf-support.bmp"/>
          <p:cNvPicPr>
            <a:picLocks noGrp="1" noChangeAspect="1"/>
          </p:cNvPicPr>
          <p:nvPr>
            <p:ph idx="1"/>
          </p:nvPr>
        </p:nvPicPr>
        <p:blipFill>
          <a:blip r:embed="rId2"/>
          <a:srcRect/>
          <a:stretch>
            <a:fillRect/>
          </a:stretch>
        </p:blipFill>
        <p:spPr>
          <a:xfrm>
            <a:off x="96838" y="255588"/>
            <a:ext cx="8305800" cy="5992812"/>
          </a:xfrm>
        </p:spPr>
      </p:pic>
      <p:sp>
        <p:nvSpPr>
          <p:cNvPr id="31746" name="Slide Number Placeholder 3"/>
          <p:cNvSpPr>
            <a:spLocks noGrp="1"/>
          </p:cNvSpPr>
          <p:nvPr>
            <p:ph type="sldNum" sz="quarter" idx="10"/>
          </p:nvPr>
        </p:nvSpPr>
        <p:spPr>
          <a:noFill/>
        </p:spPr>
        <p:txBody>
          <a:bodyPr/>
          <a:lstStyle/>
          <a:p>
            <a:fld id="{D29F49E3-DDB5-43A6-BDF8-AA2B6B514319}" type="slidenum">
              <a:rPr lang="en-US" smtClean="0">
                <a:latin typeface="Calibri" pitchFamily="-123" charset="0"/>
                <a:ea typeface="ＭＳ Ｐゴシック" pitchFamily="-123" charset="-128"/>
                <a:cs typeface="ＭＳ Ｐゴシック" pitchFamily="-123" charset="-128"/>
              </a:rPr>
              <a:pPr/>
              <a:t>3</a:t>
            </a:fld>
            <a:endParaRPr lang="en-US" sz="1400" smtClean="0">
              <a:latin typeface="Calibri" pitchFamily="-123" charset="0"/>
              <a:ea typeface="ＭＳ Ｐゴシック" pitchFamily="-123" charset="-128"/>
              <a:cs typeface="ＭＳ Ｐゴシック" pitchFamily="-123" charset="-128"/>
            </a:endParaRPr>
          </a:p>
        </p:txBody>
      </p:sp>
      <p:sp>
        <p:nvSpPr>
          <p:cNvPr id="31747"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31748"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31749" name="Oval 3"/>
          <p:cNvSpPr>
            <a:spLocks noChangeArrowheads="1"/>
          </p:cNvSpPr>
          <p:nvPr/>
        </p:nvSpPr>
        <p:spPr bwMode="auto">
          <a:xfrm>
            <a:off x="1619250" y="5224463"/>
            <a:ext cx="7127875" cy="628650"/>
          </a:xfrm>
          <a:prstGeom prst="ellipse">
            <a:avLst/>
          </a:prstGeom>
          <a:noFill/>
          <a:ln w="38100">
            <a:solidFill>
              <a:srgbClr val="FF0000"/>
            </a:solidFill>
            <a:round/>
            <a:headEnd/>
            <a:tailEnd/>
          </a:ln>
        </p:spPr>
        <p:txBody>
          <a:bodyPr wrap="none" anchor="ctr">
            <a:prstTxWarp prst="textNoShape">
              <a:avLst/>
            </a:prstTxWarp>
          </a:bodyPr>
          <a:lstStyle/>
          <a:p>
            <a:pPr eaLnBrk="0" hangingPunct="0"/>
            <a:endParaRPr lang="en-US" sz="18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7" name="Rectangle 2"/>
          <p:cNvSpPr>
            <a:spLocks noGrp="1" noChangeArrowheads="1"/>
          </p:cNvSpPr>
          <p:nvPr>
            <p:ph type="ctrTitle"/>
          </p:nvPr>
        </p:nvSpPr>
        <p:spPr>
          <a:xfrm>
            <a:off x="685800" y="2768600"/>
            <a:ext cx="7772400" cy="1470025"/>
          </a:xfrm>
        </p:spPr>
        <p:txBody>
          <a:bodyPr/>
          <a:lstStyle/>
          <a:p>
            <a:pPr algn="ctr"/>
            <a:r>
              <a:rPr lang="en-US" sz="4000" smtClean="0"/>
              <a:t>New for FY10</a:t>
            </a:r>
            <a:endParaRPr lang="en-US" sz="4000" b="1"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5" name="Slide Number Placeholder 1"/>
          <p:cNvSpPr>
            <a:spLocks noGrp="1"/>
          </p:cNvSpPr>
          <p:nvPr>
            <p:ph type="sldNum" sz="quarter" idx="10"/>
          </p:nvPr>
        </p:nvSpPr>
        <p:spPr>
          <a:noFill/>
        </p:spPr>
        <p:txBody>
          <a:bodyPr/>
          <a:lstStyle/>
          <a:p>
            <a:fld id="{357A0F85-2F97-4D93-9FAD-4B4CCFC6D7F9}" type="slidenum">
              <a:rPr lang="en-US" smtClean="0">
                <a:latin typeface="Calibri" pitchFamily="-123" charset="0"/>
                <a:ea typeface="ＭＳ Ｐゴシック" pitchFamily="-123" charset="-128"/>
                <a:cs typeface="ＭＳ Ｐゴシック" pitchFamily="-123" charset="-128"/>
              </a:rPr>
              <a:pPr/>
              <a:t>31</a:t>
            </a:fld>
            <a:endParaRPr lang="en-US" sz="1400" smtClean="0">
              <a:latin typeface="Calibri" pitchFamily="-123" charset="0"/>
              <a:ea typeface="ＭＳ Ｐゴシック" pitchFamily="-123" charset="-128"/>
              <a:cs typeface="ＭＳ Ｐゴシック" pitchFamily="-123" charset="-128"/>
            </a:endParaRPr>
          </a:p>
        </p:txBody>
      </p:sp>
      <p:sp>
        <p:nvSpPr>
          <p:cNvPr id="129026" name="Date Placeholder 2"/>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29027" name="Footer Placeholder 3"/>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pic>
        <p:nvPicPr>
          <p:cNvPr id="129028" name="Picture 2"/>
          <p:cNvPicPr>
            <a:picLocks noChangeAspect="1" noChangeArrowheads="1"/>
          </p:cNvPicPr>
          <p:nvPr/>
        </p:nvPicPr>
        <p:blipFill>
          <a:blip r:embed="rId3"/>
          <a:srcRect t="47993"/>
          <a:stretch>
            <a:fillRect/>
          </a:stretch>
        </p:blipFill>
        <p:spPr bwMode="auto">
          <a:xfrm>
            <a:off x="1593850" y="2268538"/>
            <a:ext cx="1285875" cy="793750"/>
          </a:xfrm>
          <a:prstGeom prst="rect">
            <a:avLst/>
          </a:prstGeom>
          <a:noFill/>
          <a:ln w="9525">
            <a:noFill/>
            <a:miter lim="800000"/>
            <a:headEnd/>
            <a:tailEnd/>
          </a:ln>
        </p:spPr>
      </p:pic>
      <p:pic>
        <p:nvPicPr>
          <p:cNvPr id="129029" name="Picture 3" descr="the head camera"/>
          <p:cNvPicPr>
            <a:picLocks noChangeAspect="1" noChangeArrowheads="1"/>
          </p:cNvPicPr>
          <p:nvPr/>
        </p:nvPicPr>
        <p:blipFill>
          <a:blip r:embed="rId4"/>
          <a:srcRect l="5518" t="7588" r="5518" b="18973"/>
          <a:stretch>
            <a:fillRect/>
          </a:stretch>
        </p:blipFill>
        <p:spPr bwMode="auto">
          <a:xfrm>
            <a:off x="3600450" y="5478463"/>
            <a:ext cx="1079500" cy="769937"/>
          </a:xfrm>
          <a:prstGeom prst="rect">
            <a:avLst/>
          </a:prstGeom>
          <a:noFill/>
          <a:ln w="9525">
            <a:noFill/>
            <a:miter lim="800000"/>
            <a:headEnd/>
            <a:tailEnd/>
          </a:ln>
        </p:spPr>
      </p:pic>
      <p:pic>
        <p:nvPicPr>
          <p:cNvPr id="129030" name="Picture 4"/>
          <p:cNvPicPr>
            <a:picLocks noChangeAspect="1" noChangeArrowheads="1"/>
          </p:cNvPicPr>
          <p:nvPr/>
        </p:nvPicPr>
        <p:blipFill>
          <a:blip r:embed="rId5"/>
          <a:srcRect/>
          <a:stretch>
            <a:fillRect/>
          </a:stretch>
        </p:blipFill>
        <p:spPr bwMode="auto">
          <a:xfrm>
            <a:off x="4679950" y="2513013"/>
            <a:ext cx="749300" cy="1401762"/>
          </a:xfrm>
          <a:prstGeom prst="rect">
            <a:avLst/>
          </a:prstGeom>
          <a:noFill/>
          <a:ln w="9525">
            <a:noFill/>
            <a:miter lim="800000"/>
            <a:headEnd/>
            <a:tailEnd/>
          </a:ln>
        </p:spPr>
      </p:pic>
      <p:pic>
        <p:nvPicPr>
          <p:cNvPr id="129031" name="Picture 5" descr="xin_490103131744010196602"/>
          <p:cNvPicPr>
            <a:picLocks noChangeAspect="1" noChangeArrowheads="1"/>
          </p:cNvPicPr>
          <p:nvPr/>
        </p:nvPicPr>
        <p:blipFill>
          <a:blip r:embed="rId6"/>
          <a:srcRect/>
          <a:stretch>
            <a:fillRect/>
          </a:stretch>
        </p:blipFill>
        <p:spPr bwMode="auto">
          <a:xfrm>
            <a:off x="4383088" y="4143375"/>
            <a:ext cx="593725" cy="792163"/>
          </a:xfrm>
          <a:prstGeom prst="rect">
            <a:avLst/>
          </a:prstGeom>
          <a:noFill/>
          <a:ln w="9525">
            <a:noFill/>
            <a:miter lim="800000"/>
            <a:headEnd/>
            <a:tailEnd/>
          </a:ln>
        </p:spPr>
      </p:pic>
      <p:pic>
        <p:nvPicPr>
          <p:cNvPr id="129032" name="Picture 6" descr="http://http.cdnlayer.com/itke/blogs.dir/8/files/2008/02/gnu.png"/>
          <p:cNvPicPr>
            <a:picLocks noChangeAspect="1" noChangeArrowheads="1"/>
          </p:cNvPicPr>
          <p:nvPr/>
        </p:nvPicPr>
        <p:blipFill>
          <a:blip r:embed="rId7"/>
          <a:srcRect/>
          <a:stretch>
            <a:fillRect/>
          </a:stretch>
        </p:blipFill>
        <p:spPr bwMode="auto">
          <a:xfrm>
            <a:off x="3908425" y="3609975"/>
            <a:ext cx="566738" cy="654050"/>
          </a:xfrm>
          <a:prstGeom prst="rect">
            <a:avLst/>
          </a:prstGeom>
          <a:noFill/>
          <a:ln w="9525">
            <a:noFill/>
            <a:miter lim="800000"/>
            <a:headEnd/>
            <a:tailEnd/>
          </a:ln>
        </p:spPr>
      </p:pic>
      <p:pic>
        <p:nvPicPr>
          <p:cNvPr id="129033" name="Picture 7" descr="IEM - Iowa Electronic Markets">
            <a:hlinkClick r:id="rId8"/>
          </p:cNvPr>
          <p:cNvPicPr>
            <a:picLocks noChangeAspect="1" noChangeArrowheads="1"/>
          </p:cNvPicPr>
          <p:nvPr/>
        </p:nvPicPr>
        <p:blipFill>
          <a:blip r:embed="rId9"/>
          <a:srcRect/>
          <a:stretch>
            <a:fillRect/>
          </a:stretch>
        </p:blipFill>
        <p:spPr bwMode="auto">
          <a:xfrm>
            <a:off x="1749425" y="3671888"/>
            <a:ext cx="2051050" cy="417512"/>
          </a:xfrm>
          <a:prstGeom prst="rect">
            <a:avLst/>
          </a:prstGeom>
          <a:solidFill>
            <a:schemeClr val="tx1"/>
          </a:solidFill>
          <a:ln w="9525">
            <a:noFill/>
            <a:miter lim="800000"/>
            <a:headEnd/>
            <a:tailEnd/>
          </a:ln>
        </p:spPr>
      </p:pic>
      <p:pic>
        <p:nvPicPr>
          <p:cNvPr id="129034" name="Picture 8" descr="The image “http://www.breakitdownblog.com/wp-content/uploads/2009/04/linux-penguin-tux.jpg” cannot be displayed, because it contains errors."/>
          <p:cNvPicPr>
            <a:picLocks noChangeAspect="1" noChangeArrowheads="1"/>
          </p:cNvPicPr>
          <p:nvPr/>
        </p:nvPicPr>
        <p:blipFill>
          <a:blip r:embed="rId10"/>
          <a:srcRect/>
          <a:stretch>
            <a:fillRect/>
          </a:stretch>
        </p:blipFill>
        <p:spPr bwMode="auto">
          <a:xfrm>
            <a:off x="1235075" y="3244850"/>
            <a:ext cx="471488" cy="669925"/>
          </a:xfrm>
          <a:prstGeom prst="rect">
            <a:avLst/>
          </a:prstGeom>
          <a:noFill/>
          <a:ln w="9525">
            <a:noFill/>
            <a:miter lim="800000"/>
            <a:headEnd/>
            <a:tailEnd/>
          </a:ln>
        </p:spPr>
      </p:pic>
      <p:pic>
        <p:nvPicPr>
          <p:cNvPr id="129035" name="Picture 9" descr="amazon"/>
          <p:cNvPicPr>
            <a:picLocks noChangeAspect="1" noChangeArrowheads="1"/>
          </p:cNvPicPr>
          <p:nvPr/>
        </p:nvPicPr>
        <p:blipFill>
          <a:blip r:embed="rId11"/>
          <a:srcRect/>
          <a:stretch>
            <a:fillRect/>
          </a:stretch>
        </p:blipFill>
        <p:spPr bwMode="auto">
          <a:xfrm>
            <a:off x="1954213" y="3122613"/>
            <a:ext cx="1543050" cy="354012"/>
          </a:xfrm>
          <a:prstGeom prst="rect">
            <a:avLst/>
          </a:prstGeom>
          <a:noFill/>
          <a:ln w="9525">
            <a:noFill/>
            <a:miter lim="800000"/>
            <a:headEnd/>
            <a:tailEnd/>
          </a:ln>
        </p:spPr>
      </p:pic>
      <p:pic>
        <p:nvPicPr>
          <p:cNvPr id="129036" name="Picture 10"/>
          <p:cNvPicPr>
            <a:picLocks noChangeAspect="1" noChangeArrowheads="1"/>
          </p:cNvPicPr>
          <p:nvPr/>
        </p:nvPicPr>
        <p:blipFill>
          <a:blip r:embed="rId12"/>
          <a:srcRect/>
          <a:stretch>
            <a:fillRect/>
          </a:stretch>
        </p:blipFill>
        <p:spPr bwMode="auto">
          <a:xfrm>
            <a:off x="1749425" y="1570038"/>
            <a:ext cx="771525" cy="889000"/>
          </a:xfrm>
          <a:prstGeom prst="rect">
            <a:avLst/>
          </a:prstGeom>
          <a:noFill/>
          <a:ln w="9525">
            <a:noFill/>
            <a:miter lim="800000"/>
            <a:headEnd/>
            <a:tailEnd/>
          </a:ln>
        </p:spPr>
      </p:pic>
      <p:pic>
        <p:nvPicPr>
          <p:cNvPr id="129037" name="Picture 11" descr="From collectibles to cars, buy and sell all kinds of items on eBay">
            <a:hlinkClick r:id="rId13"/>
          </p:cNvPr>
          <p:cNvPicPr>
            <a:picLocks noChangeAspect="1" noChangeArrowheads="1"/>
          </p:cNvPicPr>
          <p:nvPr/>
        </p:nvPicPr>
        <p:blipFill>
          <a:blip r:embed="rId14"/>
          <a:srcRect/>
          <a:stretch>
            <a:fillRect/>
          </a:stretch>
        </p:blipFill>
        <p:spPr bwMode="auto">
          <a:xfrm>
            <a:off x="2725738" y="2014538"/>
            <a:ext cx="706437" cy="342900"/>
          </a:xfrm>
          <a:prstGeom prst="rect">
            <a:avLst/>
          </a:prstGeom>
          <a:noFill/>
          <a:ln w="9525">
            <a:noFill/>
            <a:miter lim="800000"/>
            <a:headEnd/>
            <a:tailEnd/>
          </a:ln>
        </p:spPr>
      </p:pic>
      <p:pic>
        <p:nvPicPr>
          <p:cNvPr id="129038" name="Picture 12"/>
          <p:cNvPicPr>
            <a:picLocks noChangeAspect="1" noChangeArrowheads="1"/>
          </p:cNvPicPr>
          <p:nvPr/>
        </p:nvPicPr>
        <p:blipFill>
          <a:blip r:embed="rId15"/>
          <a:srcRect l="1350" t="16252" r="65991" b="77510"/>
          <a:stretch>
            <a:fillRect/>
          </a:stretch>
        </p:blipFill>
        <p:spPr bwMode="auto">
          <a:xfrm>
            <a:off x="153988" y="6354763"/>
            <a:ext cx="2314575" cy="312737"/>
          </a:xfrm>
          <a:prstGeom prst="rect">
            <a:avLst/>
          </a:prstGeom>
          <a:noFill/>
          <a:ln w="9525">
            <a:noFill/>
            <a:miter lim="800000"/>
            <a:headEnd/>
            <a:tailEnd/>
          </a:ln>
        </p:spPr>
      </p:pic>
      <p:pic>
        <p:nvPicPr>
          <p:cNvPr id="129039" name="Picture 13" descr="Logo_60wht"/>
          <p:cNvPicPr>
            <a:picLocks noChangeAspect="1" noChangeArrowheads="1"/>
          </p:cNvPicPr>
          <p:nvPr/>
        </p:nvPicPr>
        <p:blipFill>
          <a:blip r:embed="rId16"/>
          <a:srcRect/>
          <a:stretch>
            <a:fillRect/>
          </a:stretch>
        </p:blipFill>
        <p:spPr bwMode="auto">
          <a:xfrm>
            <a:off x="3416300" y="4891088"/>
            <a:ext cx="1131888" cy="587375"/>
          </a:xfrm>
          <a:prstGeom prst="rect">
            <a:avLst/>
          </a:prstGeom>
          <a:noFill/>
          <a:ln w="9525">
            <a:noFill/>
            <a:miter lim="800000"/>
            <a:headEnd/>
            <a:tailEnd/>
          </a:ln>
        </p:spPr>
      </p:pic>
      <p:pic>
        <p:nvPicPr>
          <p:cNvPr id="129040" name="Picture 14" descr="image001"/>
          <p:cNvPicPr>
            <a:picLocks noChangeAspect="1" noChangeArrowheads="1"/>
          </p:cNvPicPr>
          <p:nvPr/>
        </p:nvPicPr>
        <p:blipFill>
          <a:blip r:embed="rId17"/>
          <a:srcRect/>
          <a:stretch>
            <a:fillRect/>
          </a:stretch>
        </p:blipFill>
        <p:spPr bwMode="auto">
          <a:xfrm>
            <a:off x="2982913" y="4279900"/>
            <a:ext cx="1228725" cy="609600"/>
          </a:xfrm>
          <a:prstGeom prst="rect">
            <a:avLst/>
          </a:prstGeom>
          <a:noFill/>
          <a:ln w="9525">
            <a:noFill/>
            <a:miter lim="800000"/>
            <a:headEnd/>
            <a:tailEnd/>
          </a:ln>
        </p:spPr>
      </p:pic>
      <p:pic>
        <p:nvPicPr>
          <p:cNvPr id="129041" name="Picture 15" descr="424012a-i2"/>
          <p:cNvPicPr>
            <a:picLocks noChangeAspect="1" noChangeArrowheads="1"/>
          </p:cNvPicPr>
          <p:nvPr/>
        </p:nvPicPr>
        <p:blipFill>
          <a:blip r:embed="rId18"/>
          <a:srcRect/>
          <a:stretch>
            <a:fillRect/>
          </a:stretch>
        </p:blipFill>
        <p:spPr bwMode="auto">
          <a:xfrm>
            <a:off x="2632075" y="5086350"/>
            <a:ext cx="700088" cy="1157288"/>
          </a:xfrm>
          <a:prstGeom prst="rect">
            <a:avLst/>
          </a:prstGeom>
          <a:noFill/>
          <a:ln w="9525">
            <a:noFill/>
            <a:miter lim="800000"/>
            <a:headEnd/>
            <a:tailEnd/>
          </a:ln>
        </p:spPr>
      </p:pic>
      <p:pic>
        <p:nvPicPr>
          <p:cNvPr id="129042" name="Picture 16" descr="go_global"/>
          <p:cNvPicPr>
            <a:picLocks noChangeAspect="1" noChangeArrowheads="1"/>
          </p:cNvPicPr>
          <p:nvPr/>
        </p:nvPicPr>
        <p:blipFill>
          <a:blip r:embed="rId19"/>
          <a:srcRect/>
          <a:stretch>
            <a:fillRect/>
          </a:stretch>
        </p:blipFill>
        <p:spPr bwMode="auto">
          <a:xfrm>
            <a:off x="1028700" y="4219575"/>
            <a:ext cx="1774825" cy="793750"/>
          </a:xfrm>
          <a:prstGeom prst="rect">
            <a:avLst/>
          </a:prstGeom>
          <a:noFill/>
          <a:ln w="9525">
            <a:noFill/>
            <a:miter lim="800000"/>
            <a:headEnd/>
            <a:tailEnd/>
          </a:ln>
        </p:spPr>
      </p:pic>
      <p:pic>
        <p:nvPicPr>
          <p:cNvPr id="129043" name="Picture 17" descr="Image:Wikipedia-logo.png">
            <a:hlinkClick r:id="rId20"/>
          </p:cNvPr>
          <p:cNvPicPr>
            <a:picLocks noChangeAspect="1" noChangeArrowheads="1"/>
          </p:cNvPicPr>
          <p:nvPr/>
        </p:nvPicPr>
        <p:blipFill>
          <a:blip r:embed="rId21"/>
          <a:srcRect/>
          <a:stretch>
            <a:fillRect/>
          </a:stretch>
        </p:blipFill>
        <p:spPr bwMode="auto">
          <a:xfrm>
            <a:off x="153988" y="3975100"/>
            <a:ext cx="811212" cy="960438"/>
          </a:xfrm>
          <a:prstGeom prst="rect">
            <a:avLst/>
          </a:prstGeom>
          <a:noFill/>
          <a:ln w="9525">
            <a:noFill/>
            <a:miter lim="800000"/>
            <a:headEnd/>
            <a:tailEnd/>
          </a:ln>
        </p:spPr>
      </p:pic>
      <p:pic>
        <p:nvPicPr>
          <p:cNvPr id="129044" name="Picture 18" descr="result-detail-clicks"/>
          <p:cNvPicPr>
            <a:picLocks noChangeAspect="1" noChangeArrowheads="1"/>
          </p:cNvPicPr>
          <p:nvPr/>
        </p:nvPicPr>
        <p:blipFill>
          <a:blip r:embed="rId22"/>
          <a:srcRect/>
          <a:stretch>
            <a:fillRect/>
          </a:stretch>
        </p:blipFill>
        <p:spPr bwMode="auto">
          <a:xfrm>
            <a:off x="257175" y="2817813"/>
            <a:ext cx="771525" cy="914400"/>
          </a:xfrm>
          <a:prstGeom prst="rect">
            <a:avLst/>
          </a:prstGeom>
          <a:noFill/>
          <a:ln w="9525">
            <a:noFill/>
            <a:miter lim="800000"/>
            <a:headEnd/>
            <a:tailEnd/>
          </a:ln>
        </p:spPr>
      </p:pic>
      <p:pic>
        <p:nvPicPr>
          <p:cNvPr id="129045" name="Picture 19" descr="http://www.issnaf.org/web/images/stories/innocentive_logo_color.jpg"/>
          <p:cNvPicPr>
            <a:picLocks noChangeAspect="1" noChangeArrowheads="1"/>
          </p:cNvPicPr>
          <p:nvPr/>
        </p:nvPicPr>
        <p:blipFill>
          <a:blip r:embed="rId23"/>
          <a:srcRect/>
          <a:stretch>
            <a:fillRect/>
          </a:stretch>
        </p:blipFill>
        <p:spPr bwMode="auto">
          <a:xfrm>
            <a:off x="0" y="2390775"/>
            <a:ext cx="1568450" cy="422275"/>
          </a:xfrm>
          <a:prstGeom prst="rect">
            <a:avLst/>
          </a:prstGeom>
          <a:noFill/>
          <a:ln w="9525">
            <a:noFill/>
            <a:miter lim="800000"/>
            <a:headEnd/>
            <a:tailEnd/>
          </a:ln>
        </p:spPr>
      </p:pic>
      <p:pic>
        <p:nvPicPr>
          <p:cNvPr id="129046" name="Picture 20" descr="The image “http://4.bp.blogspot.com/_agim-eig_CA/Rgj4li1vTiI/AAAAAAAAALA/DazFJnUUw18/s400/Jesse+Ventura.jpg” cannot be displayed, because it contains errors."/>
          <p:cNvPicPr>
            <a:picLocks noChangeAspect="1" noChangeArrowheads="1"/>
          </p:cNvPicPr>
          <p:nvPr/>
        </p:nvPicPr>
        <p:blipFill>
          <a:blip r:embed="rId24"/>
          <a:srcRect/>
          <a:stretch>
            <a:fillRect/>
          </a:stretch>
        </p:blipFill>
        <p:spPr bwMode="auto">
          <a:xfrm>
            <a:off x="1593850" y="5091113"/>
            <a:ext cx="657225" cy="903287"/>
          </a:xfrm>
          <a:prstGeom prst="rect">
            <a:avLst/>
          </a:prstGeom>
          <a:noFill/>
          <a:ln w="9525">
            <a:noFill/>
            <a:miter lim="800000"/>
            <a:headEnd/>
            <a:tailEnd/>
          </a:ln>
        </p:spPr>
      </p:pic>
      <p:pic>
        <p:nvPicPr>
          <p:cNvPr id="129047" name="Picture 21" descr="Howard Dean at Des Moines Meetup"/>
          <p:cNvPicPr>
            <a:picLocks noChangeAspect="1" noChangeArrowheads="1"/>
          </p:cNvPicPr>
          <p:nvPr/>
        </p:nvPicPr>
        <p:blipFill>
          <a:blip r:embed="rId25"/>
          <a:srcRect/>
          <a:stretch>
            <a:fillRect/>
          </a:stretch>
        </p:blipFill>
        <p:spPr bwMode="auto">
          <a:xfrm>
            <a:off x="257175" y="1354138"/>
            <a:ext cx="990600" cy="881062"/>
          </a:xfrm>
          <a:prstGeom prst="rect">
            <a:avLst/>
          </a:prstGeom>
          <a:noFill/>
          <a:ln w="9525">
            <a:noFill/>
            <a:miter lim="800000"/>
            <a:headEnd/>
            <a:tailEnd/>
          </a:ln>
        </p:spPr>
      </p:pic>
      <p:pic>
        <p:nvPicPr>
          <p:cNvPr id="129048" name="Picture 22" descr="185px-Second_Life_logo">
            <a:hlinkClick r:id="rId26" tooltip="Second Life logo.svg"/>
          </p:cNvPr>
          <p:cNvPicPr>
            <a:picLocks noChangeAspect="1" noChangeArrowheads="1"/>
          </p:cNvPicPr>
          <p:nvPr/>
        </p:nvPicPr>
        <p:blipFill>
          <a:blip r:embed="rId27"/>
          <a:srcRect/>
          <a:stretch>
            <a:fillRect/>
          </a:stretch>
        </p:blipFill>
        <p:spPr bwMode="auto">
          <a:xfrm>
            <a:off x="315913" y="687388"/>
            <a:ext cx="1189037" cy="587375"/>
          </a:xfrm>
          <a:prstGeom prst="rect">
            <a:avLst/>
          </a:prstGeom>
          <a:noFill/>
          <a:ln w="9525">
            <a:noFill/>
            <a:miter lim="800000"/>
            <a:headEnd/>
            <a:tailEnd/>
          </a:ln>
        </p:spPr>
      </p:pic>
      <p:pic>
        <p:nvPicPr>
          <p:cNvPr id="129049" name="Picture 23" descr="main_title_beta"/>
          <p:cNvPicPr>
            <a:picLocks noChangeAspect="1" noChangeArrowheads="1"/>
          </p:cNvPicPr>
          <p:nvPr/>
        </p:nvPicPr>
        <p:blipFill>
          <a:blip r:embed="rId28"/>
          <a:srcRect/>
          <a:stretch>
            <a:fillRect/>
          </a:stretch>
        </p:blipFill>
        <p:spPr bwMode="auto">
          <a:xfrm>
            <a:off x="354013" y="22225"/>
            <a:ext cx="2166937" cy="723900"/>
          </a:xfrm>
          <a:prstGeom prst="rect">
            <a:avLst/>
          </a:prstGeom>
          <a:noFill/>
          <a:ln w="9525">
            <a:noFill/>
            <a:miter lim="800000"/>
            <a:headEnd/>
            <a:tailEnd/>
          </a:ln>
        </p:spPr>
      </p:pic>
      <p:pic>
        <p:nvPicPr>
          <p:cNvPr id="129050" name="Picture 24" descr="http://www.library.drexel.edu/blogs/librarylog/firefox.jpg"/>
          <p:cNvPicPr>
            <a:picLocks noChangeAspect="1" noChangeArrowheads="1"/>
          </p:cNvPicPr>
          <p:nvPr/>
        </p:nvPicPr>
        <p:blipFill>
          <a:blip r:embed="rId29"/>
          <a:srcRect/>
          <a:stretch>
            <a:fillRect/>
          </a:stretch>
        </p:blipFill>
        <p:spPr bwMode="auto">
          <a:xfrm>
            <a:off x="1954213" y="746125"/>
            <a:ext cx="620712" cy="709613"/>
          </a:xfrm>
          <a:prstGeom prst="rect">
            <a:avLst/>
          </a:prstGeom>
          <a:noFill/>
          <a:ln w="9525">
            <a:noFill/>
            <a:miter lim="800000"/>
            <a:headEnd/>
            <a:tailEnd/>
          </a:ln>
        </p:spPr>
      </p:pic>
      <p:pic>
        <p:nvPicPr>
          <p:cNvPr id="129051" name="Picture 25" descr="index-World-of-Warcraft-logo"/>
          <p:cNvPicPr>
            <a:picLocks noChangeAspect="1" noChangeArrowheads="1"/>
          </p:cNvPicPr>
          <p:nvPr/>
        </p:nvPicPr>
        <p:blipFill>
          <a:blip r:embed="rId30"/>
          <a:srcRect/>
          <a:stretch>
            <a:fillRect/>
          </a:stretch>
        </p:blipFill>
        <p:spPr bwMode="auto">
          <a:xfrm>
            <a:off x="425450" y="5543550"/>
            <a:ext cx="1079500" cy="728663"/>
          </a:xfrm>
          <a:prstGeom prst="rect">
            <a:avLst/>
          </a:prstGeom>
          <a:noFill/>
          <a:ln w="9525">
            <a:noFill/>
            <a:miter lim="800000"/>
            <a:headEnd/>
            <a:tailEnd/>
          </a:ln>
        </p:spPr>
      </p:pic>
      <p:pic>
        <p:nvPicPr>
          <p:cNvPr id="129052" name="Picture 26" descr="welcome_3"/>
          <p:cNvPicPr>
            <a:picLocks noChangeAspect="1" noChangeArrowheads="1"/>
          </p:cNvPicPr>
          <p:nvPr/>
        </p:nvPicPr>
        <p:blipFill>
          <a:blip r:embed="rId31"/>
          <a:srcRect/>
          <a:stretch>
            <a:fillRect/>
          </a:stretch>
        </p:blipFill>
        <p:spPr bwMode="auto">
          <a:xfrm>
            <a:off x="3086100" y="168275"/>
            <a:ext cx="1028700" cy="577850"/>
          </a:xfrm>
          <a:prstGeom prst="rect">
            <a:avLst/>
          </a:prstGeom>
          <a:noFill/>
          <a:ln w="9525">
            <a:noFill/>
            <a:miter lim="800000"/>
            <a:headEnd/>
            <a:tailEnd/>
          </a:ln>
        </p:spPr>
      </p:pic>
      <p:pic>
        <p:nvPicPr>
          <p:cNvPr id="129053" name="Picture 27" descr="annual_cdc_comparison"/>
          <p:cNvPicPr>
            <a:picLocks noChangeAspect="1" noChangeArrowheads="1"/>
          </p:cNvPicPr>
          <p:nvPr/>
        </p:nvPicPr>
        <p:blipFill>
          <a:blip r:embed="rId32"/>
          <a:srcRect/>
          <a:stretch>
            <a:fillRect/>
          </a:stretch>
        </p:blipFill>
        <p:spPr bwMode="auto">
          <a:xfrm>
            <a:off x="2955925" y="981075"/>
            <a:ext cx="1903413" cy="746125"/>
          </a:xfrm>
          <a:prstGeom prst="rect">
            <a:avLst/>
          </a:prstGeom>
          <a:noFill/>
          <a:ln w="9525">
            <a:noFill/>
            <a:miter lim="800000"/>
            <a:headEnd/>
            <a:tailEnd/>
          </a:ln>
        </p:spPr>
      </p:pic>
      <p:pic>
        <p:nvPicPr>
          <p:cNvPr id="129054" name="Picture 28" descr="http://i.thisislondon.co.uk/i/pix/2008/11/obama-blackberry-415x712.jpg"/>
          <p:cNvPicPr>
            <a:picLocks noChangeAspect="1" noChangeArrowheads="1"/>
          </p:cNvPicPr>
          <p:nvPr/>
        </p:nvPicPr>
        <p:blipFill>
          <a:blip r:embed="rId33"/>
          <a:srcRect/>
          <a:stretch>
            <a:fillRect/>
          </a:stretch>
        </p:blipFill>
        <p:spPr bwMode="auto">
          <a:xfrm>
            <a:off x="3600450" y="2014538"/>
            <a:ext cx="823913" cy="1462087"/>
          </a:xfrm>
          <a:prstGeom prst="rect">
            <a:avLst/>
          </a:prstGeom>
          <a:noFill/>
          <a:ln w="9525">
            <a:noFill/>
            <a:miter lim="800000"/>
            <a:headEnd/>
            <a:tailEnd/>
          </a:ln>
        </p:spPr>
      </p:pic>
      <p:pic>
        <p:nvPicPr>
          <p:cNvPr id="129055" name="Picture 29" descr="CiteSeer">
            <a:hlinkClick r:id="rId34"/>
          </p:cNvPr>
          <p:cNvPicPr>
            <a:picLocks noChangeAspect="1" noChangeArrowheads="1"/>
          </p:cNvPicPr>
          <p:nvPr/>
        </p:nvPicPr>
        <p:blipFill>
          <a:blip r:embed="rId35"/>
          <a:srcRect/>
          <a:stretch>
            <a:fillRect/>
          </a:stretch>
        </p:blipFill>
        <p:spPr bwMode="auto">
          <a:xfrm>
            <a:off x="219075" y="5091113"/>
            <a:ext cx="1220788" cy="258762"/>
          </a:xfrm>
          <a:prstGeom prst="rect">
            <a:avLst/>
          </a:prstGeom>
          <a:noFill/>
          <a:ln w="9525">
            <a:noFill/>
            <a:miter lim="800000"/>
            <a:headEnd/>
            <a:tailEnd/>
          </a:ln>
        </p:spPr>
      </p:pic>
      <p:sp>
        <p:nvSpPr>
          <p:cNvPr id="1569822" name="Rectangle 30"/>
          <p:cNvSpPr>
            <a:spLocks noChangeArrowheads="1"/>
          </p:cNvSpPr>
          <p:nvPr/>
        </p:nvSpPr>
        <p:spPr bwMode="auto">
          <a:xfrm>
            <a:off x="5297488" y="874713"/>
            <a:ext cx="4535487" cy="6324600"/>
          </a:xfrm>
          <a:prstGeom prst="rect">
            <a:avLst/>
          </a:prstGeom>
          <a:noFill/>
          <a:ln w="9525">
            <a:noFill/>
            <a:miter lim="800000"/>
            <a:headEnd/>
            <a:tailEnd/>
          </a:ln>
        </p:spPr>
        <p:txBody>
          <a:bodyPr>
            <a:prstTxWarp prst="textNoShape">
              <a:avLst/>
            </a:prstTxWarp>
          </a:bodyPr>
          <a:lstStyle/>
          <a:p>
            <a:pPr marL="342900" indent="-342900" algn="ctr" eaLnBrk="0" hangingPunct="0">
              <a:lnSpc>
                <a:spcPct val="80000"/>
              </a:lnSpc>
              <a:spcBef>
                <a:spcPct val="20000"/>
              </a:spcBef>
            </a:pPr>
            <a:r>
              <a:rPr lang="en-US" sz="1800"/>
              <a:t>Clickworkers</a:t>
            </a:r>
          </a:p>
          <a:p>
            <a:pPr marL="342900" indent="-342900" algn="ctr" eaLnBrk="0" hangingPunct="0">
              <a:lnSpc>
                <a:spcPct val="80000"/>
              </a:lnSpc>
              <a:spcBef>
                <a:spcPct val="20000"/>
              </a:spcBef>
            </a:pPr>
            <a:r>
              <a:rPr lang="en-US" sz="1800"/>
              <a:t>Collaborative Filtering</a:t>
            </a:r>
          </a:p>
          <a:p>
            <a:pPr marL="342900" indent="-342900" algn="ctr" eaLnBrk="0" hangingPunct="0">
              <a:lnSpc>
                <a:spcPct val="80000"/>
              </a:lnSpc>
              <a:spcBef>
                <a:spcPct val="20000"/>
              </a:spcBef>
            </a:pPr>
            <a:r>
              <a:rPr lang="en-US" sz="1800"/>
              <a:t>Collaborative Intelligence</a:t>
            </a:r>
          </a:p>
          <a:p>
            <a:pPr marL="342900" indent="-342900" algn="ctr" eaLnBrk="0" hangingPunct="0">
              <a:lnSpc>
                <a:spcPct val="80000"/>
              </a:lnSpc>
              <a:spcBef>
                <a:spcPct val="20000"/>
              </a:spcBef>
            </a:pPr>
            <a:r>
              <a:rPr lang="en-US" sz="1800"/>
              <a:t>Collective Intelligence</a:t>
            </a:r>
          </a:p>
          <a:p>
            <a:pPr marL="342900" indent="-342900" algn="ctr" eaLnBrk="0" hangingPunct="0">
              <a:lnSpc>
                <a:spcPct val="80000"/>
              </a:lnSpc>
              <a:spcBef>
                <a:spcPct val="20000"/>
              </a:spcBef>
            </a:pPr>
            <a:r>
              <a:rPr lang="en-US" sz="1800"/>
              <a:t>Computer Assisted Proof</a:t>
            </a:r>
          </a:p>
          <a:p>
            <a:pPr marL="342900" indent="-342900" algn="ctr" eaLnBrk="0" hangingPunct="0">
              <a:lnSpc>
                <a:spcPct val="80000"/>
              </a:lnSpc>
              <a:spcBef>
                <a:spcPct val="20000"/>
              </a:spcBef>
            </a:pPr>
            <a:r>
              <a:rPr lang="en-US" sz="1800"/>
              <a:t>Crowdsourcing</a:t>
            </a:r>
          </a:p>
          <a:p>
            <a:pPr marL="342900" indent="-342900" algn="ctr" eaLnBrk="0" hangingPunct="0">
              <a:lnSpc>
                <a:spcPct val="80000"/>
              </a:lnSpc>
              <a:spcBef>
                <a:spcPct val="20000"/>
              </a:spcBef>
            </a:pPr>
            <a:r>
              <a:rPr lang="en-US" sz="1800"/>
              <a:t>eSociety</a:t>
            </a:r>
          </a:p>
          <a:p>
            <a:pPr marL="342900" indent="-342900" algn="ctr" eaLnBrk="0" hangingPunct="0">
              <a:lnSpc>
                <a:spcPct val="80000"/>
              </a:lnSpc>
              <a:spcBef>
                <a:spcPct val="20000"/>
              </a:spcBef>
            </a:pPr>
            <a:r>
              <a:rPr lang="en-US" sz="1800"/>
              <a:t>Genius in the Crowd</a:t>
            </a:r>
          </a:p>
          <a:p>
            <a:pPr marL="342900" indent="-342900" algn="ctr" eaLnBrk="0" hangingPunct="0">
              <a:lnSpc>
                <a:spcPct val="80000"/>
              </a:lnSpc>
              <a:spcBef>
                <a:spcPct val="20000"/>
              </a:spcBef>
            </a:pPr>
            <a:r>
              <a:rPr lang="en-US" sz="1800"/>
              <a:t>Human-Based Computation</a:t>
            </a:r>
          </a:p>
          <a:p>
            <a:pPr marL="342900" indent="-342900" algn="ctr" eaLnBrk="0" hangingPunct="0">
              <a:lnSpc>
                <a:spcPct val="80000"/>
              </a:lnSpc>
              <a:spcBef>
                <a:spcPct val="20000"/>
              </a:spcBef>
            </a:pPr>
            <a:r>
              <a:rPr lang="en-US" sz="1800"/>
              <a:t>Participatory Journalism</a:t>
            </a:r>
          </a:p>
          <a:p>
            <a:pPr marL="342900" indent="-342900" algn="ctr" eaLnBrk="0" hangingPunct="0">
              <a:lnSpc>
                <a:spcPct val="80000"/>
              </a:lnSpc>
              <a:spcBef>
                <a:spcPct val="20000"/>
              </a:spcBef>
            </a:pPr>
            <a:r>
              <a:rPr lang="en-US" sz="1800"/>
              <a:t>Pro-Am Collaboration</a:t>
            </a:r>
          </a:p>
          <a:p>
            <a:pPr marL="342900" indent="-342900" algn="ctr" eaLnBrk="0" hangingPunct="0">
              <a:lnSpc>
                <a:spcPct val="80000"/>
              </a:lnSpc>
              <a:spcBef>
                <a:spcPct val="20000"/>
              </a:spcBef>
            </a:pPr>
            <a:r>
              <a:rPr lang="en-US" sz="1800"/>
              <a:t>Recommender Systems</a:t>
            </a:r>
          </a:p>
          <a:p>
            <a:pPr marL="342900" indent="-342900" algn="ctr" eaLnBrk="0" hangingPunct="0">
              <a:lnSpc>
                <a:spcPct val="80000"/>
              </a:lnSpc>
              <a:spcBef>
                <a:spcPct val="20000"/>
              </a:spcBef>
            </a:pPr>
            <a:r>
              <a:rPr lang="en-US" sz="1800"/>
              <a:t>Reputation Systems</a:t>
            </a:r>
          </a:p>
          <a:p>
            <a:pPr marL="342900" indent="-342900" algn="ctr" eaLnBrk="0" hangingPunct="0">
              <a:lnSpc>
                <a:spcPct val="80000"/>
              </a:lnSpc>
              <a:spcBef>
                <a:spcPct val="20000"/>
              </a:spcBef>
            </a:pPr>
            <a:r>
              <a:rPr lang="en-US" sz="1800"/>
              <a:t>Social Commerce</a:t>
            </a:r>
          </a:p>
          <a:p>
            <a:pPr marL="342900" indent="-342900" algn="ctr" eaLnBrk="0" hangingPunct="0">
              <a:lnSpc>
                <a:spcPct val="80000"/>
              </a:lnSpc>
              <a:spcBef>
                <a:spcPct val="20000"/>
              </a:spcBef>
            </a:pPr>
            <a:r>
              <a:rPr lang="en-US" sz="1800"/>
              <a:t>Social Computing</a:t>
            </a:r>
          </a:p>
          <a:p>
            <a:pPr marL="342900" indent="-342900" algn="ctr" eaLnBrk="0" hangingPunct="0">
              <a:lnSpc>
                <a:spcPct val="80000"/>
              </a:lnSpc>
              <a:spcBef>
                <a:spcPct val="20000"/>
              </a:spcBef>
            </a:pPr>
            <a:r>
              <a:rPr lang="en-US" sz="1800"/>
              <a:t>Social Technology</a:t>
            </a:r>
          </a:p>
          <a:p>
            <a:pPr marL="342900" indent="-342900" algn="ctr" eaLnBrk="0" hangingPunct="0">
              <a:lnSpc>
                <a:spcPct val="80000"/>
              </a:lnSpc>
              <a:spcBef>
                <a:spcPct val="20000"/>
              </a:spcBef>
            </a:pPr>
            <a:r>
              <a:rPr lang="en-US" sz="1800"/>
              <a:t>Swarm Intelligence</a:t>
            </a:r>
          </a:p>
          <a:p>
            <a:pPr marL="342900" indent="-342900" algn="ctr" eaLnBrk="0" hangingPunct="0">
              <a:lnSpc>
                <a:spcPct val="80000"/>
              </a:lnSpc>
              <a:spcBef>
                <a:spcPct val="20000"/>
              </a:spcBef>
            </a:pPr>
            <a:r>
              <a:rPr lang="en-US" sz="1800"/>
              <a:t>Wikinomics</a:t>
            </a:r>
          </a:p>
          <a:p>
            <a:pPr marL="342900" indent="-342900" algn="ctr" eaLnBrk="0" hangingPunct="0">
              <a:lnSpc>
                <a:spcPct val="80000"/>
              </a:lnSpc>
              <a:spcBef>
                <a:spcPct val="20000"/>
              </a:spcBef>
            </a:pPr>
            <a:r>
              <a:rPr lang="en-US" sz="1800"/>
              <a:t>Wisdom of the Crowds</a:t>
            </a:r>
            <a:endParaRPr lang="en-US" sz="1800" b="1"/>
          </a:p>
        </p:txBody>
      </p:sp>
      <p:sp>
        <p:nvSpPr>
          <p:cNvPr id="1569823" name="Text Box 31"/>
          <p:cNvSpPr txBox="1">
            <a:spLocks noChangeArrowheads="1"/>
          </p:cNvSpPr>
          <p:nvPr/>
        </p:nvSpPr>
        <p:spPr bwMode="auto">
          <a:xfrm rot="-1482910">
            <a:off x="881063" y="3182938"/>
            <a:ext cx="6484937" cy="701675"/>
          </a:xfrm>
          <a:prstGeom prst="rect">
            <a:avLst/>
          </a:prstGeom>
          <a:solidFill>
            <a:srgbClr val="FFFF00"/>
          </a:solidFill>
          <a:ln w="9525">
            <a:noFill/>
            <a:miter lim="800000"/>
            <a:headEnd/>
            <a:tailEnd/>
          </a:ln>
        </p:spPr>
        <p:txBody>
          <a:bodyPr wrap="none">
            <a:prstTxWarp prst="textNoShape">
              <a:avLst/>
            </a:prstTxWarp>
            <a:spAutoFit/>
          </a:bodyPr>
          <a:lstStyle/>
          <a:p>
            <a:r>
              <a:rPr lang="en-US" sz="4000" b="1"/>
              <a:t>Socially Intelligent Computing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69822">
                                            <p:txEl>
                                              <p:pRg st="0" end="0"/>
                                            </p:txEl>
                                          </p:spTgt>
                                        </p:tgtEl>
                                        <p:attrNameLst>
                                          <p:attrName>style.visibility</p:attrName>
                                        </p:attrNameLst>
                                      </p:cBhvr>
                                      <p:to>
                                        <p:strVal val="visible"/>
                                      </p:to>
                                    </p:set>
                                    <p:animEffect transition="in" filter="wipe(up)">
                                      <p:cBhvr>
                                        <p:cTn id="7" dur="500"/>
                                        <p:tgtEl>
                                          <p:spTgt spid="156982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569822">
                                            <p:txEl>
                                              <p:pRg st="1" end="1"/>
                                            </p:txEl>
                                          </p:spTgt>
                                        </p:tgtEl>
                                        <p:attrNameLst>
                                          <p:attrName>style.visibility</p:attrName>
                                        </p:attrNameLst>
                                      </p:cBhvr>
                                      <p:to>
                                        <p:strVal val="visible"/>
                                      </p:to>
                                    </p:set>
                                    <p:animEffect transition="in" filter="wipe(up)">
                                      <p:cBhvr>
                                        <p:cTn id="10" dur="500"/>
                                        <p:tgtEl>
                                          <p:spTgt spid="1569822">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569822">
                                            <p:txEl>
                                              <p:pRg st="2" end="2"/>
                                            </p:txEl>
                                          </p:spTgt>
                                        </p:tgtEl>
                                        <p:attrNameLst>
                                          <p:attrName>style.visibility</p:attrName>
                                        </p:attrNameLst>
                                      </p:cBhvr>
                                      <p:to>
                                        <p:strVal val="visible"/>
                                      </p:to>
                                    </p:set>
                                    <p:animEffect transition="in" filter="wipe(up)">
                                      <p:cBhvr>
                                        <p:cTn id="13" dur="500"/>
                                        <p:tgtEl>
                                          <p:spTgt spid="1569822">
                                            <p:txEl>
                                              <p:pRg st="2" end="2"/>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569822">
                                            <p:txEl>
                                              <p:pRg st="3" end="3"/>
                                            </p:txEl>
                                          </p:spTgt>
                                        </p:tgtEl>
                                        <p:attrNameLst>
                                          <p:attrName>style.visibility</p:attrName>
                                        </p:attrNameLst>
                                      </p:cBhvr>
                                      <p:to>
                                        <p:strVal val="visible"/>
                                      </p:to>
                                    </p:set>
                                    <p:animEffect transition="in" filter="wipe(up)">
                                      <p:cBhvr>
                                        <p:cTn id="16" dur="500"/>
                                        <p:tgtEl>
                                          <p:spTgt spid="1569822">
                                            <p:txEl>
                                              <p:pRg st="3" end="3"/>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1569822">
                                            <p:txEl>
                                              <p:pRg st="4" end="4"/>
                                            </p:txEl>
                                          </p:spTgt>
                                        </p:tgtEl>
                                        <p:attrNameLst>
                                          <p:attrName>style.visibility</p:attrName>
                                        </p:attrNameLst>
                                      </p:cBhvr>
                                      <p:to>
                                        <p:strVal val="visible"/>
                                      </p:to>
                                    </p:set>
                                    <p:animEffect transition="in" filter="wipe(up)">
                                      <p:cBhvr>
                                        <p:cTn id="19" dur="500"/>
                                        <p:tgtEl>
                                          <p:spTgt spid="1569822">
                                            <p:txEl>
                                              <p:pRg st="4" end="4"/>
                                            </p:txEl>
                                          </p:spTgt>
                                        </p:tgtEl>
                                      </p:cBhvr>
                                    </p:animEffect>
                                  </p:childTnLst>
                                </p:cTn>
                              </p:par>
                              <p:par>
                                <p:cTn id="20" presetID="22" presetClass="entr" presetSubtype="1" fill="hold" nodeType="withEffect">
                                  <p:stCondLst>
                                    <p:cond delay="0"/>
                                  </p:stCondLst>
                                  <p:childTnLst>
                                    <p:set>
                                      <p:cBhvr>
                                        <p:cTn id="21" dur="1" fill="hold">
                                          <p:stCondLst>
                                            <p:cond delay="0"/>
                                          </p:stCondLst>
                                        </p:cTn>
                                        <p:tgtEl>
                                          <p:spTgt spid="1569822">
                                            <p:txEl>
                                              <p:pRg st="5" end="5"/>
                                            </p:txEl>
                                          </p:spTgt>
                                        </p:tgtEl>
                                        <p:attrNameLst>
                                          <p:attrName>style.visibility</p:attrName>
                                        </p:attrNameLst>
                                      </p:cBhvr>
                                      <p:to>
                                        <p:strVal val="visible"/>
                                      </p:to>
                                    </p:set>
                                    <p:animEffect transition="in" filter="wipe(up)">
                                      <p:cBhvr>
                                        <p:cTn id="22" dur="500"/>
                                        <p:tgtEl>
                                          <p:spTgt spid="1569822">
                                            <p:txEl>
                                              <p:pRg st="5" end="5"/>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1569822">
                                            <p:txEl>
                                              <p:pRg st="6" end="6"/>
                                            </p:txEl>
                                          </p:spTgt>
                                        </p:tgtEl>
                                        <p:attrNameLst>
                                          <p:attrName>style.visibility</p:attrName>
                                        </p:attrNameLst>
                                      </p:cBhvr>
                                      <p:to>
                                        <p:strVal val="visible"/>
                                      </p:to>
                                    </p:set>
                                    <p:animEffect transition="in" filter="wipe(up)">
                                      <p:cBhvr>
                                        <p:cTn id="25" dur="500"/>
                                        <p:tgtEl>
                                          <p:spTgt spid="1569822">
                                            <p:txEl>
                                              <p:pRg st="6" end="6"/>
                                            </p:txEl>
                                          </p:spTgt>
                                        </p:tgtEl>
                                      </p:cBhvr>
                                    </p:animEffect>
                                  </p:childTnLst>
                                </p:cTn>
                              </p:par>
                              <p:par>
                                <p:cTn id="26" presetID="22" presetClass="entr" presetSubtype="1" fill="hold" nodeType="withEffect">
                                  <p:stCondLst>
                                    <p:cond delay="0"/>
                                  </p:stCondLst>
                                  <p:childTnLst>
                                    <p:set>
                                      <p:cBhvr>
                                        <p:cTn id="27" dur="1" fill="hold">
                                          <p:stCondLst>
                                            <p:cond delay="0"/>
                                          </p:stCondLst>
                                        </p:cTn>
                                        <p:tgtEl>
                                          <p:spTgt spid="1569822">
                                            <p:txEl>
                                              <p:pRg st="7" end="7"/>
                                            </p:txEl>
                                          </p:spTgt>
                                        </p:tgtEl>
                                        <p:attrNameLst>
                                          <p:attrName>style.visibility</p:attrName>
                                        </p:attrNameLst>
                                      </p:cBhvr>
                                      <p:to>
                                        <p:strVal val="visible"/>
                                      </p:to>
                                    </p:set>
                                    <p:animEffect transition="in" filter="wipe(up)">
                                      <p:cBhvr>
                                        <p:cTn id="28" dur="500"/>
                                        <p:tgtEl>
                                          <p:spTgt spid="1569822">
                                            <p:txEl>
                                              <p:pRg st="7" end="7"/>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1569822">
                                            <p:txEl>
                                              <p:pRg st="8" end="8"/>
                                            </p:txEl>
                                          </p:spTgt>
                                        </p:tgtEl>
                                        <p:attrNameLst>
                                          <p:attrName>style.visibility</p:attrName>
                                        </p:attrNameLst>
                                      </p:cBhvr>
                                      <p:to>
                                        <p:strVal val="visible"/>
                                      </p:to>
                                    </p:set>
                                    <p:animEffect transition="in" filter="wipe(up)">
                                      <p:cBhvr>
                                        <p:cTn id="31" dur="500"/>
                                        <p:tgtEl>
                                          <p:spTgt spid="1569822">
                                            <p:txEl>
                                              <p:pRg st="8" end="8"/>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1569822">
                                            <p:txEl>
                                              <p:pRg st="9" end="9"/>
                                            </p:txEl>
                                          </p:spTgt>
                                        </p:tgtEl>
                                        <p:attrNameLst>
                                          <p:attrName>style.visibility</p:attrName>
                                        </p:attrNameLst>
                                      </p:cBhvr>
                                      <p:to>
                                        <p:strVal val="visible"/>
                                      </p:to>
                                    </p:set>
                                    <p:animEffect transition="in" filter="wipe(up)">
                                      <p:cBhvr>
                                        <p:cTn id="34" dur="500"/>
                                        <p:tgtEl>
                                          <p:spTgt spid="1569822">
                                            <p:txEl>
                                              <p:pRg st="9" end="9"/>
                                            </p:txEl>
                                          </p:spTgt>
                                        </p:tgtEl>
                                      </p:cBhvr>
                                    </p:animEffect>
                                  </p:childTnLst>
                                </p:cTn>
                              </p:par>
                              <p:par>
                                <p:cTn id="35" presetID="22" presetClass="entr" presetSubtype="1" fill="hold" nodeType="withEffect">
                                  <p:stCondLst>
                                    <p:cond delay="0"/>
                                  </p:stCondLst>
                                  <p:childTnLst>
                                    <p:set>
                                      <p:cBhvr>
                                        <p:cTn id="36" dur="1" fill="hold">
                                          <p:stCondLst>
                                            <p:cond delay="0"/>
                                          </p:stCondLst>
                                        </p:cTn>
                                        <p:tgtEl>
                                          <p:spTgt spid="1569822">
                                            <p:txEl>
                                              <p:pRg st="10" end="10"/>
                                            </p:txEl>
                                          </p:spTgt>
                                        </p:tgtEl>
                                        <p:attrNameLst>
                                          <p:attrName>style.visibility</p:attrName>
                                        </p:attrNameLst>
                                      </p:cBhvr>
                                      <p:to>
                                        <p:strVal val="visible"/>
                                      </p:to>
                                    </p:set>
                                    <p:animEffect transition="in" filter="wipe(up)">
                                      <p:cBhvr>
                                        <p:cTn id="37" dur="500"/>
                                        <p:tgtEl>
                                          <p:spTgt spid="1569822">
                                            <p:txEl>
                                              <p:pRg st="10" end="10"/>
                                            </p:txEl>
                                          </p:spTgt>
                                        </p:tgtEl>
                                      </p:cBhvr>
                                    </p:animEffect>
                                  </p:childTnLst>
                                </p:cTn>
                              </p:par>
                              <p:par>
                                <p:cTn id="38" presetID="22" presetClass="entr" presetSubtype="1" fill="hold" nodeType="withEffect">
                                  <p:stCondLst>
                                    <p:cond delay="0"/>
                                  </p:stCondLst>
                                  <p:childTnLst>
                                    <p:set>
                                      <p:cBhvr>
                                        <p:cTn id="39" dur="1" fill="hold">
                                          <p:stCondLst>
                                            <p:cond delay="0"/>
                                          </p:stCondLst>
                                        </p:cTn>
                                        <p:tgtEl>
                                          <p:spTgt spid="1569822">
                                            <p:txEl>
                                              <p:pRg st="11" end="11"/>
                                            </p:txEl>
                                          </p:spTgt>
                                        </p:tgtEl>
                                        <p:attrNameLst>
                                          <p:attrName>style.visibility</p:attrName>
                                        </p:attrNameLst>
                                      </p:cBhvr>
                                      <p:to>
                                        <p:strVal val="visible"/>
                                      </p:to>
                                    </p:set>
                                    <p:animEffect transition="in" filter="wipe(up)">
                                      <p:cBhvr>
                                        <p:cTn id="40" dur="500"/>
                                        <p:tgtEl>
                                          <p:spTgt spid="1569822">
                                            <p:txEl>
                                              <p:pRg st="11" end="11"/>
                                            </p:txEl>
                                          </p:spTgt>
                                        </p:tgtEl>
                                      </p:cBhvr>
                                    </p:animEffect>
                                  </p:childTnLst>
                                </p:cTn>
                              </p:par>
                              <p:par>
                                <p:cTn id="41" presetID="22" presetClass="entr" presetSubtype="1" fill="hold" nodeType="withEffect">
                                  <p:stCondLst>
                                    <p:cond delay="0"/>
                                  </p:stCondLst>
                                  <p:childTnLst>
                                    <p:set>
                                      <p:cBhvr>
                                        <p:cTn id="42" dur="1" fill="hold">
                                          <p:stCondLst>
                                            <p:cond delay="0"/>
                                          </p:stCondLst>
                                        </p:cTn>
                                        <p:tgtEl>
                                          <p:spTgt spid="1569822">
                                            <p:txEl>
                                              <p:pRg st="12" end="12"/>
                                            </p:txEl>
                                          </p:spTgt>
                                        </p:tgtEl>
                                        <p:attrNameLst>
                                          <p:attrName>style.visibility</p:attrName>
                                        </p:attrNameLst>
                                      </p:cBhvr>
                                      <p:to>
                                        <p:strVal val="visible"/>
                                      </p:to>
                                    </p:set>
                                    <p:animEffect transition="in" filter="wipe(up)">
                                      <p:cBhvr>
                                        <p:cTn id="43" dur="500"/>
                                        <p:tgtEl>
                                          <p:spTgt spid="1569822">
                                            <p:txEl>
                                              <p:pRg st="12" end="12"/>
                                            </p:txEl>
                                          </p:spTgt>
                                        </p:tgtEl>
                                      </p:cBhvr>
                                    </p:animEffect>
                                  </p:childTnLst>
                                </p:cTn>
                              </p:par>
                              <p:par>
                                <p:cTn id="44" presetID="22" presetClass="entr" presetSubtype="1" fill="hold" nodeType="withEffect">
                                  <p:stCondLst>
                                    <p:cond delay="0"/>
                                  </p:stCondLst>
                                  <p:childTnLst>
                                    <p:set>
                                      <p:cBhvr>
                                        <p:cTn id="45" dur="1" fill="hold">
                                          <p:stCondLst>
                                            <p:cond delay="0"/>
                                          </p:stCondLst>
                                        </p:cTn>
                                        <p:tgtEl>
                                          <p:spTgt spid="1569822">
                                            <p:txEl>
                                              <p:pRg st="13" end="13"/>
                                            </p:txEl>
                                          </p:spTgt>
                                        </p:tgtEl>
                                        <p:attrNameLst>
                                          <p:attrName>style.visibility</p:attrName>
                                        </p:attrNameLst>
                                      </p:cBhvr>
                                      <p:to>
                                        <p:strVal val="visible"/>
                                      </p:to>
                                    </p:set>
                                    <p:animEffect transition="in" filter="wipe(up)">
                                      <p:cBhvr>
                                        <p:cTn id="46" dur="500"/>
                                        <p:tgtEl>
                                          <p:spTgt spid="1569822">
                                            <p:txEl>
                                              <p:pRg st="13" end="13"/>
                                            </p:txEl>
                                          </p:spTgt>
                                        </p:tgtEl>
                                      </p:cBhvr>
                                    </p:animEffect>
                                  </p:childTnLst>
                                </p:cTn>
                              </p:par>
                              <p:par>
                                <p:cTn id="47" presetID="22" presetClass="entr" presetSubtype="1" fill="hold" nodeType="withEffect">
                                  <p:stCondLst>
                                    <p:cond delay="0"/>
                                  </p:stCondLst>
                                  <p:childTnLst>
                                    <p:set>
                                      <p:cBhvr>
                                        <p:cTn id="48" dur="1" fill="hold">
                                          <p:stCondLst>
                                            <p:cond delay="0"/>
                                          </p:stCondLst>
                                        </p:cTn>
                                        <p:tgtEl>
                                          <p:spTgt spid="1569822">
                                            <p:txEl>
                                              <p:pRg st="14" end="14"/>
                                            </p:txEl>
                                          </p:spTgt>
                                        </p:tgtEl>
                                        <p:attrNameLst>
                                          <p:attrName>style.visibility</p:attrName>
                                        </p:attrNameLst>
                                      </p:cBhvr>
                                      <p:to>
                                        <p:strVal val="visible"/>
                                      </p:to>
                                    </p:set>
                                    <p:animEffect transition="in" filter="wipe(up)">
                                      <p:cBhvr>
                                        <p:cTn id="49" dur="500"/>
                                        <p:tgtEl>
                                          <p:spTgt spid="1569822">
                                            <p:txEl>
                                              <p:pRg st="14" end="14"/>
                                            </p:txEl>
                                          </p:spTgt>
                                        </p:tgtEl>
                                      </p:cBhvr>
                                    </p:animEffect>
                                  </p:childTnLst>
                                </p:cTn>
                              </p:par>
                              <p:par>
                                <p:cTn id="50" presetID="22" presetClass="entr" presetSubtype="1" fill="hold" nodeType="withEffect">
                                  <p:stCondLst>
                                    <p:cond delay="0"/>
                                  </p:stCondLst>
                                  <p:childTnLst>
                                    <p:set>
                                      <p:cBhvr>
                                        <p:cTn id="51" dur="1" fill="hold">
                                          <p:stCondLst>
                                            <p:cond delay="0"/>
                                          </p:stCondLst>
                                        </p:cTn>
                                        <p:tgtEl>
                                          <p:spTgt spid="1569822">
                                            <p:txEl>
                                              <p:pRg st="15" end="15"/>
                                            </p:txEl>
                                          </p:spTgt>
                                        </p:tgtEl>
                                        <p:attrNameLst>
                                          <p:attrName>style.visibility</p:attrName>
                                        </p:attrNameLst>
                                      </p:cBhvr>
                                      <p:to>
                                        <p:strVal val="visible"/>
                                      </p:to>
                                    </p:set>
                                    <p:animEffect transition="in" filter="wipe(up)">
                                      <p:cBhvr>
                                        <p:cTn id="52" dur="500"/>
                                        <p:tgtEl>
                                          <p:spTgt spid="1569822">
                                            <p:txEl>
                                              <p:pRg st="15" end="15"/>
                                            </p:txEl>
                                          </p:spTgt>
                                        </p:tgtEl>
                                      </p:cBhvr>
                                    </p:animEffect>
                                  </p:childTnLst>
                                </p:cTn>
                              </p:par>
                              <p:par>
                                <p:cTn id="53" presetID="22" presetClass="entr" presetSubtype="1" fill="hold" nodeType="withEffect">
                                  <p:stCondLst>
                                    <p:cond delay="0"/>
                                  </p:stCondLst>
                                  <p:childTnLst>
                                    <p:set>
                                      <p:cBhvr>
                                        <p:cTn id="54" dur="1" fill="hold">
                                          <p:stCondLst>
                                            <p:cond delay="0"/>
                                          </p:stCondLst>
                                        </p:cTn>
                                        <p:tgtEl>
                                          <p:spTgt spid="1569822">
                                            <p:txEl>
                                              <p:pRg st="16" end="16"/>
                                            </p:txEl>
                                          </p:spTgt>
                                        </p:tgtEl>
                                        <p:attrNameLst>
                                          <p:attrName>style.visibility</p:attrName>
                                        </p:attrNameLst>
                                      </p:cBhvr>
                                      <p:to>
                                        <p:strVal val="visible"/>
                                      </p:to>
                                    </p:set>
                                    <p:animEffect transition="in" filter="wipe(up)">
                                      <p:cBhvr>
                                        <p:cTn id="55" dur="500"/>
                                        <p:tgtEl>
                                          <p:spTgt spid="1569822">
                                            <p:txEl>
                                              <p:pRg st="16" end="16"/>
                                            </p:txEl>
                                          </p:spTgt>
                                        </p:tgtEl>
                                      </p:cBhvr>
                                    </p:animEffect>
                                  </p:childTnLst>
                                </p:cTn>
                              </p:par>
                              <p:par>
                                <p:cTn id="56" presetID="22" presetClass="entr" presetSubtype="1" fill="hold" nodeType="withEffect">
                                  <p:stCondLst>
                                    <p:cond delay="0"/>
                                  </p:stCondLst>
                                  <p:childTnLst>
                                    <p:set>
                                      <p:cBhvr>
                                        <p:cTn id="57" dur="1" fill="hold">
                                          <p:stCondLst>
                                            <p:cond delay="0"/>
                                          </p:stCondLst>
                                        </p:cTn>
                                        <p:tgtEl>
                                          <p:spTgt spid="1569822">
                                            <p:txEl>
                                              <p:pRg st="17" end="17"/>
                                            </p:txEl>
                                          </p:spTgt>
                                        </p:tgtEl>
                                        <p:attrNameLst>
                                          <p:attrName>style.visibility</p:attrName>
                                        </p:attrNameLst>
                                      </p:cBhvr>
                                      <p:to>
                                        <p:strVal val="visible"/>
                                      </p:to>
                                    </p:set>
                                    <p:animEffect transition="in" filter="wipe(up)">
                                      <p:cBhvr>
                                        <p:cTn id="58" dur="500"/>
                                        <p:tgtEl>
                                          <p:spTgt spid="1569822">
                                            <p:txEl>
                                              <p:pRg st="17" end="17"/>
                                            </p:txEl>
                                          </p:spTgt>
                                        </p:tgtEl>
                                      </p:cBhvr>
                                    </p:animEffect>
                                  </p:childTnLst>
                                </p:cTn>
                              </p:par>
                              <p:par>
                                <p:cTn id="59" presetID="22" presetClass="entr" presetSubtype="1" fill="hold" nodeType="withEffect">
                                  <p:stCondLst>
                                    <p:cond delay="0"/>
                                  </p:stCondLst>
                                  <p:childTnLst>
                                    <p:set>
                                      <p:cBhvr>
                                        <p:cTn id="60" dur="1" fill="hold">
                                          <p:stCondLst>
                                            <p:cond delay="0"/>
                                          </p:stCondLst>
                                        </p:cTn>
                                        <p:tgtEl>
                                          <p:spTgt spid="1569822">
                                            <p:txEl>
                                              <p:pRg st="18" end="18"/>
                                            </p:txEl>
                                          </p:spTgt>
                                        </p:tgtEl>
                                        <p:attrNameLst>
                                          <p:attrName>style.visibility</p:attrName>
                                        </p:attrNameLst>
                                      </p:cBhvr>
                                      <p:to>
                                        <p:strVal val="visible"/>
                                      </p:to>
                                    </p:set>
                                    <p:animEffect transition="in" filter="wipe(up)">
                                      <p:cBhvr>
                                        <p:cTn id="61" dur="500"/>
                                        <p:tgtEl>
                                          <p:spTgt spid="1569822">
                                            <p:txEl>
                                              <p:pRg st="18" end="18"/>
                                            </p:txEl>
                                          </p:spTgt>
                                        </p:tgtEl>
                                      </p:cBhvr>
                                    </p:animEffect>
                                  </p:childTnLst>
                                </p:cTn>
                              </p:par>
                            </p:childTnLst>
                          </p:cTn>
                        </p:par>
                        <p:par>
                          <p:cTn id="62" fill="hold">
                            <p:stCondLst>
                              <p:cond delay="500"/>
                            </p:stCondLst>
                            <p:childTnLst>
                              <p:par>
                                <p:cTn id="63" presetID="10" presetClass="entr" presetSubtype="0" fill="hold" grpId="0" nodeType="afterEffect">
                                  <p:stCondLst>
                                    <p:cond delay="1000"/>
                                  </p:stCondLst>
                                  <p:childTnLst>
                                    <p:set>
                                      <p:cBhvr>
                                        <p:cTn id="64" dur="1" fill="hold">
                                          <p:stCondLst>
                                            <p:cond delay="0"/>
                                          </p:stCondLst>
                                        </p:cTn>
                                        <p:tgtEl>
                                          <p:spTgt spid="1569823"/>
                                        </p:tgtEl>
                                        <p:attrNameLst>
                                          <p:attrName>style.visibility</p:attrName>
                                        </p:attrNameLst>
                                      </p:cBhvr>
                                      <p:to>
                                        <p:strVal val="visible"/>
                                      </p:to>
                                    </p:set>
                                    <p:animEffect transition="in" filter="fade">
                                      <p:cBhvr>
                                        <p:cTn id="65" dur="1000"/>
                                        <p:tgtEl>
                                          <p:spTgt spid="1569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9823"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3" name="Slide Number Placeholder 3"/>
          <p:cNvSpPr>
            <a:spLocks noGrp="1"/>
          </p:cNvSpPr>
          <p:nvPr>
            <p:ph type="sldNum" sz="quarter" idx="10"/>
          </p:nvPr>
        </p:nvSpPr>
        <p:spPr>
          <a:noFill/>
        </p:spPr>
        <p:txBody>
          <a:bodyPr/>
          <a:lstStyle/>
          <a:p>
            <a:fld id="{36695E78-1EDE-4E0B-9C0D-CAE9FBDADC07}" type="slidenum">
              <a:rPr lang="en-US" smtClean="0">
                <a:latin typeface="Calibri" pitchFamily="-123" charset="0"/>
                <a:ea typeface="ＭＳ Ｐゴシック" pitchFamily="-123" charset="-128"/>
                <a:cs typeface="ＭＳ Ｐゴシック" pitchFamily="-123" charset="-128"/>
              </a:rPr>
              <a:pPr/>
              <a:t>32</a:t>
            </a:fld>
            <a:endParaRPr lang="en-US" sz="1400" smtClean="0">
              <a:latin typeface="Calibri" pitchFamily="-123" charset="0"/>
              <a:ea typeface="ＭＳ Ｐゴシック" pitchFamily="-123" charset="-128"/>
              <a:cs typeface="ＭＳ Ｐゴシック" pitchFamily="-123" charset="-128"/>
            </a:endParaRPr>
          </a:p>
        </p:txBody>
      </p:sp>
      <p:sp>
        <p:nvSpPr>
          <p:cNvPr id="131074"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31075"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31076" name="Rectangle 2"/>
          <p:cNvSpPr>
            <a:spLocks noGrp="1" noChangeArrowheads="1"/>
          </p:cNvSpPr>
          <p:nvPr>
            <p:ph type="title"/>
          </p:nvPr>
        </p:nvSpPr>
        <p:spPr>
          <a:xfrm>
            <a:off x="60325" y="241300"/>
            <a:ext cx="8988425" cy="685800"/>
          </a:xfrm>
        </p:spPr>
        <p:txBody>
          <a:bodyPr/>
          <a:lstStyle/>
          <a:p>
            <a:pPr algn="ctr"/>
            <a:r>
              <a:rPr lang="en-US" sz="2800" smtClean="0"/>
              <a:t>Socially Intelligent Computing:</a:t>
            </a:r>
            <a:br>
              <a:rPr lang="en-US" sz="2800" smtClean="0"/>
            </a:br>
            <a:r>
              <a:rPr lang="en-US" sz="2800" smtClean="0"/>
              <a:t> Computing BY and FOR Society</a:t>
            </a:r>
          </a:p>
        </p:txBody>
      </p:sp>
      <p:sp>
        <p:nvSpPr>
          <p:cNvPr id="131077" name="Rectangle 3"/>
          <p:cNvSpPr>
            <a:spLocks noGrp="1" noChangeArrowheads="1"/>
          </p:cNvSpPr>
          <p:nvPr>
            <p:ph type="body" idx="1"/>
          </p:nvPr>
        </p:nvSpPr>
        <p:spPr>
          <a:xfrm>
            <a:off x="60325" y="1106488"/>
            <a:ext cx="8866188" cy="4953000"/>
          </a:xfrm>
        </p:spPr>
        <p:txBody>
          <a:bodyPr/>
          <a:lstStyle/>
          <a:p>
            <a:endParaRPr lang="en-US" u="sng" smtClean="0">
              <a:solidFill>
                <a:schemeClr val="hlink"/>
              </a:solidFill>
            </a:endParaRPr>
          </a:p>
          <a:p>
            <a:r>
              <a:rPr lang="en-US" u="sng" smtClean="0">
                <a:solidFill>
                  <a:schemeClr val="hlink"/>
                </a:solidFill>
              </a:rPr>
              <a:t>Sample Question:</a:t>
            </a:r>
            <a:r>
              <a:rPr lang="en-US" smtClean="0">
                <a:solidFill>
                  <a:schemeClr val="hlink"/>
                </a:solidFill>
              </a:rPr>
              <a:t> Can we understand the capabilities of humans and computers working in harmony, solving problems neither can solve alone?</a:t>
            </a:r>
          </a:p>
          <a:p>
            <a:endParaRPr lang="en-US" smtClean="0">
              <a:solidFill>
                <a:schemeClr val="hlink"/>
              </a:solidFill>
            </a:endParaRPr>
          </a:p>
          <a:p>
            <a:r>
              <a:rPr lang="en-US" smtClean="0"/>
              <a:t>Social-Computational Systems (SoCS) (pronounced “socks”)</a:t>
            </a:r>
          </a:p>
          <a:p>
            <a:pPr lvl="1"/>
            <a:r>
              <a:rPr lang="en-US" smtClean="0"/>
              <a:t>Solicitation posted Wednesday, April 29</a:t>
            </a:r>
          </a:p>
          <a:p>
            <a:pPr lvl="1"/>
            <a:r>
              <a:rPr lang="en-US" smtClean="0"/>
              <a:t>CISE + SBE: 6 CISE PDs and 5 SBE PDs</a:t>
            </a:r>
          </a:p>
          <a:p>
            <a:pPr lvl="1"/>
            <a:r>
              <a:rPr lang="en-US" smtClean="0">
                <a:solidFill>
                  <a:srgbClr val="FF0000"/>
                </a:solidFill>
              </a:rPr>
              <a:t>$15M</a:t>
            </a:r>
          </a:p>
          <a:p>
            <a:pPr lvl="1"/>
            <a:r>
              <a:rPr lang="en-US" smtClean="0"/>
              <a:t>Deadline Sept. 21, 2009</a:t>
            </a:r>
          </a:p>
          <a:p>
            <a:pPr lvl="1"/>
            <a:r>
              <a:rPr lang="en-US" smtClean="0"/>
              <a:t>147 proposals submitted (122 projects)</a:t>
            </a:r>
          </a:p>
          <a:p>
            <a:pPr lvl="1"/>
            <a:r>
              <a:rPr lang="en-US" sz="1600" smtClean="0">
                <a:hlinkClick r:id="rId2"/>
              </a:rPr>
              <a:t>http://www.nsf.gov/funding/pgm_summ.jsp?pims_id=503406&amp;org=CISE&amp;from=home</a:t>
            </a:r>
            <a:endParaRPr lang="en-US" sz="1600" smtClean="0"/>
          </a:p>
          <a:p>
            <a:pPr lvl="1"/>
            <a:endParaRPr lang="en-US" sz="1600" smtClean="0"/>
          </a:p>
          <a:p>
            <a:endParaRPr lang="en-US" smtClean="0"/>
          </a:p>
          <a:p>
            <a:endParaRPr lang="en-US" smtClean="0"/>
          </a:p>
          <a:p>
            <a:pPr>
              <a:buFontTx/>
              <a:buNone/>
            </a:pPr>
            <a:endParaRPr lang="en-US"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7" name="Rectangle 2"/>
          <p:cNvSpPr>
            <a:spLocks noGrp="1" noChangeArrowheads="1"/>
          </p:cNvSpPr>
          <p:nvPr>
            <p:ph type="ctrTitle"/>
          </p:nvPr>
        </p:nvSpPr>
        <p:spPr>
          <a:xfrm>
            <a:off x="685800" y="2768600"/>
            <a:ext cx="7772400" cy="1470025"/>
          </a:xfrm>
        </p:spPr>
        <p:txBody>
          <a:bodyPr/>
          <a:lstStyle/>
          <a:p>
            <a:pPr algn="ctr"/>
            <a:r>
              <a:rPr lang="en-US" sz="4000" smtClean="0"/>
              <a:t>Education and Workforce</a:t>
            </a:r>
            <a:endParaRPr lang="en-US" sz="4000" b="1"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5" name="Slide Number Placeholder 3"/>
          <p:cNvSpPr>
            <a:spLocks noGrp="1"/>
          </p:cNvSpPr>
          <p:nvPr>
            <p:ph type="sldNum" sz="quarter" idx="10"/>
          </p:nvPr>
        </p:nvSpPr>
        <p:spPr>
          <a:noFill/>
        </p:spPr>
        <p:txBody>
          <a:bodyPr/>
          <a:lstStyle/>
          <a:p>
            <a:fld id="{F23AEE3E-4D61-4EEA-BDF1-31F98590EFA7}" type="slidenum">
              <a:rPr lang="en-US" smtClean="0">
                <a:latin typeface="Calibri" pitchFamily="-123" charset="0"/>
                <a:ea typeface="ＭＳ Ｐゴシック" pitchFamily="-123" charset="-128"/>
                <a:cs typeface="ＭＳ Ｐゴシック" pitchFamily="-123" charset="-128"/>
              </a:rPr>
              <a:pPr/>
              <a:t>34</a:t>
            </a:fld>
            <a:endParaRPr lang="en-US" sz="1400" smtClean="0">
              <a:latin typeface="Calibri" pitchFamily="-123" charset="0"/>
              <a:ea typeface="ＭＳ Ｐゴシック" pitchFamily="-123" charset="-128"/>
              <a:cs typeface="ＭＳ Ｐゴシック" pitchFamily="-123" charset="-128"/>
            </a:endParaRPr>
          </a:p>
        </p:txBody>
      </p:sp>
      <p:sp>
        <p:nvSpPr>
          <p:cNvPr id="134146"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34147"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34148" name="Rectangle 2"/>
          <p:cNvSpPr>
            <a:spLocks noGrp="1" noChangeArrowheads="1"/>
          </p:cNvSpPr>
          <p:nvPr>
            <p:ph type="title"/>
          </p:nvPr>
        </p:nvSpPr>
        <p:spPr/>
        <p:txBody>
          <a:bodyPr/>
          <a:lstStyle/>
          <a:p>
            <a:pPr algn="ctr"/>
            <a:r>
              <a:rPr lang="en-US" smtClean="0"/>
              <a:t>Education Implications for K-12</a:t>
            </a:r>
          </a:p>
        </p:txBody>
      </p:sp>
      <p:sp>
        <p:nvSpPr>
          <p:cNvPr id="1574915" name="Text Box 3"/>
          <p:cNvSpPr txBox="1">
            <a:spLocks noChangeArrowheads="1"/>
          </p:cNvSpPr>
          <p:nvPr/>
        </p:nvSpPr>
        <p:spPr bwMode="auto">
          <a:xfrm>
            <a:off x="209550" y="2409825"/>
            <a:ext cx="8823325" cy="2349500"/>
          </a:xfrm>
          <a:prstGeom prst="rect">
            <a:avLst/>
          </a:prstGeom>
          <a:noFill/>
          <a:ln w="9525">
            <a:noFill/>
            <a:miter lim="800000"/>
            <a:headEnd/>
            <a:tailEnd/>
          </a:ln>
        </p:spPr>
        <p:txBody>
          <a:bodyPr wrap="none">
            <a:prstTxWarp prst="textNoShape">
              <a:avLst/>
            </a:prstTxWarp>
            <a:spAutoFit/>
          </a:bodyPr>
          <a:lstStyle/>
          <a:p>
            <a:pPr eaLnBrk="0" hangingPunct="0"/>
            <a:r>
              <a:rPr lang="en-US" sz="2000">
                <a:solidFill>
                  <a:schemeClr val="hlink"/>
                </a:solidFill>
              </a:rPr>
              <a:t>What is an effective way of learning (teaching) computational thinking by (to) K-12?</a:t>
            </a:r>
            <a:br>
              <a:rPr lang="en-US" sz="2000">
                <a:solidFill>
                  <a:schemeClr val="hlink"/>
                </a:solidFill>
              </a:rPr>
            </a:br>
            <a:endParaRPr lang="en-US" sz="2000">
              <a:solidFill>
                <a:schemeClr val="hlink"/>
              </a:solidFill>
            </a:endParaRPr>
          </a:p>
          <a:p>
            <a:pPr eaLnBrk="0" hangingPunct="0"/>
            <a:r>
              <a:rPr lang="en-US" sz="1800"/>
              <a:t>    - What concepts can students (educators) best learn (teach) when?</a:t>
            </a:r>
          </a:p>
          <a:p>
            <a:pPr eaLnBrk="0" hangingPunct="0"/>
            <a:r>
              <a:rPr lang="en-US" sz="1800"/>
              <a:t>       What is our analogy to numbers in K, algebra in 7, and calculus in 12?</a:t>
            </a:r>
          </a:p>
          <a:p>
            <a:pPr eaLnBrk="0" hangingPunct="0"/>
            <a:r>
              <a:rPr lang="en-US" sz="1800"/>
              <a:t/>
            </a:r>
            <a:br>
              <a:rPr lang="en-US" sz="1800"/>
            </a:br>
            <a:r>
              <a:rPr lang="en-US" sz="1800"/>
              <a:t>    - We uniquely also should ask how best to integrate The Computer</a:t>
            </a:r>
            <a:br>
              <a:rPr lang="en-US" sz="1800"/>
            </a:br>
            <a:r>
              <a:rPr lang="en-US" sz="1800"/>
              <a:t>       with teaching the concepts.</a:t>
            </a:r>
          </a:p>
          <a:p>
            <a:pPr eaLnBrk="0" hangingPunct="0"/>
            <a:endParaRPr lang="en-US" sz="1800"/>
          </a:p>
        </p:txBody>
      </p:sp>
      <p:sp>
        <p:nvSpPr>
          <p:cNvPr id="134150" name="Rectangle 4"/>
          <p:cNvSpPr>
            <a:spLocks noChangeArrowheads="1"/>
          </p:cNvSpPr>
          <p:nvPr/>
        </p:nvSpPr>
        <p:spPr bwMode="auto">
          <a:xfrm>
            <a:off x="1319213" y="1433513"/>
            <a:ext cx="5922962" cy="396875"/>
          </a:xfrm>
          <a:prstGeom prst="rect">
            <a:avLst/>
          </a:prstGeom>
          <a:noFill/>
          <a:ln w="9525">
            <a:noFill/>
            <a:miter lim="800000"/>
            <a:headEnd/>
            <a:tailEnd/>
          </a:ln>
        </p:spPr>
        <p:txBody>
          <a:bodyPr wrap="none">
            <a:prstTxWarp prst="textNoShape">
              <a:avLst/>
            </a:prstTxWarp>
            <a:spAutoFit/>
          </a:bodyPr>
          <a:lstStyle/>
          <a:p>
            <a:pPr eaLnBrk="0" hangingPunct="0"/>
            <a:r>
              <a:rPr lang="en-US" sz="2000">
                <a:solidFill>
                  <a:srgbClr val="FF0000"/>
                </a:solidFill>
              </a:rPr>
              <a:t>Question and Challenge for the Computing Community:</a:t>
            </a:r>
          </a:p>
        </p:txBody>
      </p:sp>
      <p:sp>
        <p:nvSpPr>
          <p:cNvPr id="1574917" name="Rectangle 5"/>
          <p:cNvSpPr>
            <a:spLocks noChangeArrowheads="1"/>
          </p:cNvSpPr>
          <p:nvPr/>
        </p:nvSpPr>
        <p:spPr bwMode="auto">
          <a:xfrm>
            <a:off x="34925" y="5162550"/>
            <a:ext cx="8353425" cy="641350"/>
          </a:xfrm>
          <a:prstGeom prst="rect">
            <a:avLst/>
          </a:prstGeom>
          <a:noFill/>
          <a:ln w="9525">
            <a:noFill/>
            <a:miter lim="800000"/>
            <a:headEnd/>
            <a:tailEnd/>
          </a:ln>
        </p:spPr>
        <p:txBody>
          <a:bodyPr wrap="none">
            <a:prstTxWarp prst="textNoShape">
              <a:avLst/>
            </a:prstTxWarp>
            <a:spAutoFit/>
          </a:bodyPr>
          <a:lstStyle/>
          <a:p>
            <a:pPr eaLnBrk="0" hangingPunct="0"/>
            <a:r>
              <a:rPr lang="en-US" sz="1800">
                <a:solidFill>
                  <a:schemeClr val="hlink"/>
                </a:solidFill>
              </a:rPr>
              <a:t>Computer scientists are now working with educators and cognitive learning scientists to</a:t>
            </a:r>
            <a:br>
              <a:rPr lang="en-US" sz="1800">
                <a:solidFill>
                  <a:schemeClr val="hlink"/>
                </a:solidFill>
              </a:rPr>
            </a:br>
            <a:r>
              <a:rPr lang="en-US" sz="1800">
                <a:solidFill>
                  <a:schemeClr val="hlink"/>
                </a:solidFill>
              </a:rPr>
              <a:t>address these questions.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49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4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4915" grpId="0"/>
      <p:bldP spid="1574917" grpId="0"/>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3" name="Slide Number Placeholder 3"/>
          <p:cNvSpPr>
            <a:spLocks noGrp="1"/>
          </p:cNvSpPr>
          <p:nvPr>
            <p:ph type="sldNum" sz="quarter" idx="10"/>
          </p:nvPr>
        </p:nvSpPr>
        <p:spPr>
          <a:noFill/>
        </p:spPr>
        <p:txBody>
          <a:bodyPr/>
          <a:lstStyle/>
          <a:p>
            <a:fld id="{2B4CC76D-575F-450F-B75D-F8067FB66B90}" type="slidenum">
              <a:rPr lang="en-US" smtClean="0">
                <a:latin typeface="Calibri" pitchFamily="-123" charset="0"/>
                <a:ea typeface="ＭＳ Ｐゴシック" pitchFamily="-123" charset="-128"/>
                <a:cs typeface="ＭＳ Ｐゴシック" pitchFamily="-123" charset="-128"/>
              </a:rPr>
              <a:pPr/>
              <a:t>35</a:t>
            </a:fld>
            <a:endParaRPr lang="en-US" sz="1400" smtClean="0">
              <a:latin typeface="Calibri" pitchFamily="-123" charset="0"/>
              <a:ea typeface="ＭＳ Ｐゴシック" pitchFamily="-123" charset="-128"/>
              <a:cs typeface="ＭＳ Ｐゴシック" pitchFamily="-123" charset="-128"/>
            </a:endParaRPr>
          </a:p>
        </p:txBody>
      </p:sp>
      <p:sp>
        <p:nvSpPr>
          <p:cNvPr id="136194"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36195"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36196" name="Rectangle 2"/>
          <p:cNvSpPr>
            <a:spLocks noGrp="1" noChangeArrowheads="1"/>
          </p:cNvSpPr>
          <p:nvPr>
            <p:ph type="title"/>
          </p:nvPr>
        </p:nvSpPr>
        <p:spPr/>
        <p:txBody>
          <a:bodyPr/>
          <a:lstStyle/>
          <a:p>
            <a:pPr algn="ctr"/>
            <a:r>
              <a:rPr lang="en-US" smtClean="0"/>
              <a:t>C.T. in Education: Community Efforts</a:t>
            </a:r>
            <a:endParaRPr lang="en-US" smtClean="0">
              <a:solidFill>
                <a:schemeClr val="hlink"/>
              </a:solidFill>
            </a:endParaRPr>
          </a:p>
        </p:txBody>
      </p:sp>
      <p:sp>
        <p:nvSpPr>
          <p:cNvPr id="136197" name="Oval 3"/>
          <p:cNvSpPr>
            <a:spLocks noChangeArrowheads="1"/>
          </p:cNvSpPr>
          <p:nvPr/>
        </p:nvSpPr>
        <p:spPr bwMode="auto">
          <a:xfrm>
            <a:off x="3162300" y="1055688"/>
            <a:ext cx="2162175" cy="1360487"/>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136198" name="Text Box 4"/>
          <p:cNvSpPr txBox="1">
            <a:spLocks noChangeArrowheads="1"/>
          </p:cNvSpPr>
          <p:nvPr/>
        </p:nvSpPr>
        <p:spPr bwMode="auto">
          <a:xfrm>
            <a:off x="3632200" y="1409700"/>
            <a:ext cx="1265238" cy="641350"/>
          </a:xfrm>
          <a:prstGeom prst="rect">
            <a:avLst/>
          </a:prstGeom>
          <a:noFill/>
          <a:ln w="9525">
            <a:noFill/>
            <a:miter lim="800000"/>
            <a:headEnd/>
            <a:tailEnd/>
          </a:ln>
        </p:spPr>
        <p:txBody>
          <a:bodyPr wrap="none">
            <a:prstTxWarp prst="textNoShape">
              <a:avLst/>
            </a:prstTxWarp>
            <a:spAutoFit/>
          </a:bodyPr>
          <a:lstStyle/>
          <a:p>
            <a:pPr eaLnBrk="0" hangingPunct="0"/>
            <a:r>
              <a:rPr lang="en-US" sz="1800"/>
              <a:t>Computing</a:t>
            </a:r>
            <a:br>
              <a:rPr lang="en-US" sz="1800"/>
            </a:br>
            <a:r>
              <a:rPr lang="en-US" sz="1800"/>
              <a:t>Community</a:t>
            </a:r>
          </a:p>
        </p:txBody>
      </p:sp>
      <p:sp>
        <p:nvSpPr>
          <p:cNvPr id="1576965" name="Cloud"/>
          <p:cNvSpPr>
            <a:spLocks noChangeAspect="1" noEditPoints="1" noChangeArrowheads="1"/>
          </p:cNvSpPr>
          <p:nvPr/>
        </p:nvSpPr>
        <p:spPr bwMode="auto">
          <a:xfrm>
            <a:off x="2768600" y="2760663"/>
            <a:ext cx="2743200" cy="183832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eaLnBrk="0" hangingPunct="0">
              <a:defRPr/>
            </a:pPr>
            <a:endParaRPr lang="en-US" sz="1800">
              <a:latin typeface="Calibri" pitchFamily="34" charset="0"/>
              <a:ea typeface="+mn-ea"/>
              <a:cs typeface="+mn-cs"/>
            </a:endParaRPr>
          </a:p>
          <a:p>
            <a:pPr eaLnBrk="0" hangingPunct="0">
              <a:defRPr/>
            </a:pPr>
            <a:r>
              <a:rPr lang="en-US" sz="1800">
                <a:latin typeface="Calibri" pitchFamily="34" charset="0"/>
                <a:ea typeface="+mn-ea"/>
                <a:cs typeface="+mn-cs"/>
              </a:rPr>
              <a:t>Computational</a:t>
            </a:r>
            <a:br>
              <a:rPr lang="en-US" sz="1800">
                <a:latin typeface="Calibri" pitchFamily="34" charset="0"/>
                <a:ea typeface="+mn-ea"/>
                <a:cs typeface="+mn-cs"/>
              </a:rPr>
            </a:br>
            <a:r>
              <a:rPr lang="en-US" sz="1800">
                <a:latin typeface="Calibri" pitchFamily="34" charset="0"/>
                <a:ea typeface="+mn-ea"/>
                <a:cs typeface="+mn-cs"/>
              </a:rPr>
              <a:t>     Thinking</a:t>
            </a:r>
          </a:p>
        </p:txBody>
      </p:sp>
      <p:grpSp>
        <p:nvGrpSpPr>
          <p:cNvPr id="136200" name="Group 6"/>
          <p:cNvGrpSpPr>
            <a:grpSpLocks/>
          </p:cNvGrpSpPr>
          <p:nvPr/>
        </p:nvGrpSpPr>
        <p:grpSpPr bwMode="auto">
          <a:xfrm>
            <a:off x="903288" y="2687638"/>
            <a:ext cx="1865312" cy="792162"/>
            <a:chOff x="569" y="1693"/>
            <a:chExt cx="1175" cy="499"/>
          </a:xfrm>
        </p:grpSpPr>
        <p:sp>
          <p:nvSpPr>
            <p:cNvPr id="136241" name="Line 7"/>
            <p:cNvSpPr>
              <a:spLocks noChangeShapeType="1"/>
            </p:cNvSpPr>
            <p:nvPr/>
          </p:nvSpPr>
          <p:spPr bwMode="auto">
            <a:xfrm>
              <a:off x="1427" y="1936"/>
              <a:ext cx="317" cy="256"/>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136242" name="Oval 8"/>
            <p:cNvSpPr>
              <a:spLocks noChangeArrowheads="1"/>
            </p:cNvSpPr>
            <p:nvPr/>
          </p:nvSpPr>
          <p:spPr bwMode="auto">
            <a:xfrm>
              <a:off x="569" y="1693"/>
              <a:ext cx="858" cy="390"/>
            </a:xfrm>
            <a:prstGeom prst="ellipse">
              <a:avLst/>
            </a:prstGeom>
            <a:solidFill>
              <a:srgbClr val="DDDDDD"/>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136243" name="Text Box 9"/>
            <p:cNvSpPr txBox="1">
              <a:spLocks noChangeArrowheads="1"/>
            </p:cNvSpPr>
            <p:nvPr/>
          </p:nvSpPr>
          <p:spPr bwMode="auto">
            <a:xfrm>
              <a:off x="646" y="1772"/>
              <a:ext cx="719" cy="231"/>
            </a:xfrm>
            <a:prstGeom prst="rect">
              <a:avLst/>
            </a:prstGeom>
            <a:noFill/>
            <a:ln w="9525">
              <a:noFill/>
              <a:miter lim="800000"/>
              <a:headEnd/>
              <a:tailEnd/>
            </a:ln>
          </p:spPr>
          <p:txBody>
            <a:bodyPr wrap="none">
              <a:prstTxWarp prst="textNoShape">
                <a:avLst/>
              </a:prstTxWarp>
              <a:spAutoFit/>
            </a:bodyPr>
            <a:lstStyle/>
            <a:p>
              <a:pPr eaLnBrk="0" hangingPunct="0"/>
              <a:r>
                <a:rPr lang="en-US" sz="1800"/>
                <a:t>Rebooting</a:t>
              </a:r>
            </a:p>
          </p:txBody>
        </p:sp>
      </p:grpSp>
      <p:sp>
        <p:nvSpPr>
          <p:cNvPr id="136201" name="Line 10"/>
          <p:cNvSpPr>
            <a:spLocks noChangeShapeType="1"/>
          </p:cNvSpPr>
          <p:nvPr/>
        </p:nvSpPr>
        <p:spPr bwMode="auto">
          <a:xfrm>
            <a:off x="4211638" y="2416175"/>
            <a:ext cx="0" cy="50800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grpSp>
        <p:nvGrpSpPr>
          <p:cNvPr id="136202" name="Group 11"/>
          <p:cNvGrpSpPr>
            <a:grpSpLocks/>
          </p:cNvGrpSpPr>
          <p:nvPr/>
        </p:nvGrpSpPr>
        <p:grpSpPr bwMode="auto">
          <a:xfrm>
            <a:off x="3162300" y="4532313"/>
            <a:ext cx="939800" cy="1195387"/>
            <a:chOff x="1992" y="2855"/>
            <a:chExt cx="592" cy="753"/>
          </a:xfrm>
        </p:grpSpPr>
        <p:sp>
          <p:nvSpPr>
            <p:cNvPr id="136238" name="Oval 12"/>
            <p:cNvSpPr>
              <a:spLocks noChangeArrowheads="1"/>
            </p:cNvSpPr>
            <p:nvPr/>
          </p:nvSpPr>
          <p:spPr bwMode="auto">
            <a:xfrm>
              <a:off x="1992" y="3318"/>
              <a:ext cx="592" cy="290"/>
            </a:xfrm>
            <a:prstGeom prst="ellipse">
              <a:avLst/>
            </a:prstGeom>
            <a:solidFill>
              <a:srgbClr val="DDDDDD"/>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136239" name="Line 13"/>
            <p:cNvSpPr>
              <a:spLocks noChangeShapeType="1"/>
            </p:cNvSpPr>
            <p:nvPr/>
          </p:nvSpPr>
          <p:spPr bwMode="auto">
            <a:xfrm>
              <a:off x="2185" y="2855"/>
              <a:ext cx="19" cy="463"/>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36240" name="Text Box 14"/>
            <p:cNvSpPr txBox="1">
              <a:spLocks noChangeArrowheads="1"/>
            </p:cNvSpPr>
            <p:nvPr/>
          </p:nvSpPr>
          <p:spPr bwMode="auto">
            <a:xfrm>
              <a:off x="1992" y="3354"/>
              <a:ext cx="510" cy="231"/>
            </a:xfrm>
            <a:prstGeom prst="rect">
              <a:avLst/>
            </a:prstGeom>
            <a:noFill/>
            <a:ln w="9525">
              <a:noFill/>
              <a:miter lim="800000"/>
              <a:headEnd/>
              <a:tailEnd/>
            </a:ln>
          </p:spPr>
          <p:txBody>
            <a:bodyPr wrap="none">
              <a:prstTxWarp prst="textNoShape">
                <a:avLst/>
              </a:prstTxWarp>
              <a:spAutoFit/>
            </a:bodyPr>
            <a:lstStyle/>
            <a:p>
              <a:pPr eaLnBrk="0" hangingPunct="0"/>
              <a:r>
                <a:rPr lang="en-US" sz="1800"/>
                <a:t>CPATH</a:t>
              </a:r>
            </a:p>
          </p:txBody>
        </p:sp>
      </p:grpSp>
      <p:grpSp>
        <p:nvGrpSpPr>
          <p:cNvPr id="136203" name="Group 15"/>
          <p:cNvGrpSpPr>
            <a:grpSpLocks/>
          </p:cNvGrpSpPr>
          <p:nvPr/>
        </p:nvGrpSpPr>
        <p:grpSpPr bwMode="auto">
          <a:xfrm>
            <a:off x="2205038" y="4394200"/>
            <a:ext cx="1131887" cy="1333500"/>
            <a:chOff x="1389" y="2768"/>
            <a:chExt cx="713" cy="840"/>
          </a:xfrm>
        </p:grpSpPr>
        <p:sp>
          <p:nvSpPr>
            <p:cNvPr id="136235" name="Oval 16"/>
            <p:cNvSpPr>
              <a:spLocks noChangeArrowheads="1"/>
            </p:cNvSpPr>
            <p:nvPr/>
          </p:nvSpPr>
          <p:spPr bwMode="auto">
            <a:xfrm>
              <a:off x="1389" y="3318"/>
              <a:ext cx="464" cy="290"/>
            </a:xfrm>
            <a:prstGeom prst="ellipse">
              <a:avLst/>
            </a:prstGeom>
            <a:solidFill>
              <a:srgbClr val="DDDDDD"/>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136236" name="Line 17"/>
            <p:cNvSpPr>
              <a:spLocks noChangeShapeType="1"/>
            </p:cNvSpPr>
            <p:nvPr/>
          </p:nvSpPr>
          <p:spPr bwMode="auto">
            <a:xfrm flipH="1">
              <a:off x="1635" y="2768"/>
              <a:ext cx="467" cy="5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36237" name="Text Box 18"/>
            <p:cNvSpPr txBox="1">
              <a:spLocks noChangeArrowheads="1"/>
            </p:cNvSpPr>
            <p:nvPr/>
          </p:nvSpPr>
          <p:spPr bwMode="auto">
            <a:xfrm>
              <a:off x="1427" y="3354"/>
              <a:ext cx="345" cy="231"/>
            </a:xfrm>
            <a:prstGeom prst="rect">
              <a:avLst/>
            </a:prstGeom>
            <a:noFill/>
            <a:ln w="9525">
              <a:noFill/>
              <a:miter lim="800000"/>
              <a:headEnd/>
              <a:tailEnd/>
            </a:ln>
          </p:spPr>
          <p:txBody>
            <a:bodyPr wrap="none">
              <a:prstTxWarp prst="textNoShape">
                <a:avLst/>
              </a:prstTxWarp>
              <a:spAutoFit/>
            </a:bodyPr>
            <a:lstStyle/>
            <a:p>
              <a:pPr eaLnBrk="0" hangingPunct="0"/>
              <a:r>
                <a:rPr lang="en-US" sz="1800"/>
                <a:t>BPC</a:t>
              </a:r>
            </a:p>
          </p:txBody>
        </p:sp>
      </p:grpSp>
      <p:grpSp>
        <p:nvGrpSpPr>
          <p:cNvPr id="136204" name="Group 19"/>
          <p:cNvGrpSpPr>
            <a:grpSpLocks/>
          </p:cNvGrpSpPr>
          <p:nvPr/>
        </p:nvGrpSpPr>
        <p:grpSpPr bwMode="auto">
          <a:xfrm>
            <a:off x="5248275" y="1965325"/>
            <a:ext cx="1566863" cy="1108075"/>
            <a:chOff x="3306" y="1238"/>
            <a:chExt cx="987" cy="698"/>
          </a:xfrm>
        </p:grpSpPr>
        <p:sp>
          <p:nvSpPr>
            <p:cNvPr id="136232" name="Oval 20"/>
            <p:cNvSpPr>
              <a:spLocks noChangeArrowheads="1"/>
            </p:cNvSpPr>
            <p:nvPr/>
          </p:nvSpPr>
          <p:spPr bwMode="auto">
            <a:xfrm>
              <a:off x="3306" y="1238"/>
              <a:ext cx="987" cy="455"/>
            </a:xfrm>
            <a:prstGeom prst="ellipse">
              <a:avLst/>
            </a:prstGeom>
            <a:solidFill>
              <a:srgbClr val="DDDDDD"/>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136233" name="Text Box 21"/>
            <p:cNvSpPr txBox="1">
              <a:spLocks noChangeArrowheads="1"/>
            </p:cNvSpPr>
            <p:nvPr/>
          </p:nvSpPr>
          <p:spPr bwMode="auto">
            <a:xfrm>
              <a:off x="3599" y="1366"/>
              <a:ext cx="341" cy="231"/>
            </a:xfrm>
            <a:prstGeom prst="rect">
              <a:avLst/>
            </a:prstGeom>
            <a:noFill/>
            <a:ln w="9525">
              <a:noFill/>
              <a:miter lim="800000"/>
              <a:headEnd/>
              <a:tailEnd/>
            </a:ln>
          </p:spPr>
          <p:txBody>
            <a:bodyPr wrap="none">
              <a:prstTxWarp prst="textNoShape">
                <a:avLst/>
              </a:prstTxWarp>
              <a:spAutoFit/>
            </a:bodyPr>
            <a:lstStyle/>
            <a:p>
              <a:pPr eaLnBrk="0" hangingPunct="0"/>
              <a:r>
                <a:rPr lang="en-US" sz="1800"/>
                <a:t>NSF</a:t>
              </a:r>
            </a:p>
          </p:txBody>
        </p:sp>
        <p:sp>
          <p:nvSpPr>
            <p:cNvPr id="136234" name="Line 22"/>
            <p:cNvSpPr>
              <a:spLocks noChangeShapeType="1"/>
            </p:cNvSpPr>
            <p:nvPr/>
          </p:nvSpPr>
          <p:spPr bwMode="auto">
            <a:xfrm flipH="1">
              <a:off x="3308" y="1679"/>
              <a:ext cx="291" cy="25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grpSp>
        <p:nvGrpSpPr>
          <p:cNvPr id="136205" name="Group 23"/>
          <p:cNvGrpSpPr>
            <a:grpSpLocks/>
          </p:cNvGrpSpPr>
          <p:nvPr/>
        </p:nvGrpSpPr>
        <p:grpSpPr bwMode="auto">
          <a:xfrm>
            <a:off x="4581525" y="4462463"/>
            <a:ext cx="1797050" cy="1265237"/>
            <a:chOff x="2886" y="2811"/>
            <a:chExt cx="1132" cy="797"/>
          </a:xfrm>
        </p:grpSpPr>
        <p:sp>
          <p:nvSpPr>
            <p:cNvPr id="136226" name="Oval 24"/>
            <p:cNvSpPr>
              <a:spLocks noChangeArrowheads="1"/>
            </p:cNvSpPr>
            <p:nvPr/>
          </p:nvSpPr>
          <p:spPr bwMode="auto">
            <a:xfrm>
              <a:off x="3308" y="3318"/>
              <a:ext cx="464" cy="290"/>
            </a:xfrm>
            <a:prstGeom prst="ellipse">
              <a:avLst/>
            </a:prstGeom>
            <a:solidFill>
              <a:srgbClr val="DDDDDD"/>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136227" name="Line 25"/>
            <p:cNvSpPr>
              <a:spLocks noChangeShapeType="1"/>
            </p:cNvSpPr>
            <p:nvPr/>
          </p:nvSpPr>
          <p:spPr bwMode="auto">
            <a:xfrm>
              <a:off x="2886" y="2855"/>
              <a:ext cx="420" cy="59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36228" name="Text Box 26"/>
            <p:cNvSpPr txBox="1">
              <a:spLocks noChangeArrowheads="1"/>
            </p:cNvSpPr>
            <p:nvPr/>
          </p:nvSpPr>
          <p:spPr bwMode="auto">
            <a:xfrm>
              <a:off x="3380" y="3354"/>
              <a:ext cx="273" cy="231"/>
            </a:xfrm>
            <a:prstGeom prst="rect">
              <a:avLst/>
            </a:prstGeom>
            <a:noFill/>
            <a:ln w="9525">
              <a:noFill/>
              <a:miter lim="800000"/>
              <a:headEnd/>
              <a:tailEnd/>
            </a:ln>
          </p:spPr>
          <p:txBody>
            <a:bodyPr wrap="none">
              <a:prstTxWarp prst="textNoShape">
                <a:avLst/>
              </a:prstTxWarp>
              <a:spAutoFit/>
            </a:bodyPr>
            <a:lstStyle/>
            <a:p>
              <a:pPr eaLnBrk="0" hangingPunct="0"/>
              <a:r>
                <a:rPr lang="en-US" sz="1800"/>
                <a:t>AP</a:t>
              </a:r>
            </a:p>
          </p:txBody>
        </p:sp>
        <p:sp>
          <p:nvSpPr>
            <p:cNvPr id="136229" name="Oval 27"/>
            <p:cNvSpPr>
              <a:spLocks noChangeArrowheads="1"/>
            </p:cNvSpPr>
            <p:nvPr/>
          </p:nvSpPr>
          <p:spPr bwMode="auto">
            <a:xfrm>
              <a:off x="3554" y="3129"/>
              <a:ext cx="464" cy="290"/>
            </a:xfrm>
            <a:prstGeom prst="ellipse">
              <a:avLst/>
            </a:prstGeom>
            <a:solidFill>
              <a:srgbClr val="DDDDDD"/>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136230" name="Line 28"/>
            <p:cNvSpPr>
              <a:spLocks noChangeShapeType="1"/>
            </p:cNvSpPr>
            <p:nvPr/>
          </p:nvSpPr>
          <p:spPr bwMode="auto">
            <a:xfrm>
              <a:off x="2976" y="2811"/>
              <a:ext cx="648" cy="34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36231" name="Text Box 29"/>
            <p:cNvSpPr txBox="1">
              <a:spLocks noChangeArrowheads="1"/>
            </p:cNvSpPr>
            <p:nvPr/>
          </p:nvSpPr>
          <p:spPr bwMode="auto">
            <a:xfrm>
              <a:off x="3600" y="3158"/>
              <a:ext cx="417" cy="231"/>
            </a:xfrm>
            <a:prstGeom prst="rect">
              <a:avLst/>
            </a:prstGeom>
            <a:noFill/>
            <a:ln w="9525">
              <a:noFill/>
              <a:miter lim="800000"/>
              <a:headEnd/>
              <a:tailEnd/>
            </a:ln>
          </p:spPr>
          <p:txBody>
            <a:bodyPr>
              <a:prstTxWarp prst="textNoShape">
                <a:avLst/>
              </a:prstTxWarp>
              <a:spAutoFit/>
            </a:bodyPr>
            <a:lstStyle/>
            <a:p>
              <a:pPr eaLnBrk="0" hangingPunct="0"/>
              <a:r>
                <a:rPr lang="en-US" sz="1800"/>
                <a:t>K-12</a:t>
              </a:r>
            </a:p>
          </p:txBody>
        </p:sp>
      </p:grpSp>
      <p:grpSp>
        <p:nvGrpSpPr>
          <p:cNvPr id="136206" name="Group 30"/>
          <p:cNvGrpSpPr>
            <a:grpSpLocks/>
          </p:cNvGrpSpPr>
          <p:nvPr/>
        </p:nvGrpSpPr>
        <p:grpSpPr bwMode="auto">
          <a:xfrm>
            <a:off x="5413375" y="2687638"/>
            <a:ext cx="3598863" cy="1519237"/>
            <a:chOff x="3410" y="1693"/>
            <a:chExt cx="2267" cy="957"/>
          </a:xfrm>
        </p:grpSpPr>
        <p:sp>
          <p:nvSpPr>
            <p:cNvPr id="136221" name="Line 31"/>
            <p:cNvSpPr>
              <a:spLocks noChangeShapeType="1"/>
            </p:cNvSpPr>
            <p:nvPr/>
          </p:nvSpPr>
          <p:spPr bwMode="auto">
            <a:xfrm>
              <a:off x="3410" y="2192"/>
              <a:ext cx="509" cy="256"/>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136222" name="Oval 32"/>
            <p:cNvSpPr>
              <a:spLocks noChangeArrowheads="1"/>
            </p:cNvSpPr>
            <p:nvPr/>
          </p:nvSpPr>
          <p:spPr bwMode="auto">
            <a:xfrm>
              <a:off x="4216" y="1693"/>
              <a:ext cx="1461" cy="406"/>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136223" name="Text Box 33"/>
            <p:cNvSpPr txBox="1">
              <a:spLocks noChangeArrowheads="1"/>
            </p:cNvSpPr>
            <p:nvPr/>
          </p:nvSpPr>
          <p:spPr bwMode="auto">
            <a:xfrm>
              <a:off x="4239" y="1772"/>
              <a:ext cx="1283" cy="231"/>
            </a:xfrm>
            <a:prstGeom prst="rect">
              <a:avLst/>
            </a:prstGeom>
            <a:noFill/>
            <a:ln w="9525">
              <a:noFill/>
              <a:miter lim="800000"/>
              <a:headEnd/>
              <a:tailEnd/>
            </a:ln>
          </p:spPr>
          <p:txBody>
            <a:bodyPr wrap="none">
              <a:prstTxWarp prst="textNoShape">
                <a:avLst/>
              </a:prstTxWarp>
              <a:spAutoFit/>
            </a:bodyPr>
            <a:lstStyle/>
            <a:p>
              <a:pPr eaLnBrk="0" hangingPunct="0"/>
              <a:r>
                <a:rPr lang="en-US" sz="1800"/>
                <a:t>National Academies</a:t>
              </a:r>
            </a:p>
          </p:txBody>
        </p:sp>
        <p:sp>
          <p:nvSpPr>
            <p:cNvPr id="136224" name="Oval 34"/>
            <p:cNvSpPr>
              <a:spLocks noChangeArrowheads="1"/>
            </p:cNvSpPr>
            <p:nvPr/>
          </p:nvSpPr>
          <p:spPr bwMode="auto">
            <a:xfrm>
              <a:off x="3919" y="2246"/>
              <a:ext cx="805" cy="404"/>
            </a:xfrm>
            <a:prstGeom prst="ellipse">
              <a:avLst/>
            </a:prstGeom>
            <a:solidFill>
              <a:srgbClr val="DDDDDD"/>
            </a:solid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136225" name="Text Box 35"/>
            <p:cNvSpPr txBox="1">
              <a:spLocks noChangeArrowheads="1"/>
            </p:cNvSpPr>
            <p:nvPr/>
          </p:nvSpPr>
          <p:spPr bwMode="auto">
            <a:xfrm>
              <a:off x="3919" y="2334"/>
              <a:ext cx="750" cy="231"/>
            </a:xfrm>
            <a:prstGeom prst="rect">
              <a:avLst/>
            </a:prstGeom>
            <a:noFill/>
            <a:ln w="9525">
              <a:noFill/>
              <a:miter lim="800000"/>
              <a:headEnd/>
              <a:tailEnd/>
            </a:ln>
          </p:spPr>
          <p:txBody>
            <a:bodyPr wrap="none">
              <a:prstTxWarp prst="textNoShape">
                <a:avLst/>
              </a:prstTxWarp>
              <a:spAutoFit/>
            </a:bodyPr>
            <a:lstStyle/>
            <a:p>
              <a:pPr eaLnBrk="0" hangingPunct="0"/>
              <a:r>
                <a:rPr lang="en-US" sz="1800"/>
                <a:t>workshops</a:t>
              </a:r>
            </a:p>
          </p:txBody>
        </p:sp>
      </p:grpSp>
      <p:grpSp>
        <p:nvGrpSpPr>
          <p:cNvPr id="136207" name="Group 36"/>
          <p:cNvGrpSpPr>
            <a:grpSpLocks/>
          </p:cNvGrpSpPr>
          <p:nvPr/>
        </p:nvGrpSpPr>
        <p:grpSpPr bwMode="auto">
          <a:xfrm>
            <a:off x="7151688" y="1019175"/>
            <a:ext cx="1063625" cy="549275"/>
            <a:chOff x="4505" y="642"/>
            <a:chExt cx="670" cy="346"/>
          </a:xfrm>
        </p:grpSpPr>
        <p:sp>
          <p:nvSpPr>
            <p:cNvPr id="136219" name="Text Box 37"/>
            <p:cNvSpPr txBox="1">
              <a:spLocks noChangeArrowheads="1"/>
            </p:cNvSpPr>
            <p:nvPr/>
          </p:nvSpPr>
          <p:spPr bwMode="auto">
            <a:xfrm>
              <a:off x="4505" y="701"/>
              <a:ext cx="589" cy="231"/>
            </a:xfrm>
            <a:prstGeom prst="rect">
              <a:avLst/>
            </a:prstGeom>
            <a:noFill/>
            <a:ln w="9525">
              <a:noFill/>
              <a:miter lim="800000"/>
              <a:headEnd/>
              <a:tailEnd/>
            </a:ln>
          </p:spPr>
          <p:txBody>
            <a:bodyPr wrap="none">
              <a:prstTxWarp prst="textNoShape">
                <a:avLst/>
              </a:prstTxWarp>
              <a:spAutoFit/>
            </a:bodyPr>
            <a:lstStyle/>
            <a:p>
              <a:pPr eaLnBrk="0" hangingPunct="0"/>
              <a:r>
                <a:rPr lang="en-US" sz="1800"/>
                <a:t>ACM-Ed</a:t>
              </a:r>
            </a:p>
          </p:txBody>
        </p:sp>
        <p:sp>
          <p:nvSpPr>
            <p:cNvPr id="136220" name="Oval 38"/>
            <p:cNvSpPr>
              <a:spLocks noChangeArrowheads="1"/>
            </p:cNvSpPr>
            <p:nvPr/>
          </p:nvSpPr>
          <p:spPr bwMode="auto">
            <a:xfrm>
              <a:off x="4505" y="642"/>
              <a:ext cx="670" cy="346"/>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800"/>
            </a:p>
          </p:txBody>
        </p:sp>
      </p:grpSp>
      <p:grpSp>
        <p:nvGrpSpPr>
          <p:cNvPr id="136208" name="Group 39"/>
          <p:cNvGrpSpPr>
            <a:grpSpLocks/>
          </p:cNvGrpSpPr>
          <p:nvPr/>
        </p:nvGrpSpPr>
        <p:grpSpPr bwMode="auto">
          <a:xfrm>
            <a:off x="5829300" y="1293813"/>
            <a:ext cx="1255713" cy="369887"/>
            <a:chOff x="3672" y="815"/>
            <a:chExt cx="791" cy="233"/>
          </a:xfrm>
        </p:grpSpPr>
        <p:sp>
          <p:nvSpPr>
            <p:cNvPr id="136217" name="Text Box 40"/>
            <p:cNvSpPr txBox="1">
              <a:spLocks noChangeArrowheads="1"/>
            </p:cNvSpPr>
            <p:nvPr/>
          </p:nvSpPr>
          <p:spPr bwMode="auto">
            <a:xfrm>
              <a:off x="3772" y="817"/>
              <a:ext cx="468" cy="231"/>
            </a:xfrm>
            <a:prstGeom prst="rect">
              <a:avLst/>
            </a:prstGeom>
            <a:noFill/>
            <a:ln w="9525">
              <a:noFill/>
              <a:miter lim="800000"/>
              <a:headEnd/>
              <a:tailEnd/>
            </a:ln>
          </p:spPr>
          <p:txBody>
            <a:bodyPr wrap="none">
              <a:prstTxWarp prst="textNoShape">
                <a:avLst/>
              </a:prstTxWarp>
              <a:spAutoFit/>
            </a:bodyPr>
            <a:lstStyle/>
            <a:p>
              <a:pPr eaLnBrk="0" hangingPunct="0"/>
              <a:r>
                <a:rPr lang="en-US" sz="1800"/>
                <a:t>CRA-E</a:t>
              </a:r>
            </a:p>
          </p:txBody>
        </p:sp>
        <p:sp>
          <p:nvSpPr>
            <p:cNvPr id="136218" name="Oval 41"/>
            <p:cNvSpPr>
              <a:spLocks noChangeArrowheads="1"/>
            </p:cNvSpPr>
            <p:nvPr/>
          </p:nvSpPr>
          <p:spPr bwMode="auto">
            <a:xfrm>
              <a:off x="3672" y="815"/>
              <a:ext cx="791" cy="231"/>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800"/>
            </a:p>
          </p:txBody>
        </p:sp>
      </p:grpSp>
      <p:grpSp>
        <p:nvGrpSpPr>
          <p:cNvPr id="136209" name="Group 42"/>
          <p:cNvGrpSpPr>
            <a:grpSpLocks/>
          </p:cNvGrpSpPr>
          <p:nvPr/>
        </p:nvGrpSpPr>
        <p:grpSpPr bwMode="auto">
          <a:xfrm>
            <a:off x="7315200" y="1681163"/>
            <a:ext cx="1255713" cy="369887"/>
            <a:chOff x="4608" y="1059"/>
            <a:chExt cx="791" cy="233"/>
          </a:xfrm>
        </p:grpSpPr>
        <p:sp>
          <p:nvSpPr>
            <p:cNvPr id="136215" name="Text Box 43"/>
            <p:cNvSpPr txBox="1">
              <a:spLocks noChangeArrowheads="1"/>
            </p:cNvSpPr>
            <p:nvPr/>
          </p:nvSpPr>
          <p:spPr bwMode="auto">
            <a:xfrm>
              <a:off x="4779" y="1061"/>
              <a:ext cx="412" cy="231"/>
            </a:xfrm>
            <a:prstGeom prst="rect">
              <a:avLst/>
            </a:prstGeom>
            <a:noFill/>
            <a:ln w="9525">
              <a:noFill/>
              <a:miter lim="800000"/>
              <a:headEnd/>
              <a:tailEnd/>
            </a:ln>
          </p:spPr>
          <p:txBody>
            <a:bodyPr wrap="none">
              <a:prstTxWarp prst="textNoShape">
                <a:avLst/>
              </a:prstTxWarp>
              <a:spAutoFit/>
            </a:bodyPr>
            <a:lstStyle/>
            <a:p>
              <a:pPr eaLnBrk="0" hangingPunct="0"/>
              <a:r>
                <a:rPr lang="en-US" sz="1800"/>
                <a:t>CSTA</a:t>
              </a:r>
            </a:p>
          </p:txBody>
        </p:sp>
        <p:sp>
          <p:nvSpPr>
            <p:cNvPr id="136216" name="Oval 44"/>
            <p:cNvSpPr>
              <a:spLocks noChangeArrowheads="1"/>
            </p:cNvSpPr>
            <p:nvPr/>
          </p:nvSpPr>
          <p:spPr bwMode="auto">
            <a:xfrm>
              <a:off x="4608" y="1059"/>
              <a:ext cx="791" cy="231"/>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800"/>
            </a:p>
          </p:txBody>
        </p:sp>
      </p:grpSp>
      <p:sp>
        <p:nvSpPr>
          <p:cNvPr id="136210" name="Text Box 45"/>
          <p:cNvSpPr txBox="1">
            <a:spLocks noChangeArrowheads="1"/>
          </p:cNvSpPr>
          <p:nvPr/>
        </p:nvSpPr>
        <p:spPr bwMode="auto">
          <a:xfrm>
            <a:off x="6376988" y="4322763"/>
            <a:ext cx="2767012" cy="2463800"/>
          </a:xfrm>
          <a:prstGeom prst="rect">
            <a:avLst/>
          </a:prstGeom>
          <a:noFill/>
          <a:ln w="9525">
            <a:noFill/>
            <a:miter lim="800000"/>
            <a:headEnd/>
            <a:tailEnd/>
          </a:ln>
        </p:spPr>
        <p:txBody>
          <a:bodyPr>
            <a:prstTxWarp prst="textNoShape">
              <a:avLst/>
            </a:prstTxWarp>
            <a:spAutoFit/>
          </a:bodyPr>
          <a:lstStyle/>
          <a:p>
            <a:pPr eaLnBrk="0" hangingPunct="0"/>
            <a:r>
              <a:rPr lang="en-US" sz="1400" u="sng"/>
              <a:t>CSTB “CT for Everyone” Steering Committee</a:t>
            </a:r>
          </a:p>
          <a:p>
            <a:pPr eaLnBrk="0" hangingPunct="0">
              <a:buFontTx/>
              <a:buChar char="•"/>
            </a:pPr>
            <a:r>
              <a:rPr lang="en-US" sz="1400"/>
              <a:t> Marcia Linn, Berkeley</a:t>
            </a:r>
          </a:p>
          <a:p>
            <a:pPr eaLnBrk="0" hangingPunct="0">
              <a:buFontTx/>
              <a:buChar char="•"/>
            </a:pPr>
            <a:r>
              <a:rPr lang="en-US" sz="1400"/>
              <a:t> Al Aho, Columbia</a:t>
            </a:r>
          </a:p>
          <a:p>
            <a:pPr eaLnBrk="0" hangingPunct="0">
              <a:buFontTx/>
              <a:buChar char="•"/>
            </a:pPr>
            <a:r>
              <a:rPr lang="en-US" sz="1400"/>
              <a:t> Brian Blake, Georgetown</a:t>
            </a:r>
          </a:p>
          <a:p>
            <a:pPr eaLnBrk="0" hangingPunct="0">
              <a:buFontTx/>
              <a:buChar char="•"/>
            </a:pPr>
            <a:r>
              <a:rPr lang="en-US" sz="1400"/>
              <a:t> Bob Constable, Cornell</a:t>
            </a:r>
          </a:p>
          <a:p>
            <a:pPr eaLnBrk="0" hangingPunct="0">
              <a:buFontTx/>
              <a:buChar char="•"/>
            </a:pPr>
            <a:r>
              <a:rPr lang="en-US" sz="1400"/>
              <a:t> Yasmin Kafai, U Penn</a:t>
            </a:r>
          </a:p>
          <a:p>
            <a:pPr eaLnBrk="0" hangingPunct="0">
              <a:buFontTx/>
              <a:buChar char="•"/>
            </a:pPr>
            <a:r>
              <a:rPr lang="en-US" sz="1400"/>
              <a:t> Janet Kolodner, Georgia Tech</a:t>
            </a:r>
          </a:p>
          <a:p>
            <a:pPr eaLnBrk="0" hangingPunct="0">
              <a:buFontTx/>
              <a:buChar char="•"/>
            </a:pPr>
            <a:r>
              <a:rPr lang="en-US" sz="1400"/>
              <a:t> Larry Snyder, U Washington</a:t>
            </a:r>
          </a:p>
          <a:p>
            <a:pPr eaLnBrk="0" hangingPunct="0">
              <a:buFontTx/>
              <a:buChar char="•"/>
            </a:pPr>
            <a:r>
              <a:rPr lang="en-US" sz="1400"/>
              <a:t> Uri Wilensky, Northwestern</a:t>
            </a:r>
          </a:p>
          <a:p>
            <a:pPr eaLnBrk="0" hangingPunct="0"/>
            <a:endParaRPr lang="en-US" sz="1600"/>
          </a:p>
        </p:txBody>
      </p:sp>
      <p:grpSp>
        <p:nvGrpSpPr>
          <p:cNvPr id="136211" name="Group 46"/>
          <p:cNvGrpSpPr>
            <a:grpSpLocks/>
          </p:cNvGrpSpPr>
          <p:nvPr/>
        </p:nvGrpSpPr>
        <p:grpSpPr bwMode="auto">
          <a:xfrm>
            <a:off x="6970713" y="2165350"/>
            <a:ext cx="1997075" cy="430213"/>
            <a:chOff x="4391" y="1364"/>
            <a:chExt cx="1258" cy="271"/>
          </a:xfrm>
        </p:grpSpPr>
        <p:sp>
          <p:nvSpPr>
            <p:cNvPr id="136213" name="Oval 47"/>
            <p:cNvSpPr>
              <a:spLocks noChangeArrowheads="1"/>
            </p:cNvSpPr>
            <p:nvPr/>
          </p:nvSpPr>
          <p:spPr bwMode="auto">
            <a:xfrm>
              <a:off x="4391" y="1364"/>
              <a:ext cx="1258" cy="271"/>
            </a:xfrm>
            <a:prstGeom prst="ellipse">
              <a:avLst/>
            </a:prstGeom>
            <a:noFill/>
            <a:ln w="9525">
              <a:solidFill>
                <a:schemeClr val="tx1"/>
              </a:solidFill>
              <a:round/>
              <a:headEnd/>
              <a:tailEnd/>
            </a:ln>
          </p:spPr>
          <p:txBody>
            <a:bodyPr wrap="none" anchor="ctr">
              <a:prstTxWarp prst="textNoShape">
                <a:avLst/>
              </a:prstTxWarp>
            </a:bodyPr>
            <a:lstStyle/>
            <a:p>
              <a:pPr eaLnBrk="0" hangingPunct="0"/>
              <a:endParaRPr lang="en-US" sz="1800"/>
            </a:p>
          </p:txBody>
        </p:sp>
        <p:sp>
          <p:nvSpPr>
            <p:cNvPr id="136214" name="Text Box 48"/>
            <p:cNvSpPr txBox="1">
              <a:spLocks noChangeArrowheads="1"/>
            </p:cNvSpPr>
            <p:nvPr/>
          </p:nvSpPr>
          <p:spPr bwMode="auto">
            <a:xfrm>
              <a:off x="4463" y="1366"/>
              <a:ext cx="929" cy="231"/>
            </a:xfrm>
            <a:prstGeom prst="rect">
              <a:avLst/>
            </a:prstGeom>
            <a:noFill/>
            <a:ln w="9525">
              <a:noFill/>
              <a:miter lim="800000"/>
              <a:headEnd/>
              <a:tailEnd/>
            </a:ln>
          </p:spPr>
          <p:txBody>
            <a:bodyPr wrap="none">
              <a:prstTxWarp prst="textNoShape">
                <a:avLst/>
              </a:prstTxWarp>
              <a:spAutoFit/>
            </a:bodyPr>
            <a:lstStyle/>
            <a:p>
              <a:pPr eaLnBrk="0" hangingPunct="0"/>
              <a:r>
                <a:rPr lang="en-US" sz="1800"/>
                <a:t>College Board</a:t>
              </a:r>
            </a:p>
          </p:txBody>
        </p:sp>
      </p:grpSp>
      <p:sp>
        <p:nvSpPr>
          <p:cNvPr id="1577009" name="Text Box 49"/>
          <p:cNvSpPr txBox="1">
            <a:spLocks noChangeArrowheads="1"/>
          </p:cNvSpPr>
          <p:nvPr/>
        </p:nvSpPr>
        <p:spPr bwMode="auto">
          <a:xfrm>
            <a:off x="320675" y="1203325"/>
            <a:ext cx="2557463" cy="1349375"/>
          </a:xfrm>
          <a:prstGeom prst="rect">
            <a:avLst/>
          </a:prstGeom>
          <a:noFill/>
          <a:ln w="38100">
            <a:solidFill>
              <a:srgbClr val="FF0000"/>
            </a:solidFill>
            <a:miter lim="800000"/>
            <a:headEnd/>
            <a:tailEnd/>
          </a:ln>
        </p:spPr>
        <p:txBody>
          <a:bodyPr wrap="none">
            <a:prstTxWarp prst="textNoShape">
              <a:avLst/>
            </a:prstTxWarp>
            <a:spAutoFit/>
          </a:bodyPr>
          <a:lstStyle/>
          <a:p>
            <a:pPr marL="457200" indent="-457200" eaLnBrk="0" hangingPunct="0"/>
            <a:r>
              <a:rPr lang="en-US" sz="2000" b="1"/>
              <a:t>    FY09 Highlights</a:t>
            </a:r>
          </a:p>
          <a:p>
            <a:pPr marL="457200" indent="-457200" eaLnBrk="0" hangingPunct="0">
              <a:buFontTx/>
              <a:buAutoNum type="arabicPeriod"/>
            </a:pPr>
            <a:r>
              <a:rPr lang="en-US" sz="2000" b="1"/>
              <a:t>College Board: AP</a:t>
            </a:r>
          </a:p>
          <a:p>
            <a:pPr marL="457200" indent="-457200" eaLnBrk="0" hangingPunct="0">
              <a:buFontTx/>
              <a:buAutoNum type="arabicPeriod"/>
            </a:pPr>
            <a:r>
              <a:rPr lang="en-US" sz="2000" b="1"/>
              <a:t> 10,000 x 10,000</a:t>
            </a:r>
          </a:p>
          <a:p>
            <a:pPr marL="457200" indent="-457200" eaLnBrk="0" hangingPunct="0">
              <a:buFontTx/>
              <a:buAutoNum type="arabicPeriod"/>
            </a:pPr>
            <a:r>
              <a:rPr lang="en-US" sz="2000" b="1"/>
              <a:t> “C” in 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70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9"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7" name="Slide Number Placeholder 3"/>
          <p:cNvSpPr>
            <a:spLocks noGrp="1"/>
          </p:cNvSpPr>
          <p:nvPr>
            <p:ph type="sldNum" sz="quarter" idx="10"/>
          </p:nvPr>
        </p:nvSpPr>
        <p:spPr>
          <a:noFill/>
        </p:spPr>
        <p:txBody>
          <a:bodyPr/>
          <a:lstStyle/>
          <a:p>
            <a:fld id="{D2C21D3D-C04D-419B-AD45-0919CC32F776}" type="slidenum">
              <a:rPr lang="en-US" smtClean="0">
                <a:latin typeface="Calibri" pitchFamily="-123" charset="0"/>
                <a:ea typeface="ＭＳ Ｐゴシック" pitchFamily="-123" charset="-128"/>
                <a:cs typeface="ＭＳ Ｐゴシック" pitchFamily="-123" charset="-128"/>
              </a:rPr>
              <a:pPr/>
              <a:t>36</a:t>
            </a:fld>
            <a:endParaRPr lang="en-US" sz="1400" smtClean="0">
              <a:latin typeface="Calibri" pitchFamily="-123" charset="0"/>
              <a:ea typeface="ＭＳ Ｐゴシック" pitchFamily="-123" charset="-128"/>
              <a:cs typeface="ＭＳ Ｐゴシック" pitchFamily="-123" charset="-128"/>
            </a:endParaRPr>
          </a:p>
        </p:txBody>
      </p:sp>
      <p:sp>
        <p:nvSpPr>
          <p:cNvPr id="137218"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37219"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37220" name="Rectangle 2"/>
          <p:cNvSpPr>
            <a:spLocks noGrp="1" noChangeArrowheads="1"/>
          </p:cNvSpPr>
          <p:nvPr>
            <p:ph type="title"/>
          </p:nvPr>
        </p:nvSpPr>
        <p:spPr/>
        <p:txBody>
          <a:bodyPr/>
          <a:lstStyle/>
          <a:p>
            <a:r>
              <a:rPr lang="en-US" smtClean="0"/>
              <a:t>Adding “C” to STEM</a:t>
            </a:r>
          </a:p>
        </p:txBody>
      </p:sp>
      <p:sp>
        <p:nvSpPr>
          <p:cNvPr id="137221" name="Rectangle 3"/>
          <p:cNvSpPr>
            <a:spLocks noGrp="1" noChangeArrowheads="1"/>
          </p:cNvSpPr>
          <p:nvPr>
            <p:ph type="body" idx="1"/>
          </p:nvPr>
        </p:nvSpPr>
        <p:spPr>
          <a:xfrm>
            <a:off x="190500" y="927100"/>
            <a:ext cx="8775700" cy="5257800"/>
          </a:xfrm>
        </p:spPr>
        <p:txBody>
          <a:bodyPr/>
          <a:lstStyle/>
          <a:p>
            <a:endParaRPr lang="en-US" smtClean="0"/>
          </a:p>
          <a:p>
            <a:pPr algn="ctr">
              <a:buFontTx/>
              <a:buNone/>
            </a:pPr>
            <a:r>
              <a:rPr lang="en-US" smtClean="0"/>
              <a:t>STEM = Science, Technology, Engineering, and Mathematics</a:t>
            </a:r>
            <a:endParaRPr lang="en-US" smtClean="0">
              <a:solidFill>
                <a:schemeClr val="hlink"/>
              </a:solidFill>
            </a:endParaRPr>
          </a:p>
          <a:p>
            <a:endParaRPr lang="en-US" smtClean="0"/>
          </a:p>
          <a:p>
            <a:r>
              <a:rPr lang="en-US" smtClean="0"/>
              <a:t>Time is right.</a:t>
            </a:r>
          </a:p>
          <a:p>
            <a:pPr lvl="1"/>
            <a:r>
              <a:rPr lang="en-US" smtClean="0"/>
              <a:t>Society needs more STEM-capable students and teachers.</a:t>
            </a:r>
          </a:p>
          <a:p>
            <a:pPr lvl="1"/>
            <a:r>
              <a:rPr lang="en-US" smtClean="0"/>
              <a:t>The Administration understands the importance of STEM.</a:t>
            </a:r>
          </a:p>
          <a:p>
            <a:r>
              <a:rPr lang="en-US" smtClean="0"/>
              <a:t>Hill Event to promote this vision</a:t>
            </a:r>
          </a:p>
          <a:p>
            <a:pPr lvl="1"/>
            <a:r>
              <a:rPr lang="en-US" smtClean="0"/>
              <a:t>Wed, May 29, 2009 12:00 - 1:30 PM B339 Rayburn House Office Building</a:t>
            </a:r>
          </a:p>
          <a:p>
            <a:r>
              <a:rPr lang="en-US" smtClean="0"/>
              <a:t>Computer Science Education Week</a:t>
            </a:r>
          </a:p>
          <a:p>
            <a:pPr lvl="1"/>
            <a:r>
              <a:rPr lang="en-US" smtClean="0"/>
              <a:t>December 5-11, 2009</a:t>
            </a:r>
          </a:p>
          <a:p>
            <a:pPr lvl="1"/>
            <a:r>
              <a:rPr lang="en-US" smtClean="0"/>
              <a:t>Designation by US House of Representatives</a:t>
            </a:r>
          </a:p>
        </p:txBody>
      </p:sp>
      <p:pic>
        <p:nvPicPr>
          <p:cNvPr id="137222" name="Picture 4" descr="sponsors"/>
          <p:cNvPicPr>
            <a:picLocks noChangeAspect="1" noChangeArrowheads="1"/>
          </p:cNvPicPr>
          <p:nvPr/>
        </p:nvPicPr>
        <p:blipFill>
          <a:blip r:embed="rId2"/>
          <a:srcRect/>
          <a:stretch>
            <a:fillRect/>
          </a:stretch>
        </p:blipFill>
        <p:spPr bwMode="auto">
          <a:xfrm>
            <a:off x="0" y="5419725"/>
            <a:ext cx="9144000" cy="153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1" name="Slide Number Placeholder 3"/>
          <p:cNvSpPr>
            <a:spLocks noGrp="1"/>
          </p:cNvSpPr>
          <p:nvPr>
            <p:ph type="sldNum" sz="quarter" idx="10"/>
          </p:nvPr>
        </p:nvSpPr>
        <p:spPr>
          <a:noFill/>
        </p:spPr>
        <p:txBody>
          <a:bodyPr/>
          <a:lstStyle/>
          <a:p>
            <a:fld id="{5AC2106A-CEFA-4B35-8EB4-A2410D3E6FD3}" type="slidenum">
              <a:rPr lang="en-US" smtClean="0">
                <a:latin typeface="Calibri" pitchFamily="-123" charset="0"/>
                <a:ea typeface="ＭＳ Ｐゴシック" pitchFamily="-123" charset="-128"/>
                <a:cs typeface="ＭＳ Ｐゴシック" pitchFamily="-123" charset="-128"/>
              </a:rPr>
              <a:pPr/>
              <a:t>37</a:t>
            </a:fld>
            <a:endParaRPr lang="en-US" sz="1400" smtClean="0">
              <a:latin typeface="Calibri" pitchFamily="-123" charset="0"/>
              <a:ea typeface="ＭＳ Ｐゴシック" pitchFamily="-123" charset="-128"/>
              <a:cs typeface="ＭＳ Ｐゴシック" pitchFamily="-123" charset="-128"/>
            </a:endParaRPr>
          </a:p>
        </p:txBody>
      </p:sp>
      <p:sp>
        <p:nvSpPr>
          <p:cNvPr id="138242"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38243"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38244" name="Rectangle 2"/>
          <p:cNvSpPr>
            <a:spLocks noGrp="1" noChangeArrowheads="1"/>
          </p:cNvSpPr>
          <p:nvPr>
            <p:ph type="title"/>
          </p:nvPr>
        </p:nvSpPr>
        <p:spPr/>
        <p:txBody>
          <a:bodyPr/>
          <a:lstStyle/>
          <a:p>
            <a:r>
              <a:rPr lang="en-US" smtClean="0"/>
              <a:t>Computing Innovation Fellows (CIFellows)</a:t>
            </a:r>
          </a:p>
        </p:txBody>
      </p:sp>
      <p:sp>
        <p:nvSpPr>
          <p:cNvPr id="138245" name="Rectangle 3"/>
          <p:cNvSpPr>
            <a:spLocks noGrp="1" noChangeArrowheads="1"/>
          </p:cNvSpPr>
          <p:nvPr>
            <p:ph type="body" idx="1"/>
          </p:nvPr>
        </p:nvSpPr>
        <p:spPr/>
        <p:txBody>
          <a:bodyPr/>
          <a:lstStyle/>
          <a:p>
            <a:pPr>
              <a:lnSpc>
                <a:spcPct val="90000"/>
              </a:lnSpc>
            </a:pPr>
            <a:r>
              <a:rPr lang="en-US" sz="2000" smtClean="0">
                <a:solidFill>
                  <a:srgbClr val="FF0000"/>
                </a:solidFill>
              </a:rPr>
              <a:t>Situation: Economic crisis for graduating Ph.D. students</a:t>
            </a:r>
          </a:p>
          <a:p>
            <a:pPr lvl="1">
              <a:lnSpc>
                <a:spcPct val="90000"/>
              </a:lnSpc>
            </a:pPr>
            <a:endParaRPr lang="en-US" sz="1800" smtClean="0"/>
          </a:p>
          <a:p>
            <a:pPr>
              <a:lnSpc>
                <a:spcPct val="90000"/>
              </a:lnSpc>
            </a:pPr>
            <a:r>
              <a:rPr lang="en-US" sz="2000" smtClean="0">
                <a:solidFill>
                  <a:schemeClr val="hlink"/>
                </a:solidFill>
              </a:rPr>
              <a:t>Goal: Keep people in the academic pipeline</a:t>
            </a:r>
          </a:p>
          <a:p>
            <a:pPr>
              <a:lnSpc>
                <a:spcPct val="90000"/>
              </a:lnSpc>
            </a:pPr>
            <a:endParaRPr lang="en-US" sz="2000" smtClean="0">
              <a:solidFill>
                <a:schemeClr val="hlink"/>
              </a:solidFill>
            </a:endParaRPr>
          </a:p>
          <a:p>
            <a:pPr>
              <a:lnSpc>
                <a:spcPct val="90000"/>
              </a:lnSpc>
            </a:pPr>
            <a:r>
              <a:rPr lang="en-US" sz="2000" smtClean="0"/>
              <a:t>CISE awards CRA $15M for 100 fellows  (60 this year, 40 next)</a:t>
            </a:r>
          </a:p>
          <a:p>
            <a:pPr>
              <a:lnSpc>
                <a:spcPct val="90000"/>
              </a:lnSpc>
            </a:pPr>
            <a:endParaRPr lang="en-US" sz="2000" smtClean="0"/>
          </a:p>
          <a:p>
            <a:pPr>
              <a:lnSpc>
                <a:spcPct val="90000"/>
              </a:lnSpc>
            </a:pPr>
            <a:r>
              <a:rPr lang="en-US" sz="2000" smtClean="0"/>
              <a:t>Tremendous response:  526 applicants, over 1300 mentors</a:t>
            </a:r>
          </a:p>
          <a:p>
            <a:pPr>
              <a:lnSpc>
                <a:spcPct val="90000"/>
              </a:lnSpc>
            </a:pPr>
            <a:endParaRPr lang="en-US" sz="2000" smtClean="0"/>
          </a:p>
          <a:p>
            <a:pPr>
              <a:lnSpc>
                <a:spcPct val="90000"/>
              </a:lnSpc>
            </a:pPr>
            <a:r>
              <a:rPr lang="en-US" sz="2000" smtClean="0"/>
              <a:t>Matching to ensure “cross flow” and diversity</a:t>
            </a:r>
          </a:p>
          <a:p>
            <a:pPr lvl="1">
              <a:lnSpc>
                <a:spcPct val="90000"/>
              </a:lnSpc>
            </a:pPr>
            <a:r>
              <a:rPr lang="en-US" sz="1800" smtClean="0"/>
              <a:t>60 from 43 distinct institutions going to 48 distinct institutions</a:t>
            </a:r>
          </a:p>
          <a:p>
            <a:pPr lvl="1">
              <a:lnSpc>
                <a:spcPct val="90000"/>
              </a:lnSpc>
            </a:pPr>
            <a:r>
              <a:rPr lang="en-US" sz="1800" smtClean="0"/>
              <a:t>40% women, 11% underrepresented minorities, 70% US or PR</a:t>
            </a:r>
          </a:p>
          <a:p>
            <a:pPr>
              <a:lnSpc>
                <a:spcPct val="90000"/>
              </a:lnSpc>
            </a:pPr>
            <a:endParaRPr lang="en-US" sz="2000" smtClean="0"/>
          </a:p>
          <a:p>
            <a:pPr>
              <a:lnSpc>
                <a:spcPct val="90000"/>
              </a:lnSpc>
            </a:pPr>
            <a:r>
              <a:rPr lang="en-US" sz="2000" smtClean="0"/>
              <a:t>Social experiment for our field</a:t>
            </a:r>
          </a:p>
          <a:p>
            <a:pPr lvl="1">
              <a:lnSpc>
                <a:spcPct val="90000"/>
              </a:lnSpc>
            </a:pPr>
            <a:r>
              <a:rPr lang="en-US" sz="1800" smtClean="0"/>
              <a:t>Where will the individuals be in six years?</a:t>
            </a:r>
          </a:p>
          <a:p>
            <a:pPr lvl="1">
              <a:lnSpc>
                <a:spcPct val="90000"/>
              </a:lnSpc>
            </a:pPr>
            <a:r>
              <a:rPr lang="en-US" sz="1800" smtClean="0"/>
              <a:t>Will their institutions be different?</a:t>
            </a:r>
          </a:p>
          <a:p>
            <a:pPr>
              <a:lnSpc>
                <a:spcPct val="90000"/>
              </a:lnSpc>
            </a:pPr>
            <a:endParaRPr lang="en-US" sz="20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5" name="Title 1"/>
          <p:cNvSpPr>
            <a:spLocks noGrp="1"/>
          </p:cNvSpPr>
          <p:nvPr>
            <p:ph type="title" idx="4294967295"/>
          </p:nvPr>
        </p:nvSpPr>
        <p:spPr>
          <a:xfrm>
            <a:off x="498475" y="255588"/>
            <a:ext cx="8264525" cy="1066800"/>
          </a:xfrm>
        </p:spPr>
        <p:txBody>
          <a:bodyPr/>
          <a:lstStyle/>
          <a:p>
            <a:pPr algn="ctr" eaLnBrk="1" hangingPunct="1"/>
            <a:r>
              <a:rPr lang="en-US" sz="3600" smtClean="0"/>
              <a:t>Young Investigators</a:t>
            </a:r>
          </a:p>
        </p:txBody>
      </p:sp>
      <p:sp>
        <p:nvSpPr>
          <p:cNvPr id="139266" name="Content Placeholder 2"/>
          <p:cNvSpPr>
            <a:spLocks noGrp="1"/>
          </p:cNvSpPr>
          <p:nvPr>
            <p:ph idx="4294967295"/>
          </p:nvPr>
        </p:nvSpPr>
        <p:spPr>
          <a:xfrm>
            <a:off x="498475" y="1322388"/>
            <a:ext cx="8264525" cy="4525962"/>
          </a:xfrm>
        </p:spPr>
        <p:txBody>
          <a:bodyPr/>
          <a:lstStyle/>
          <a:p>
            <a:pPr marL="854075" lvl="2" indent="-53975" defTabSz="457200">
              <a:buFontTx/>
              <a:buNone/>
            </a:pPr>
            <a:endParaRPr lang="en-US" smtClean="0">
              <a:latin typeface="Book Antiqua" pitchFamily="-123" charset="0"/>
            </a:endParaRPr>
          </a:p>
          <a:p>
            <a:pPr marL="854075" lvl="2" indent="-53975" defTabSz="457200"/>
            <a:endParaRPr lang="en-US" smtClean="0"/>
          </a:p>
          <a:p>
            <a:pPr marL="53975" indent="-53975" defTabSz="457200"/>
            <a:r>
              <a:rPr lang="en-US" smtClean="0"/>
              <a:t> </a:t>
            </a:r>
            <a:r>
              <a:rPr lang="en-US" sz="2800" smtClean="0"/>
              <a:t>Graduate Research Fellowships (GRF)</a:t>
            </a:r>
          </a:p>
          <a:p>
            <a:pPr marL="454025" lvl="1" indent="-53975" defTabSz="457200"/>
            <a:r>
              <a:rPr lang="en-US" sz="2500" smtClean="0"/>
              <a:t> $2.55M in FY11</a:t>
            </a:r>
          </a:p>
          <a:p>
            <a:pPr marL="454025" lvl="1" indent="-53975" defTabSz="457200"/>
            <a:r>
              <a:rPr lang="en-US" sz="2500" smtClean="0"/>
              <a:t> Reflects doubling over past two year</a:t>
            </a:r>
          </a:p>
          <a:p>
            <a:pPr marL="454025" lvl="1" indent="-53975" defTabSz="457200"/>
            <a:endParaRPr lang="en-US" sz="2500" smtClean="0"/>
          </a:p>
          <a:p>
            <a:pPr marL="53975" indent="-53975" defTabSz="457200"/>
            <a:r>
              <a:rPr lang="en-US" sz="2800" smtClean="0"/>
              <a:t> CAREER program</a:t>
            </a:r>
          </a:p>
          <a:p>
            <a:pPr marL="454025" lvl="1" indent="-53975" defTabSz="457200"/>
            <a:r>
              <a:rPr lang="en-US" sz="2400" smtClean="0"/>
              <a:t> $54.57M in FY11</a:t>
            </a:r>
          </a:p>
          <a:p>
            <a:pPr marL="454025" lvl="1" indent="-53975" defTabSz="457200"/>
            <a:r>
              <a:rPr lang="en-US" sz="2400" smtClean="0"/>
              <a:t> </a:t>
            </a:r>
            <a:r>
              <a:rPr lang="en-US" sz="2200" smtClean="0"/>
              <a:t>7.1% increase over FY10</a:t>
            </a:r>
            <a:endParaRPr lang="en-US" sz="2500" smtClean="0"/>
          </a:p>
          <a:p>
            <a:pPr marL="53975" indent="-53975" defTabSz="457200">
              <a:buFontTx/>
              <a:buNone/>
            </a:pPr>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89" name="Rectangle 4"/>
          <p:cNvSpPr>
            <a:spLocks noGrp="1" noChangeArrowheads="1"/>
          </p:cNvSpPr>
          <p:nvPr>
            <p:ph type="ctrTitle"/>
          </p:nvPr>
        </p:nvSpPr>
        <p:spPr/>
        <p:txBody>
          <a:bodyPr/>
          <a:lstStyle/>
          <a:p>
            <a:pPr algn="ctr"/>
            <a:r>
              <a:rPr lang="en-US" smtClean="0"/>
              <a:t>Working with the Administration</a:t>
            </a:r>
            <a:br>
              <a:rPr lang="en-US" smtClean="0"/>
            </a:br>
            <a:r>
              <a:rPr lang="en-US" smtClean="0"/>
              <a:t>and Other Agencies</a:t>
            </a:r>
          </a:p>
        </p:txBody>
      </p:sp>
      <p:sp>
        <p:nvSpPr>
          <p:cNvPr id="140290" name="Rectangle 5"/>
          <p:cNvSpPr>
            <a:spLocks noGrp="1" noChangeArrowheads="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Number Placeholder 3"/>
          <p:cNvSpPr>
            <a:spLocks noGrp="1"/>
          </p:cNvSpPr>
          <p:nvPr>
            <p:ph type="sldNum" sz="quarter" idx="10"/>
          </p:nvPr>
        </p:nvSpPr>
        <p:spPr>
          <a:noFill/>
        </p:spPr>
        <p:txBody>
          <a:bodyPr/>
          <a:lstStyle/>
          <a:p>
            <a:fld id="{AD23D28F-A534-4880-9750-A033862D21B7}" type="slidenum">
              <a:rPr lang="en-US" smtClean="0">
                <a:latin typeface="Calibri" pitchFamily="-123" charset="0"/>
                <a:ea typeface="ＭＳ Ｐゴシック" pitchFamily="-123" charset="-128"/>
                <a:cs typeface="ＭＳ Ｐゴシック" pitchFamily="-123" charset="-128"/>
              </a:rPr>
              <a:pPr/>
              <a:t>4</a:t>
            </a:fld>
            <a:endParaRPr lang="en-US" sz="1400" smtClean="0">
              <a:latin typeface="Calibri" pitchFamily="-123" charset="0"/>
              <a:ea typeface="ＭＳ Ｐゴシック" pitchFamily="-123" charset="-128"/>
              <a:cs typeface="ＭＳ Ｐゴシック" pitchFamily="-123" charset="-128"/>
            </a:endParaRPr>
          </a:p>
        </p:txBody>
      </p:sp>
      <p:sp>
        <p:nvSpPr>
          <p:cNvPr id="32770"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32771"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32772" name="Rectangle 2"/>
          <p:cNvSpPr>
            <a:spLocks noGrp="1" noChangeArrowheads="1"/>
          </p:cNvSpPr>
          <p:nvPr>
            <p:ph type="title"/>
          </p:nvPr>
        </p:nvSpPr>
        <p:spPr/>
        <p:txBody>
          <a:bodyPr/>
          <a:lstStyle/>
          <a:p>
            <a:r>
              <a:rPr lang="en-US" smtClean="0"/>
              <a:t>FY08-FY11 NSF/CISE Funding</a:t>
            </a:r>
          </a:p>
        </p:txBody>
      </p:sp>
      <p:sp>
        <p:nvSpPr>
          <p:cNvPr id="1440771" name="Rectangle 3"/>
          <p:cNvSpPr>
            <a:spLocks noGrp="1" noChangeArrowheads="1"/>
          </p:cNvSpPr>
          <p:nvPr>
            <p:ph type="body" idx="1"/>
          </p:nvPr>
        </p:nvSpPr>
        <p:spPr>
          <a:xfrm>
            <a:off x="0" y="1295400"/>
            <a:ext cx="9144000" cy="4953000"/>
          </a:xfrm>
        </p:spPr>
        <p:txBody>
          <a:bodyPr/>
          <a:lstStyle/>
          <a:p>
            <a:r>
              <a:rPr lang="en-US" smtClean="0">
                <a:solidFill>
                  <a:schemeClr val="hlink"/>
                </a:solidFill>
              </a:rPr>
              <a:t>FY08</a:t>
            </a:r>
            <a:r>
              <a:rPr lang="en-US" smtClean="0"/>
              <a:t> NSF $6.13B</a:t>
            </a:r>
          </a:p>
          <a:p>
            <a:pPr lvl="2"/>
            <a:r>
              <a:rPr lang="en-US" sz="2000" smtClean="0"/>
              <a:t>CISE Appropriate was </a:t>
            </a:r>
            <a:r>
              <a:rPr lang="en-US" sz="2000" smtClean="0">
                <a:solidFill>
                  <a:srgbClr val="FF0000"/>
                </a:solidFill>
              </a:rPr>
              <a:t>$535 </a:t>
            </a:r>
            <a:r>
              <a:rPr lang="en-US" sz="2000" smtClean="0"/>
              <a:t>million, 1.5% increase from FY07</a:t>
            </a:r>
          </a:p>
          <a:p>
            <a:pPr lvl="2"/>
            <a:endParaRPr lang="en-US" sz="2000" smtClean="0"/>
          </a:p>
          <a:p>
            <a:r>
              <a:rPr lang="en-US" smtClean="0">
                <a:solidFill>
                  <a:schemeClr val="hlink"/>
                </a:solidFill>
              </a:rPr>
              <a:t>FY09 </a:t>
            </a:r>
            <a:r>
              <a:rPr lang="en-US" smtClean="0"/>
              <a:t>NSF $6.49B, 7% over FY08</a:t>
            </a:r>
          </a:p>
          <a:p>
            <a:pPr lvl="2"/>
            <a:r>
              <a:rPr lang="en-US" sz="2000" smtClean="0"/>
              <a:t>CISE Appropriate was </a:t>
            </a:r>
            <a:r>
              <a:rPr lang="en-US" sz="2000" smtClean="0">
                <a:solidFill>
                  <a:srgbClr val="FF0000"/>
                </a:solidFill>
              </a:rPr>
              <a:t>$574</a:t>
            </a:r>
            <a:r>
              <a:rPr lang="en-US" sz="2000" smtClean="0"/>
              <a:t> million, 7.1% over FY08</a:t>
            </a:r>
            <a:r>
              <a:rPr lang="en-US" smtClean="0"/>
              <a:t>.</a:t>
            </a:r>
          </a:p>
          <a:p>
            <a:pPr lvl="1"/>
            <a:r>
              <a:rPr lang="en-US" smtClean="0">
                <a:solidFill>
                  <a:srgbClr val="FF0000"/>
                </a:solidFill>
              </a:rPr>
              <a:t>ARRA (“stimulus”)  NSF: $3 billion</a:t>
            </a:r>
          </a:p>
          <a:p>
            <a:pPr lvl="2"/>
            <a:r>
              <a:rPr lang="en-US" smtClean="0"/>
              <a:t>CISE ARRA: $235 million</a:t>
            </a:r>
          </a:p>
          <a:p>
            <a:pPr lvl="2"/>
            <a:endParaRPr lang="en-US" smtClean="0"/>
          </a:p>
          <a:p>
            <a:r>
              <a:rPr lang="en-US" smtClean="0">
                <a:solidFill>
                  <a:schemeClr val="hlink"/>
                </a:solidFill>
              </a:rPr>
              <a:t>FY10 </a:t>
            </a:r>
            <a:r>
              <a:rPr lang="en-US" smtClean="0"/>
              <a:t>NSF Request $7.05B, 8.5% over FY09</a:t>
            </a:r>
          </a:p>
          <a:p>
            <a:pPr lvl="2"/>
            <a:r>
              <a:rPr lang="en-US" sz="2000" smtClean="0"/>
              <a:t>CISE Appropriate is </a:t>
            </a:r>
            <a:r>
              <a:rPr lang="en-US" sz="2000" smtClean="0">
                <a:solidFill>
                  <a:srgbClr val="FF0000"/>
                </a:solidFill>
              </a:rPr>
              <a:t>$618.83</a:t>
            </a:r>
            <a:r>
              <a:rPr lang="en-US" sz="2000" smtClean="0"/>
              <a:t> million, 7.9% over FY09 (omnibus)</a:t>
            </a:r>
            <a:r>
              <a:rPr lang="en-US" smtClean="0"/>
              <a:t>.</a:t>
            </a:r>
          </a:p>
          <a:p>
            <a:pPr lvl="1">
              <a:buFontTx/>
              <a:buNone/>
            </a:pPr>
            <a:endParaRPr lang="en-US" smtClean="0"/>
          </a:p>
          <a:p>
            <a:r>
              <a:rPr lang="en-US" smtClean="0">
                <a:solidFill>
                  <a:schemeClr val="hlink"/>
                </a:solidFill>
              </a:rPr>
              <a:t>FY11 </a:t>
            </a:r>
            <a:r>
              <a:rPr lang="en-US" smtClean="0"/>
              <a:t>NSF Request $7.4B, 8.5% over FY09</a:t>
            </a:r>
          </a:p>
          <a:p>
            <a:pPr lvl="2"/>
            <a:r>
              <a:rPr lang="en-US" sz="2000" smtClean="0"/>
              <a:t>CISE Request is </a:t>
            </a:r>
            <a:r>
              <a:rPr lang="en-US" sz="2000" smtClean="0">
                <a:solidFill>
                  <a:srgbClr val="FF0000"/>
                </a:solidFill>
              </a:rPr>
              <a:t>$684.51</a:t>
            </a:r>
            <a:r>
              <a:rPr lang="en-US" sz="2000" smtClean="0"/>
              <a:t> million, 10.6% over FY10</a:t>
            </a:r>
            <a:endParaRPr lang="en-US" smtClean="0"/>
          </a:p>
          <a:p>
            <a:pPr lvl="2">
              <a:buFontTx/>
              <a:buNone/>
            </a:pP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0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4077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407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407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4077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4077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4077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40771">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40771">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4077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771"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3" name="Slide Number Placeholder 3"/>
          <p:cNvSpPr>
            <a:spLocks noGrp="1"/>
          </p:cNvSpPr>
          <p:nvPr>
            <p:ph type="sldNum" sz="quarter" idx="10"/>
          </p:nvPr>
        </p:nvSpPr>
        <p:spPr>
          <a:noFill/>
        </p:spPr>
        <p:txBody>
          <a:bodyPr/>
          <a:lstStyle/>
          <a:p>
            <a:fld id="{8F68004F-AD19-40B9-942F-2A787E76A008}" type="slidenum">
              <a:rPr lang="en-US" smtClean="0">
                <a:latin typeface="Calibri" pitchFamily="-123" charset="0"/>
                <a:ea typeface="ＭＳ Ｐゴシック" pitchFamily="-123" charset="-128"/>
                <a:cs typeface="ＭＳ Ｐゴシック" pitchFamily="-123" charset="-128"/>
              </a:rPr>
              <a:pPr/>
              <a:t>40</a:t>
            </a:fld>
            <a:endParaRPr lang="en-US" sz="1400" smtClean="0">
              <a:latin typeface="Calibri" pitchFamily="-123" charset="0"/>
              <a:ea typeface="ＭＳ Ｐゴシック" pitchFamily="-123" charset="-128"/>
              <a:cs typeface="ＭＳ Ｐゴシック" pitchFamily="-123" charset="-128"/>
            </a:endParaRPr>
          </a:p>
        </p:txBody>
      </p:sp>
      <p:sp>
        <p:nvSpPr>
          <p:cNvPr id="141314"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41315"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41316" name="Rectangle 2"/>
          <p:cNvSpPr>
            <a:spLocks noGrp="1" noChangeArrowheads="1"/>
          </p:cNvSpPr>
          <p:nvPr>
            <p:ph type="title"/>
          </p:nvPr>
        </p:nvSpPr>
        <p:spPr>
          <a:xfrm>
            <a:off x="685800" y="133350"/>
            <a:ext cx="7772400" cy="685800"/>
          </a:xfrm>
        </p:spPr>
        <p:txBody>
          <a:bodyPr/>
          <a:lstStyle/>
          <a:p>
            <a:r>
              <a:rPr lang="en-US" smtClean="0"/>
              <a:t>Administration Interests</a:t>
            </a:r>
          </a:p>
        </p:txBody>
      </p:sp>
      <p:sp>
        <p:nvSpPr>
          <p:cNvPr id="141317" name="Rectangle 3"/>
          <p:cNvSpPr>
            <a:spLocks noGrp="1" noChangeArrowheads="1"/>
          </p:cNvSpPr>
          <p:nvPr>
            <p:ph type="body" idx="1"/>
          </p:nvPr>
        </p:nvSpPr>
        <p:spPr>
          <a:xfrm>
            <a:off x="685800" y="819150"/>
            <a:ext cx="7772400" cy="6296025"/>
          </a:xfrm>
        </p:spPr>
        <p:txBody>
          <a:bodyPr/>
          <a:lstStyle/>
          <a:p>
            <a:pPr>
              <a:lnSpc>
                <a:spcPct val="80000"/>
              </a:lnSpc>
            </a:pPr>
            <a:r>
              <a:rPr lang="en-US" sz="1800" smtClean="0"/>
              <a:t>Broadband</a:t>
            </a:r>
          </a:p>
          <a:p>
            <a:pPr lvl="1">
              <a:lnSpc>
                <a:spcPct val="80000"/>
              </a:lnSpc>
            </a:pPr>
            <a:r>
              <a:rPr lang="en-US" sz="1400" smtClean="0"/>
              <a:t>“Unleashing Waves of Innovation” white paper</a:t>
            </a:r>
          </a:p>
          <a:p>
            <a:pPr lvl="1">
              <a:lnSpc>
                <a:spcPct val="80000"/>
              </a:lnSpc>
            </a:pPr>
            <a:r>
              <a:rPr lang="en-US" sz="1400" smtClean="0"/>
              <a:t>March 24 Served on NTIA Panel (oral remarks and Q&amp;A) representing academia</a:t>
            </a:r>
          </a:p>
          <a:p>
            <a:pPr lvl="1">
              <a:lnSpc>
                <a:spcPct val="80000"/>
              </a:lnSpc>
            </a:pPr>
            <a:r>
              <a:rPr lang="en-US" sz="1400" smtClean="0"/>
              <a:t>$7.2B ARRA: Helping NTIA, RUS with Broadband Technologies Opportunity Program (BTOP)</a:t>
            </a:r>
          </a:p>
          <a:p>
            <a:pPr lvl="1">
              <a:lnSpc>
                <a:spcPct val="80000"/>
              </a:lnSpc>
            </a:pPr>
            <a:r>
              <a:rPr lang="en-US" sz="1400" smtClean="0"/>
              <a:t>National Economic Council weekly meetings</a:t>
            </a:r>
          </a:p>
          <a:p>
            <a:pPr lvl="1">
              <a:lnSpc>
                <a:spcPct val="80000"/>
              </a:lnSpc>
            </a:pPr>
            <a:r>
              <a:rPr lang="en-US" sz="1400" smtClean="0"/>
              <a:t>October 26 meeting with FCC</a:t>
            </a:r>
          </a:p>
          <a:p>
            <a:pPr>
              <a:lnSpc>
                <a:spcPct val="80000"/>
              </a:lnSpc>
            </a:pPr>
            <a:endParaRPr lang="en-US" sz="1400" smtClean="0"/>
          </a:p>
          <a:p>
            <a:pPr>
              <a:lnSpc>
                <a:spcPct val="80000"/>
              </a:lnSpc>
            </a:pPr>
            <a:r>
              <a:rPr lang="en-US" sz="1800" smtClean="0"/>
              <a:t>Wireless Telecommunications</a:t>
            </a:r>
          </a:p>
          <a:p>
            <a:pPr lvl="1">
              <a:lnSpc>
                <a:spcPct val="80000"/>
              </a:lnSpc>
            </a:pPr>
            <a:r>
              <a:rPr lang="en-US" sz="1400" smtClean="0"/>
              <a:t>Sept 24 OSTP request for academic input on spectrum policy</a:t>
            </a:r>
          </a:p>
          <a:p>
            <a:pPr lvl="1">
              <a:lnSpc>
                <a:spcPct val="80000"/>
              </a:lnSpc>
            </a:pPr>
            <a:endParaRPr lang="en-US" sz="1400" smtClean="0"/>
          </a:p>
          <a:p>
            <a:pPr>
              <a:lnSpc>
                <a:spcPct val="80000"/>
              </a:lnSpc>
            </a:pPr>
            <a:r>
              <a:rPr lang="en-US" sz="1800" smtClean="0"/>
              <a:t>Cybersecurity</a:t>
            </a:r>
          </a:p>
          <a:p>
            <a:pPr lvl="1">
              <a:lnSpc>
                <a:spcPct val="80000"/>
              </a:lnSpc>
            </a:pPr>
            <a:r>
              <a:rPr lang="en-US" sz="1400" smtClean="0"/>
              <a:t>President’s 60-Day Cyber Space Policy Review</a:t>
            </a:r>
          </a:p>
          <a:p>
            <a:pPr lvl="2">
              <a:lnSpc>
                <a:spcPct val="80000"/>
              </a:lnSpc>
            </a:pPr>
            <a:r>
              <a:rPr lang="en-US" sz="1400" smtClean="0"/>
              <a:t>March 18 telecon with Melissa Hathaway</a:t>
            </a:r>
          </a:p>
          <a:p>
            <a:pPr lvl="2">
              <a:lnSpc>
                <a:spcPct val="80000"/>
              </a:lnSpc>
            </a:pPr>
            <a:r>
              <a:rPr lang="en-US" sz="1400" smtClean="0"/>
              <a:t>June 16 testimony to House Committee on Science and Technology Subcommittees on Technology and Innovation,</a:t>
            </a:r>
            <a:br>
              <a:rPr lang="en-US" sz="1400" smtClean="0"/>
            </a:br>
            <a:r>
              <a:rPr lang="en-US" sz="1400" smtClean="0"/>
              <a:t>and Research and Science Education </a:t>
            </a:r>
          </a:p>
          <a:p>
            <a:pPr lvl="1">
              <a:lnSpc>
                <a:spcPct val="80000"/>
              </a:lnSpc>
            </a:pPr>
            <a:r>
              <a:rPr lang="en-US" sz="1600" smtClean="0"/>
              <a:t>Comprehensive National Cybersecurity Initiative</a:t>
            </a:r>
          </a:p>
          <a:p>
            <a:pPr lvl="2">
              <a:lnSpc>
                <a:spcPct val="80000"/>
              </a:lnSpc>
            </a:pPr>
            <a:r>
              <a:rPr lang="en-US" sz="1400" smtClean="0"/>
              <a:t>$30M FY09</a:t>
            </a:r>
          </a:p>
          <a:p>
            <a:pPr lvl="2">
              <a:lnSpc>
                <a:spcPct val="80000"/>
              </a:lnSpc>
            </a:pPr>
            <a:r>
              <a:rPr lang="en-US" sz="1400" smtClean="0"/>
              <a:t>October 1 OSTP briefing</a:t>
            </a:r>
          </a:p>
          <a:p>
            <a:pPr lvl="1">
              <a:lnSpc>
                <a:spcPct val="80000"/>
              </a:lnSpc>
            </a:pPr>
            <a:r>
              <a:rPr lang="en-US" sz="1400" smtClean="0"/>
              <a:t>National Cyber Leap Year</a:t>
            </a:r>
          </a:p>
          <a:p>
            <a:pPr lvl="2">
              <a:lnSpc>
                <a:spcPct val="80000"/>
              </a:lnSpc>
            </a:pPr>
            <a:r>
              <a:rPr lang="en-US" sz="1400" smtClean="0"/>
              <a:t>August 17-19: “Game-Changing” Ideas</a:t>
            </a:r>
          </a:p>
          <a:p>
            <a:pPr lvl="2">
              <a:lnSpc>
                <a:spcPct val="80000"/>
              </a:lnSpc>
            </a:pPr>
            <a:r>
              <a:rPr lang="en-US" sz="1400" smtClean="0"/>
              <a:t>October 6 OSTP briefing</a:t>
            </a:r>
          </a:p>
          <a:p>
            <a:pPr lvl="2">
              <a:lnSpc>
                <a:spcPct val="80000"/>
              </a:lnSpc>
            </a:pPr>
            <a:endParaRPr lang="en-US" sz="1400" smtClean="0"/>
          </a:p>
          <a:p>
            <a:pPr>
              <a:lnSpc>
                <a:spcPct val="80000"/>
              </a:lnSpc>
            </a:pPr>
            <a:r>
              <a:rPr lang="en-US" sz="1800" smtClean="0"/>
              <a:t>Cyber Learning (more later)</a:t>
            </a:r>
          </a:p>
          <a:p>
            <a:pPr lvl="1">
              <a:lnSpc>
                <a:spcPct val="80000"/>
              </a:lnSpc>
            </a:pPr>
            <a:r>
              <a:rPr lang="en-US" sz="1400" smtClean="0"/>
              <a:t>OSTP interest, NSB interest, CISE representation and ideas strong</a:t>
            </a:r>
          </a:p>
          <a:p>
            <a:pPr lvl="1">
              <a:lnSpc>
                <a:spcPct val="80000"/>
              </a:lnSpc>
            </a:pPr>
            <a:endParaRPr lang="en-US" sz="1400" smtClean="0"/>
          </a:p>
          <a:p>
            <a:pPr>
              <a:lnSpc>
                <a:spcPct val="80000"/>
              </a:lnSpc>
            </a:pPr>
            <a:r>
              <a:rPr lang="en-US" sz="1800" smtClean="0"/>
              <a:t>Health IT (more later)</a:t>
            </a:r>
            <a:endParaRPr lang="en-US" sz="16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7" name="Rectangle 2"/>
          <p:cNvSpPr>
            <a:spLocks noGrp="1" noChangeArrowheads="1"/>
          </p:cNvSpPr>
          <p:nvPr>
            <p:ph type="ctrTitle"/>
          </p:nvPr>
        </p:nvSpPr>
        <p:spPr>
          <a:xfrm>
            <a:off x="685800" y="2768600"/>
            <a:ext cx="7772400" cy="1470025"/>
          </a:xfrm>
        </p:spPr>
        <p:txBody>
          <a:bodyPr/>
          <a:lstStyle/>
          <a:p>
            <a:pPr algn="ctr"/>
            <a:r>
              <a:rPr lang="en-US" sz="3600" smtClean="0"/>
              <a:t>Looking Ahead to FY11 and Beyond</a:t>
            </a:r>
            <a:br>
              <a:rPr lang="en-US" sz="3600" smtClean="0"/>
            </a:br>
            <a:r>
              <a:rPr lang="en-US" sz="3600" smtClean="0"/>
              <a:t>in Computing</a:t>
            </a:r>
            <a:br>
              <a:rPr lang="en-US" sz="3600" smtClean="0"/>
            </a:br>
            <a:r>
              <a:rPr lang="en-US" sz="3600" smtClean="0"/>
              <a:t/>
            </a:r>
            <a:br>
              <a:rPr lang="en-US" sz="3600" smtClean="0"/>
            </a:br>
            <a:endParaRPr lang="en-US" sz="3600" b="1"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5" name="Slide Number Placeholder 3"/>
          <p:cNvSpPr>
            <a:spLocks noGrp="1"/>
          </p:cNvSpPr>
          <p:nvPr>
            <p:ph type="sldNum" sz="quarter" idx="10"/>
          </p:nvPr>
        </p:nvSpPr>
        <p:spPr>
          <a:noFill/>
        </p:spPr>
        <p:txBody>
          <a:bodyPr/>
          <a:lstStyle/>
          <a:p>
            <a:fld id="{30A0C4E2-E843-4AF3-99D7-7CBCFCA44238}" type="slidenum">
              <a:rPr lang="en-US" smtClean="0">
                <a:latin typeface="Calibri" pitchFamily="-123" charset="0"/>
                <a:ea typeface="ＭＳ Ｐゴシック" pitchFamily="-123" charset="-128"/>
                <a:cs typeface="ＭＳ Ｐゴシック" pitchFamily="-123" charset="-128"/>
              </a:rPr>
              <a:pPr/>
              <a:t>42</a:t>
            </a:fld>
            <a:endParaRPr lang="en-US" sz="1400" smtClean="0">
              <a:latin typeface="Calibri" pitchFamily="-123" charset="0"/>
              <a:ea typeface="ＭＳ Ｐゴシック" pitchFamily="-123" charset="-128"/>
              <a:cs typeface="ＭＳ Ｐゴシック" pitchFamily="-123" charset="-128"/>
            </a:endParaRPr>
          </a:p>
        </p:txBody>
      </p:sp>
      <p:sp>
        <p:nvSpPr>
          <p:cNvPr id="144386"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44387"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44388" name="Rectangle 2"/>
          <p:cNvSpPr>
            <a:spLocks noGrp="1" noChangeArrowheads="1"/>
          </p:cNvSpPr>
          <p:nvPr>
            <p:ph type="title"/>
          </p:nvPr>
        </p:nvSpPr>
        <p:spPr/>
        <p:txBody>
          <a:bodyPr/>
          <a:lstStyle/>
          <a:p>
            <a:r>
              <a:rPr lang="en-US" smtClean="0"/>
              <a:t>Drivers of Computing</a:t>
            </a:r>
          </a:p>
        </p:txBody>
      </p:sp>
      <p:sp>
        <p:nvSpPr>
          <p:cNvPr id="144389" name="Text Box 3"/>
          <p:cNvSpPr txBox="1">
            <a:spLocks noChangeArrowheads="1"/>
          </p:cNvSpPr>
          <p:nvPr/>
        </p:nvSpPr>
        <p:spPr bwMode="auto">
          <a:xfrm>
            <a:off x="1136650" y="3616325"/>
            <a:ext cx="1549400" cy="641350"/>
          </a:xfrm>
          <a:prstGeom prst="rect">
            <a:avLst/>
          </a:prstGeom>
          <a:noFill/>
          <a:ln w="9525">
            <a:noFill/>
            <a:miter lim="800000"/>
            <a:headEnd/>
            <a:tailEnd/>
          </a:ln>
        </p:spPr>
        <p:txBody>
          <a:bodyPr wrap="none">
            <a:prstTxWarp prst="textNoShape">
              <a:avLst/>
            </a:prstTxWarp>
            <a:spAutoFit/>
          </a:bodyPr>
          <a:lstStyle/>
          <a:p>
            <a:pPr eaLnBrk="0" hangingPunct="0"/>
            <a:r>
              <a:rPr lang="en-US" sz="3600" i="1"/>
              <a:t>Science</a:t>
            </a:r>
          </a:p>
        </p:txBody>
      </p:sp>
      <p:sp>
        <p:nvSpPr>
          <p:cNvPr id="144390" name="Text Box 4"/>
          <p:cNvSpPr txBox="1">
            <a:spLocks noChangeArrowheads="1"/>
          </p:cNvSpPr>
          <p:nvPr/>
        </p:nvSpPr>
        <p:spPr bwMode="auto">
          <a:xfrm>
            <a:off x="3613150" y="2187575"/>
            <a:ext cx="1919288" cy="641350"/>
          </a:xfrm>
          <a:prstGeom prst="rect">
            <a:avLst/>
          </a:prstGeom>
          <a:noFill/>
          <a:ln w="9525">
            <a:noFill/>
            <a:miter lim="800000"/>
            <a:headEnd/>
            <a:tailEnd/>
          </a:ln>
        </p:spPr>
        <p:txBody>
          <a:bodyPr>
            <a:prstTxWarp prst="textNoShape">
              <a:avLst/>
            </a:prstTxWarp>
            <a:spAutoFit/>
          </a:bodyPr>
          <a:lstStyle/>
          <a:p>
            <a:pPr algn="ctr" eaLnBrk="0" hangingPunct="0"/>
            <a:r>
              <a:rPr lang="en-US" sz="3600" i="1"/>
              <a:t>Society</a:t>
            </a:r>
          </a:p>
        </p:txBody>
      </p:sp>
      <p:cxnSp>
        <p:nvCxnSpPr>
          <p:cNvPr id="144391" name="AutoShape 5"/>
          <p:cNvCxnSpPr>
            <a:cxnSpLocks noChangeShapeType="1"/>
            <a:stCxn id="144389" idx="0"/>
            <a:endCxn id="144390" idx="1"/>
          </p:cNvCxnSpPr>
          <p:nvPr/>
        </p:nvCxnSpPr>
        <p:spPr bwMode="auto">
          <a:xfrm rot="-5400000">
            <a:off x="2208212" y="2211388"/>
            <a:ext cx="1108075" cy="1701800"/>
          </a:xfrm>
          <a:prstGeom prst="curvedConnector2">
            <a:avLst/>
          </a:prstGeom>
          <a:noFill/>
          <a:ln w="76200">
            <a:solidFill>
              <a:srgbClr val="FF0000"/>
            </a:solidFill>
            <a:round/>
            <a:headEnd type="triangle" w="med" len="med"/>
            <a:tailEnd type="triangle" w="med" len="med"/>
          </a:ln>
        </p:spPr>
      </p:cxnSp>
      <p:cxnSp>
        <p:nvCxnSpPr>
          <p:cNvPr id="144392" name="AutoShape 6"/>
          <p:cNvCxnSpPr>
            <a:cxnSpLocks noChangeShapeType="1"/>
            <a:endCxn id="144394" idx="0"/>
          </p:cNvCxnSpPr>
          <p:nvPr/>
        </p:nvCxnSpPr>
        <p:spPr bwMode="auto">
          <a:xfrm>
            <a:off x="5570538" y="2514600"/>
            <a:ext cx="1468437" cy="1101725"/>
          </a:xfrm>
          <a:prstGeom prst="curvedConnector2">
            <a:avLst/>
          </a:prstGeom>
          <a:noFill/>
          <a:ln w="76200">
            <a:solidFill>
              <a:srgbClr val="FF0000"/>
            </a:solidFill>
            <a:round/>
            <a:headEnd type="triangle" w="med" len="med"/>
            <a:tailEnd type="triangle" w="med" len="med"/>
          </a:ln>
        </p:spPr>
      </p:cxnSp>
      <p:cxnSp>
        <p:nvCxnSpPr>
          <p:cNvPr id="144393" name="AutoShape 7"/>
          <p:cNvCxnSpPr>
            <a:cxnSpLocks noChangeShapeType="1"/>
          </p:cNvCxnSpPr>
          <p:nvPr/>
        </p:nvCxnSpPr>
        <p:spPr bwMode="auto">
          <a:xfrm rot="16200000" flipH="1">
            <a:off x="4573588" y="3040062"/>
            <a:ext cx="1588" cy="2855913"/>
          </a:xfrm>
          <a:prstGeom prst="curvedConnector3">
            <a:avLst>
              <a:gd name="adj1" fmla="val 14500005"/>
            </a:avLst>
          </a:prstGeom>
          <a:noFill/>
          <a:ln w="76200">
            <a:solidFill>
              <a:srgbClr val="FF0000"/>
            </a:solidFill>
            <a:round/>
            <a:headEnd type="triangle" w="med" len="med"/>
            <a:tailEnd type="triangle" w="med" len="med"/>
          </a:ln>
        </p:spPr>
      </p:cxnSp>
      <p:sp>
        <p:nvSpPr>
          <p:cNvPr id="144394" name="Text Box 8"/>
          <p:cNvSpPr txBox="1">
            <a:spLocks noChangeArrowheads="1"/>
          </p:cNvSpPr>
          <p:nvPr/>
        </p:nvSpPr>
        <p:spPr bwMode="auto">
          <a:xfrm>
            <a:off x="5888038" y="3616325"/>
            <a:ext cx="2300287" cy="641350"/>
          </a:xfrm>
          <a:prstGeom prst="rect">
            <a:avLst/>
          </a:prstGeom>
          <a:noFill/>
          <a:ln w="9525">
            <a:noFill/>
            <a:miter lim="800000"/>
            <a:headEnd/>
            <a:tailEnd/>
          </a:ln>
        </p:spPr>
        <p:txBody>
          <a:bodyPr wrap="none">
            <a:prstTxWarp prst="textNoShape">
              <a:avLst/>
            </a:prstTxWarp>
            <a:spAutoFit/>
          </a:bodyPr>
          <a:lstStyle/>
          <a:p>
            <a:pPr eaLnBrk="0" hangingPunct="0"/>
            <a:r>
              <a:rPr lang="en-US" sz="3600" i="1"/>
              <a:t>Technology</a:t>
            </a:r>
          </a:p>
        </p:txBody>
      </p:sp>
      <p:sp>
        <p:nvSpPr>
          <p:cNvPr id="1588233" name="Rectangle 9"/>
          <p:cNvSpPr>
            <a:spLocks noChangeArrowheads="1"/>
          </p:cNvSpPr>
          <p:nvPr/>
        </p:nvSpPr>
        <p:spPr bwMode="auto">
          <a:xfrm>
            <a:off x="419100" y="4348163"/>
            <a:ext cx="3406775" cy="1739900"/>
          </a:xfrm>
          <a:prstGeom prst="rect">
            <a:avLst/>
          </a:prstGeom>
          <a:noFill/>
          <a:ln w="9525">
            <a:noFill/>
            <a:miter lim="800000"/>
            <a:headEnd/>
            <a:tailEnd/>
          </a:ln>
        </p:spPr>
        <p:txBody>
          <a:bodyPr>
            <a:prstTxWarp prst="textNoShape">
              <a:avLst/>
            </a:prstTxWarp>
            <a:spAutoFit/>
          </a:bodyPr>
          <a:lstStyle/>
          <a:p>
            <a:pPr eaLnBrk="0" hangingPunct="0">
              <a:buFontTx/>
              <a:buChar char="•"/>
            </a:pPr>
            <a:r>
              <a:rPr lang="en-US" sz="1800"/>
              <a:t>  What is computable?</a:t>
            </a:r>
          </a:p>
          <a:p>
            <a:pPr eaLnBrk="0" hangingPunct="0">
              <a:buFontTx/>
              <a:buChar char="•"/>
            </a:pPr>
            <a:r>
              <a:rPr lang="en-US" sz="1800"/>
              <a:t>  P = NP?</a:t>
            </a:r>
          </a:p>
          <a:p>
            <a:pPr eaLnBrk="0" hangingPunct="0">
              <a:buFontTx/>
              <a:buChar char="•"/>
            </a:pPr>
            <a:r>
              <a:rPr lang="en-US" sz="1800"/>
              <a:t>  (How) can we build complex</a:t>
            </a:r>
            <a:br>
              <a:rPr lang="en-US" sz="1800"/>
            </a:br>
            <a:r>
              <a:rPr lang="en-US" sz="1800"/>
              <a:t>        systems simply?</a:t>
            </a:r>
          </a:p>
          <a:p>
            <a:pPr eaLnBrk="0" hangingPunct="0">
              <a:buFontTx/>
              <a:buChar char="•"/>
            </a:pPr>
            <a:r>
              <a:rPr lang="en-US" sz="1800"/>
              <a:t>  What is intelligence?</a:t>
            </a:r>
          </a:p>
          <a:p>
            <a:pPr eaLnBrk="0" hangingPunct="0">
              <a:buFontTx/>
              <a:buChar char="•"/>
            </a:pPr>
            <a:r>
              <a:rPr lang="en-US" sz="1800"/>
              <a:t>  What is information?</a:t>
            </a:r>
          </a:p>
        </p:txBody>
      </p:sp>
      <p:sp>
        <p:nvSpPr>
          <p:cNvPr id="1588234" name="Text Box 10"/>
          <p:cNvSpPr txBox="1">
            <a:spLocks noChangeArrowheads="1"/>
          </p:cNvSpPr>
          <p:nvPr/>
        </p:nvSpPr>
        <p:spPr bwMode="auto">
          <a:xfrm>
            <a:off x="1263650" y="6162675"/>
            <a:ext cx="5629275" cy="336550"/>
          </a:xfrm>
          <a:prstGeom prst="rect">
            <a:avLst/>
          </a:prstGeom>
          <a:noFill/>
          <a:ln w="9525">
            <a:noFill/>
            <a:miter lim="800000"/>
            <a:headEnd/>
            <a:tailEnd/>
          </a:ln>
        </p:spPr>
        <p:txBody>
          <a:bodyPr wrap="none">
            <a:prstTxWarp prst="textNoShape">
              <a:avLst/>
            </a:prstTxWarp>
            <a:spAutoFit/>
          </a:bodyPr>
          <a:lstStyle/>
          <a:p>
            <a:pPr eaLnBrk="0" hangingPunct="0"/>
            <a:r>
              <a:rPr lang="en-US" sz="1600"/>
              <a:t>J. Wing, “Five Deep Questions in Computing,” CACM January 2008</a:t>
            </a:r>
          </a:p>
        </p:txBody>
      </p:sp>
      <p:grpSp>
        <p:nvGrpSpPr>
          <p:cNvPr id="1588235" name="Group 11"/>
          <p:cNvGrpSpPr>
            <a:grpSpLocks/>
          </p:cNvGrpSpPr>
          <p:nvPr/>
        </p:nvGrpSpPr>
        <p:grpSpPr bwMode="auto">
          <a:xfrm>
            <a:off x="2246313" y="835025"/>
            <a:ext cx="4457700" cy="1527175"/>
            <a:chOff x="1415" y="526"/>
            <a:chExt cx="2808" cy="962"/>
          </a:xfrm>
        </p:grpSpPr>
        <p:pic>
          <p:nvPicPr>
            <p:cNvPr id="144450" name="Picture 12"/>
            <p:cNvPicPr>
              <a:picLocks noChangeAspect="1" noChangeArrowheads="1"/>
            </p:cNvPicPr>
            <p:nvPr/>
          </p:nvPicPr>
          <p:blipFill>
            <a:blip r:embed="rId3"/>
            <a:srcRect/>
            <a:stretch>
              <a:fillRect/>
            </a:stretch>
          </p:blipFill>
          <p:spPr bwMode="auto">
            <a:xfrm>
              <a:off x="1415" y="772"/>
              <a:ext cx="922" cy="716"/>
            </a:xfrm>
            <a:prstGeom prst="rect">
              <a:avLst/>
            </a:prstGeom>
            <a:noFill/>
            <a:ln w="9525">
              <a:noFill/>
              <a:miter lim="800000"/>
              <a:headEnd/>
              <a:tailEnd/>
            </a:ln>
          </p:spPr>
        </p:pic>
        <p:pic>
          <p:nvPicPr>
            <p:cNvPr id="144451" name="Picture 13"/>
            <p:cNvPicPr>
              <a:picLocks noChangeAspect="1" noChangeArrowheads="1"/>
            </p:cNvPicPr>
            <p:nvPr/>
          </p:nvPicPr>
          <p:blipFill>
            <a:blip r:embed="rId4"/>
            <a:srcRect/>
            <a:stretch>
              <a:fillRect/>
            </a:stretch>
          </p:blipFill>
          <p:spPr bwMode="auto">
            <a:xfrm>
              <a:off x="3497" y="888"/>
              <a:ext cx="726" cy="600"/>
            </a:xfrm>
            <a:prstGeom prst="rect">
              <a:avLst/>
            </a:prstGeom>
            <a:noFill/>
            <a:ln w="9525">
              <a:noFill/>
              <a:miter lim="800000"/>
              <a:headEnd/>
              <a:tailEnd/>
            </a:ln>
          </p:spPr>
        </p:pic>
        <p:pic>
          <p:nvPicPr>
            <p:cNvPr id="144452" name="Picture 14"/>
            <p:cNvPicPr>
              <a:picLocks noChangeAspect="1" noChangeArrowheads="1"/>
            </p:cNvPicPr>
            <p:nvPr/>
          </p:nvPicPr>
          <p:blipFill>
            <a:blip r:embed="rId5"/>
            <a:srcRect/>
            <a:stretch>
              <a:fillRect/>
            </a:stretch>
          </p:blipFill>
          <p:spPr bwMode="auto">
            <a:xfrm>
              <a:off x="2303" y="526"/>
              <a:ext cx="1188" cy="852"/>
            </a:xfrm>
            <a:prstGeom prst="rect">
              <a:avLst/>
            </a:prstGeom>
            <a:noFill/>
            <a:ln w="9525">
              <a:noFill/>
              <a:miter lim="800000"/>
              <a:headEnd/>
              <a:tailEnd/>
            </a:ln>
          </p:spPr>
        </p:pic>
      </p:grpSp>
      <p:sp>
        <p:nvSpPr>
          <p:cNvPr id="1588239" name="Rectangle 15"/>
          <p:cNvSpPr>
            <a:spLocks noChangeArrowheads="1"/>
          </p:cNvSpPr>
          <p:nvPr/>
        </p:nvSpPr>
        <p:spPr bwMode="auto">
          <a:xfrm>
            <a:off x="6908800" y="622300"/>
            <a:ext cx="1781175" cy="2289175"/>
          </a:xfrm>
          <a:prstGeom prst="rect">
            <a:avLst/>
          </a:prstGeom>
          <a:noFill/>
          <a:ln w="9525">
            <a:noFill/>
            <a:miter lim="800000"/>
            <a:headEnd/>
            <a:tailEnd/>
          </a:ln>
        </p:spPr>
        <p:txBody>
          <a:bodyPr>
            <a:prstTxWarp prst="textNoShape">
              <a:avLst/>
            </a:prstTxWarp>
            <a:spAutoFit/>
          </a:bodyPr>
          <a:lstStyle/>
          <a:p>
            <a:pPr algn="ctr" eaLnBrk="0" hangingPunct="0"/>
            <a:r>
              <a:rPr lang="en-US" sz="1800">
                <a:solidFill>
                  <a:srgbClr val="FF0000"/>
                </a:solidFill>
              </a:rPr>
              <a:t>7A’s</a:t>
            </a:r>
          </a:p>
          <a:p>
            <a:pPr eaLnBrk="0" hangingPunct="0"/>
            <a:r>
              <a:rPr lang="en-US" sz="1800">
                <a:solidFill>
                  <a:srgbClr val="FF0000"/>
                </a:solidFill>
              </a:rPr>
              <a:t>A</a:t>
            </a:r>
            <a:r>
              <a:rPr lang="en-US" sz="1800"/>
              <a:t>nytime </a:t>
            </a:r>
            <a:r>
              <a:rPr lang="en-US" sz="1800">
                <a:solidFill>
                  <a:srgbClr val="FF0000"/>
                </a:solidFill>
              </a:rPr>
              <a:t>A</a:t>
            </a:r>
            <a:r>
              <a:rPr lang="en-US" sz="1800"/>
              <a:t>nywhere </a:t>
            </a:r>
          </a:p>
          <a:p>
            <a:pPr eaLnBrk="0" hangingPunct="0"/>
            <a:r>
              <a:rPr lang="en-US" sz="1800">
                <a:solidFill>
                  <a:srgbClr val="FF0000"/>
                </a:solidFill>
              </a:rPr>
              <a:t>A</a:t>
            </a:r>
            <a:r>
              <a:rPr lang="en-US" sz="1800"/>
              <a:t>ffordable</a:t>
            </a:r>
          </a:p>
          <a:p>
            <a:pPr eaLnBrk="0" hangingPunct="0"/>
            <a:r>
              <a:rPr lang="en-US" sz="1800">
                <a:solidFill>
                  <a:srgbClr val="FF0000"/>
                </a:solidFill>
              </a:rPr>
              <a:t>A</a:t>
            </a:r>
            <a:r>
              <a:rPr lang="en-US" sz="1800"/>
              <a:t>ccess to </a:t>
            </a:r>
            <a:r>
              <a:rPr lang="en-US" sz="1800">
                <a:solidFill>
                  <a:srgbClr val="FF0000"/>
                </a:solidFill>
              </a:rPr>
              <a:t>A</a:t>
            </a:r>
            <a:r>
              <a:rPr lang="en-US" sz="1800"/>
              <a:t>nything by </a:t>
            </a:r>
            <a:r>
              <a:rPr lang="en-US" sz="1800">
                <a:solidFill>
                  <a:srgbClr val="FF0000"/>
                </a:solidFill>
              </a:rPr>
              <a:t>A</a:t>
            </a:r>
            <a:r>
              <a:rPr lang="en-US" sz="1800"/>
              <a:t>nyone </a:t>
            </a:r>
            <a:r>
              <a:rPr lang="en-US" sz="1800">
                <a:solidFill>
                  <a:srgbClr val="FF0000"/>
                </a:solidFill>
              </a:rPr>
              <a:t>A</a:t>
            </a:r>
            <a:r>
              <a:rPr lang="en-US" sz="1800"/>
              <a:t>uthorized.</a:t>
            </a:r>
          </a:p>
        </p:txBody>
      </p:sp>
      <p:pic>
        <p:nvPicPr>
          <p:cNvPr id="144399" name="Picture 16"/>
          <p:cNvPicPr>
            <a:picLocks noChangeAspect="1" noChangeArrowheads="1"/>
          </p:cNvPicPr>
          <p:nvPr/>
        </p:nvPicPr>
        <p:blipFill>
          <a:blip r:embed="rId6"/>
          <a:srcRect/>
          <a:stretch>
            <a:fillRect/>
          </a:stretch>
        </p:blipFill>
        <p:spPr bwMode="auto">
          <a:xfrm>
            <a:off x="6797675" y="5556250"/>
            <a:ext cx="4763" cy="4763"/>
          </a:xfrm>
          <a:prstGeom prst="rect">
            <a:avLst/>
          </a:prstGeom>
          <a:noFill/>
          <a:ln w="9525">
            <a:noFill/>
            <a:miter lim="800000"/>
            <a:headEnd/>
            <a:tailEnd/>
          </a:ln>
        </p:spPr>
      </p:pic>
      <p:pic>
        <p:nvPicPr>
          <p:cNvPr id="144400" name="Picture 17"/>
          <p:cNvPicPr>
            <a:picLocks noChangeAspect="1" noChangeArrowheads="1"/>
          </p:cNvPicPr>
          <p:nvPr/>
        </p:nvPicPr>
        <p:blipFill>
          <a:blip r:embed="rId6"/>
          <a:srcRect/>
          <a:stretch>
            <a:fillRect/>
          </a:stretch>
        </p:blipFill>
        <p:spPr bwMode="auto">
          <a:xfrm>
            <a:off x="6797675" y="5556250"/>
            <a:ext cx="4763" cy="4763"/>
          </a:xfrm>
          <a:prstGeom prst="rect">
            <a:avLst/>
          </a:prstGeom>
          <a:noFill/>
          <a:ln w="9525">
            <a:noFill/>
            <a:miter lim="800000"/>
            <a:headEnd/>
            <a:tailEnd/>
          </a:ln>
        </p:spPr>
      </p:pic>
      <p:pic>
        <p:nvPicPr>
          <p:cNvPr id="144401" name="Picture 18"/>
          <p:cNvPicPr>
            <a:picLocks noChangeAspect="1" noChangeArrowheads="1"/>
          </p:cNvPicPr>
          <p:nvPr/>
        </p:nvPicPr>
        <p:blipFill>
          <a:blip r:embed="rId6"/>
          <a:srcRect/>
          <a:stretch>
            <a:fillRect/>
          </a:stretch>
        </p:blipFill>
        <p:spPr bwMode="auto">
          <a:xfrm>
            <a:off x="6797675" y="5556250"/>
            <a:ext cx="4763" cy="4763"/>
          </a:xfrm>
          <a:prstGeom prst="rect">
            <a:avLst/>
          </a:prstGeom>
          <a:noFill/>
          <a:ln w="9525">
            <a:noFill/>
            <a:miter lim="800000"/>
            <a:headEnd/>
            <a:tailEnd/>
          </a:ln>
        </p:spPr>
      </p:pic>
      <p:grpSp>
        <p:nvGrpSpPr>
          <p:cNvPr id="1588243" name="Group 19"/>
          <p:cNvGrpSpPr>
            <a:grpSpLocks/>
          </p:cNvGrpSpPr>
          <p:nvPr/>
        </p:nvGrpSpPr>
        <p:grpSpPr bwMode="auto">
          <a:xfrm>
            <a:off x="4522788" y="4197350"/>
            <a:ext cx="4621212" cy="2693988"/>
            <a:chOff x="2849" y="2644"/>
            <a:chExt cx="2911" cy="1697"/>
          </a:xfrm>
        </p:grpSpPr>
        <p:pic>
          <p:nvPicPr>
            <p:cNvPr id="144403" name="Picture 20"/>
            <p:cNvPicPr>
              <a:picLocks noChangeAspect="1" noChangeArrowheads="1"/>
            </p:cNvPicPr>
            <p:nvPr/>
          </p:nvPicPr>
          <p:blipFill>
            <a:blip r:embed="rId7"/>
            <a:srcRect/>
            <a:stretch>
              <a:fillRect/>
            </a:stretch>
          </p:blipFill>
          <p:spPr bwMode="auto">
            <a:xfrm>
              <a:off x="4726" y="2672"/>
              <a:ext cx="462" cy="72"/>
            </a:xfrm>
            <a:prstGeom prst="rect">
              <a:avLst/>
            </a:prstGeom>
            <a:noFill/>
            <a:ln w="9525">
              <a:noFill/>
              <a:miter lim="800000"/>
              <a:headEnd/>
              <a:tailEnd/>
            </a:ln>
          </p:spPr>
        </p:pic>
        <p:grpSp>
          <p:nvGrpSpPr>
            <p:cNvPr id="144404" name="Group 21"/>
            <p:cNvGrpSpPr>
              <a:grpSpLocks/>
            </p:cNvGrpSpPr>
            <p:nvPr/>
          </p:nvGrpSpPr>
          <p:grpSpPr bwMode="auto">
            <a:xfrm>
              <a:off x="3914" y="3787"/>
              <a:ext cx="1830" cy="554"/>
              <a:chOff x="2178" y="2846"/>
              <a:chExt cx="3567" cy="1383"/>
            </a:xfrm>
          </p:grpSpPr>
          <p:pic>
            <p:nvPicPr>
              <p:cNvPr id="144444" name="Picture 22"/>
              <p:cNvPicPr>
                <a:picLocks noChangeAspect="1" noChangeArrowheads="1"/>
              </p:cNvPicPr>
              <p:nvPr/>
            </p:nvPicPr>
            <p:blipFill>
              <a:blip r:embed="rId8"/>
              <a:srcRect/>
              <a:stretch>
                <a:fillRect/>
              </a:stretch>
            </p:blipFill>
            <p:spPr bwMode="auto">
              <a:xfrm>
                <a:off x="2969" y="3422"/>
                <a:ext cx="840" cy="600"/>
              </a:xfrm>
              <a:prstGeom prst="rect">
                <a:avLst/>
              </a:prstGeom>
              <a:noFill/>
              <a:ln w="9525">
                <a:noFill/>
                <a:miter lim="800000"/>
                <a:headEnd/>
                <a:tailEnd/>
              </a:ln>
            </p:spPr>
          </p:pic>
          <p:pic>
            <p:nvPicPr>
              <p:cNvPr id="144445" name="Picture 23"/>
              <p:cNvPicPr>
                <a:picLocks noChangeAspect="1" noChangeArrowheads="1"/>
              </p:cNvPicPr>
              <p:nvPr/>
            </p:nvPicPr>
            <p:blipFill>
              <a:blip r:embed="rId9"/>
              <a:srcRect/>
              <a:stretch>
                <a:fillRect/>
              </a:stretch>
            </p:blipFill>
            <p:spPr bwMode="auto">
              <a:xfrm>
                <a:off x="3945" y="3722"/>
                <a:ext cx="1800" cy="390"/>
              </a:xfrm>
              <a:prstGeom prst="rect">
                <a:avLst/>
              </a:prstGeom>
              <a:noFill/>
              <a:ln w="9525">
                <a:noFill/>
                <a:miter lim="800000"/>
                <a:headEnd/>
                <a:tailEnd/>
              </a:ln>
            </p:spPr>
          </p:pic>
          <p:pic>
            <p:nvPicPr>
              <p:cNvPr id="144446" name="Picture 24"/>
              <p:cNvPicPr>
                <a:picLocks noChangeAspect="1" noChangeArrowheads="1"/>
              </p:cNvPicPr>
              <p:nvPr/>
            </p:nvPicPr>
            <p:blipFill>
              <a:blip r:embed="rId10"/>
              <a:srcRect/>
              <a:stretch>
                <a:fillRect/>
              </a:stretch>
            </p:blipFill>
            <p:spPr bwMode="auto">
              <a:xfrm>
                <a:off x="4812" y="3023"/>
                <a:ext cx="810" cy="330"/>
              </a:xfrm>
              <a:prstGeom prst="rect">
                <a:avLst/>
              </a:prstGeom>
              <a:noFill/>
              <a:ln w="9525">
                <a:noFill/>
                <a:miter lim="800000"/>
                <a:headEnd/>
                <a:tailEnd/>
              </a:ln>
            </p:spPr>
          </p:pic>
          <p:pic>
            <p:nvPicPr>
              <p:cNvPr id="144447" name="Picture 25"/>
              <p:cNvPicPr>
                <a:picLocks noChangeAspect="1" noChangeArrowheads="1"/>
              </p:cNvPicPr>
              <p:nvPr/>
            </p:nvPicPr>
            <p:blipFill>
              <a:blip r:embed="rId11"/>
              <a:srcRect/>
              <a:stretch>
                <a:fillRect/>
              </a:stretch>
            </p:blipFill>
            <p:spPr bwMode="auto">
              <a:xfrm>
                <a:off x="2178" y="3995"/>
                <a:ext cx="900" cy="234"/>
              </a:xfrm>
              <a:prstGeom prst="rect">
                <a:avLst/>
              </a:prstGeom>
              <a:noFill/>
              <a:ln w="9525">
                <a:noFill/>
                <a:miter lim="800000"/>
                <a:headEnd/>
                <a:tailEnd/>
              </a:ln>
            </p:spPr>
          </p:pic>
          <p:pic>
            <p:nvPicPr>
              <p:cNvPr id="144448" name="Picture 26"/>
              <p:cNvPicPr>
                <a:picLocks noChangeAspect="1" noChangeArrowheads="1"/>
              </p:cNvPicPr>
              <p:nvPr/>
            </p:nvPicPr>
            <p:blipFill>
              <a:blip r:embed="rId12"/>
              <a:srcRect/>
              <a:stretch>
                <a:fillRect/>
              </a:stretch>
            </p:blipFill>
            <p:spPr bwMode="auto">
              <a:xfrm>
                <a:off x="3740" y="3137"/>
                <a:ext cx="1038" cy="432"/>
              </a:xfrm>
              <a:prstGeom prst="rect">
                <a:avLst/>
              </a:prstGeom>
              <a:noFill/>
              <a:ln w="9525">
                <a:noFill/>
                <a:miter lim="800000"/>
                <a:headEnd/>
                <a:tailEnd/>
              </a:ln>
            </p:spPr>
          </p:pic>
          <p:pic>
            <p:nvPicPr>
              <p:cNvPr id="144449" name="Picture 27"/>
              <p:cNvPicPr>
                <a:picLocks noChangeAspect="1" noChangeArrowheads="1"/>
              </p:cNvPicPr>
              <p:nvPr/>
            </p:nvPicPr>
            <p:blipFill>
              <a:blip r:embed="rId13"/>
              <a:srcRect/>
              <a:stretch>
                <a:fillRect/>
              </a:stretch>
            </p:blipFill>
            <p:spPr bwMode="auto">
              <a:xfrm>
                <a:off x="3117" y="2846"/>
                <a:ext cx="576" cy="576"/>
              </a:xfrm>
              <a:prstGeom prst="rect">
                <a:avLst/>
              </a:prstGeom>
              <a:noFill/>
              <a:ln w="9525">
                <a:noFill/>
                <a:miter lim="800000"/>
                <a:headEnd/>
                <a:tailEnd/>
              </a:ln>
            </p:spPr>
          </p:pic>
        </p:grpSp>
        <p:grpSp>
          <p:nvGrpSpPr>
            <p:cNvPr id="144405" name="Group 28"/>
            <p:cNvGrpSpPr>
              <a:grpSpLocks/>
            </p:cNvGrpSpPr>
            <p:nvPr/>
          </p:nvGrpSpPr>
          <p:grpSpPr bwMode="auto">
            <a:xfrm>
              <a:off x="2892" y="3636"/>
              <a:ext cx="1479" cy="674"/>
              <a:chOff x="168" y="2497"/>
              <a:chExt cx="2884" cy="1683"/>
            </a:xfrm>
          </p:grpSpPr>
          <p:pic>
            <p:nvPicPr>
              <p:cNvPr id="144437" name="Picture 29"/>
              <p:cNvPicPr>
                <a:picLocks noChangeAspect="1" noChangeArrowheads="1"/>
              </p:cNvPicPr>
              <p:nvPr/>
            </p:nvPicPr>
            <p:blipFill>
              <a:blip r:embed="rId14"/>
              <a:srcRect/>
              <a:stretch>
                <a:fillRect/>
              </a:stretch>
            </p:blipFill>
            <p:spPr bwMode="auto">
              <a:xfrm>
                <a:off x="168" y="3784"/>
                <a:ext cx="666" cy="396"/>
              </a:xfrm>
              <a:prstGeom prst="rect">
                <a:avLst/>
              </a:prstGeom>
              <a:noFill/>
              <a:ln w="9525">
                <a:noFill/>
                <a:miter lim="800000"/>
                <a:headEnd/>
                <a:tailEnd/>
              </a:ln>
            </p:spPr>
          </p:pic>
          <p:pic>
            <p:nvPicPr>
              <p:cNvPr id="144438" name="Picture 30"/>
              <p:cNvPicPr>
                <a:picLocks noChangeAspect="1" noChangeArrowheads="1"/>
              </p:cNvPicPr>
              <p:nvPr/>
            </p:nvPicPr>
            <p:blipFill>
              <a:blip r:embed="rId15"/>
              <a:srcRect/>
              <a:stretch>
                <a:fillRect/>
              </a:stretch>
            </p:blipFill>
            <p:spPr bwMode="auto">
              <a:xfrm>
                <a:off x="2260" y="3026"/>
                <a:ext cx="792" cy="456"/>
              </a:xfrm>
              <a:prstGeom prst="rect">
                <a:avLst/>
              </a:prstGeom>
              <a:noFill/>
              <a:ln w="9525">
                <a:noFill/>
                <a:miter lim="800000"/>
                <a:headEnd/>
                <a:tailEnd/>
              </a:ln>
            </p:spPr>
          </p:pic>
          <p:pic>
            <p:nvPicPr>
              <p:cNvPr id="144439" name="Picture 31"/>
              <p:cNvPicPr>
                <a:picLocks noChangeAspect="1" noChangeArrowheads="1"/>
              </p:cNvPicPr>
              <p:nvPr/>
            </p:nvPicPr>
            <p:blipFill>
              <a:blip r:embed="rId16"/>
              <a:srcRect/>
              <a:stretch>
                <a:fillRect/>
              </a:stretch>
            </p:blipFill>
            <p:spPr bwMode="auto">
              <a:xfrm>
                <a:off x="1152" y="3566"/>
                <a:ext cx="762" cy="546"/>
              </a:xfrm>
              <a:prstGeom prst="rect">
                <a:avLst/>
              </a:prstGeom>
              <a:noFill/>
              <a:ln w="9525">
                <a:noFill/>
                <a:miter lim="800000"/>
                <a:headEnd/>
                <a:tailEnd/>
              </a:ln>
            </p:spPr>
          </p:pic>
          <p:pic>
            <p:nvPicPr>
              <p:cNvPr id="144440" name="Picture 32"/>
              <p:cNvPicPr>
                <a:picLocks noChangeAspect="1" noChangeArrowheads="1"/>
              </p:cNvPicPr>
              <p:nvPr/>
            </p:nvPicPr>
            <p:blipFill>
              <a:blip r:embed="rId17"/>
              <a:srcRect/>
              <a:stretch>
                <a:fillRect/>
              </a:stretch>
            </p:blipFill>
            <p:spPr bwMode="auto">
              <a:xfrm>
                <a:off x="177" y="3080"/>
                <a:ext cx="810" cy="426"/>
              </a:xfrm>
              <a:prstGeom prst="rect">
                <a:avLst/>
              </a:prstGeom>
              <a:noFill/>
              <a:ln w="9525">
                <a:noFill/>
                <a:miter lim="800000"/>
                <a:headEnd/>
                <a:tailEnd/>
              </a:ln>
            </p:spPr>
          </p:pic>
          <p:pic>
            <p:nvPicPr>
              <p:cNvPr id="144441" name="Picture 33"/>
              <p:cNvPicPr>
                <a:picLocks noChangeAspect="1" noChangeArrowheads="1"/>
              </p:cNvPicPr>
              <p:nvPr/>
            </p:nvPicPr>
            <p:blipFill>
              <a:blip r:embed="rId18"/>
              <a:srcRect/>
              <a:stretch>
                <a:fillRect/>
              </a:stretch>
            </p:blipFill>
            <p:spPr bwMode="auto">
              <a:xfrm>
                <a:off x="1069" y="2822"/>
                <a:ext cx="864" cy="432"/>
              </a:xfrm>
              <a:prstGeom prst="rect">
                <a:avLst/>
              </a:prstGeom>
              <a:noFill/>
              <a:ln w="9525">
                <a:noFill/>
                <a:miter lim="800000"/>
                <a:headEnd/>
                <a:tailEnd/>
              </a:ln>
            </p:spPr>
          </p:pic>
          <p:pic>
            <p:nvPicPr>
              <p:cNvPr id="144442" name="Picture 34"/>
              <p:cNvPicPr>
                <a:picLocks noChangeAspect="1" noChangeArrowheads="1"/>
              </p:cNvPicPr>
              <p:nvPr/>
            </p:nvPicPr>
            <p:blipFill>
              <a:blip r:embed="rId19"/>
              <a:srcRect/>
              <a:stretch>
                <a:fillRect/>
              </a:stretch>
            </p:blipFill>
            <p:spPr bwMode="auto">
              <a:xfrm>
                <a:off x="1785" y="3506"/>
                <a:ext cx="732" cy="324"/>
              </a:xfrm>
              <a:prstGeom prst="rect">
                <a:avLst/>
              </a:prstGeom>
              <a:noFill/>
              <a:ln w="9525">
                <a:noFill/>
                <a:miter lim="800000"/>
                <a:headEnd/>
                <a:tailEnd/>
              </a:ln>
            </p:spPr>
          </p:pic>
          <p:pic>
            <p:nvPicPr>
              <p:cNvPr id="144443" name="Picture 35"/>
              <p:cNvPicPr>
                <a:picLocks noChangeAspect="1" noChangeArrowheads="1"/>
              </p:cNvPicPr>
              <p:nvPr/>
            </p:nvPicPr>
            <p:blipFill>
              <a:blip r:embed="rId20"/>
              <a:srcRect/>
              <a:stretch>
                <a:fillRect/>
              </a:stretch>
            </p:blipFill>
            <p:spPr bwMode="auto">
              <a:xfrm>
                <a:off x="409" y="2497"/>
                <a:ext cx="660" cy="390"/>
              </a:xfrm>
              <a:prstGeom prst="rect">
                <a:avLst/>
              </a:prstGeom>
              <a:noFill/>
              <a:ln w="9525">
                <a:noFill/>
                <a:miter lim="800000"/>
                <a:headEnd/>
                <a:tailEnd/>
              </a:ln>
            </p:spPr>
          </p:pic>
        </p:grpSp>
        <p:grpSp>
          <p:nvGrpSpPr>
            <p:cNvPr id="144406" name="Group 36"/>
            <p:cNvGrpSpPr>
              <a:grpSpLocks/>
            </p:cNvGrpSpPr>
            <p:nvPr/>
          </p:nvGrpSpPr>
          <p:grpSpPr bwMode="auto">
            <a:xfrm>
              <a:off x="2849" y="2708"/>
              <a:ext cx="706" cy="944"/>
              <a:chOff x="84" y="178"/>
              <a:chExt cx="1377" cy="2357"/>
            </a:xfrm>
          </p:grpSpPr>
          <p:pic>
            <p:nvPicPr>
              <p:cNvPr id="144433" name="Picture 37"/>
              <p:cNvPicPr>
                <a:picLocks noChangeAspect="1" noChangeArrowheads="1"/>
              </p:cNvPicPr>
              <p:nvPr/>
            </p:nvPicPr>
            <p:blipFill>
              <a:blip r:embed="rId21"/>
              <a:srcRect/>
              <a:stretch>
                <a:fillRect/>
              </a:stretch>
            </p:blipFill>
            <p:spPr bwMode="auto">
              <a:xfrm>
                <a:off x="84" y="178"/>
                <a:ext cx="1116" cy="144"/>
              </a:xfrm>
              <a:prstGeom prst="rect">
                <a:avLst/>
              </a:prstGeom>
              <a:noFill/>
              <a:ln w="9525">
                <a:noFill/>
                <a:miter lim="800000"/>
                <a:headEnd/>
                <a:tailEnd/>
              </a:ln>
            </p:spPr>
          </p:pic>
          <p:pic>
            <p:nvPicPr>
              <p:cNvPr id="144434" name="Picture 38"/>
              <p:cNvPicPr>
                <a:picLocks noChangeAspect="1" noChangeArrowheads="1"/>
              </p:cNvPicPr>
              <p:nvPr/>
            </p:nvPicPr>
            <p:blipFill>
              <a:blip r:embed="rId22"/>
              <a:srcRect/>
              <a:stretch>
                <a:fillRect/>
              </a:stretch>
            </p:blipFill>
            <p:spPr bwMode="auto">
              <a:xfrm>
                <a:off x="867" y="178"/>
                <a:ext cx="594" cy="594"/>
              </a:xfrm>
              <a:prstGeom prst="rect">
                <a:avLst/>
              </a:prstGeom>
              <a:noFill/>
              <a:ln w="9525">
                <a:noFill/>
                <a:miter lim="800000"/>
                <a:headEnd/>
                <a:tailEnd/>
              </a:ln>
            </p:spPr>
          </p:pic>
          <p:pic>
            <p:nvPicPr>
              <p:cNvPr id="144435" name="Picture 39"/>
              <p:cNvPicPr>
                <a:picLocks noChangeAspect="1" noChangeArrowheads="1"/>
              </p:cNvPicPr>
              <p:nvPr/>
            </p:nvPicPr>
            <p:blipFill>
              <a:blip r:embed="rId23"/>
              <a:srcRect/>
              <a:stretch>
                <a:fillRect/>
              </a:stretch>
            </p:blipFill>
            <p:spPr bwMode="auto">
              <a:xfrm>
                <a:off x="84" y="1335"/>
                <a:ext cx="1200" cy="1200"/>
              </a:xfrm>
              <a:prstGeom prst="rect">
                <a:avLst/>
              </a:prstGeom>
              <a:noFill/>
              <a:ln w="9525">
                <a:noFill/>
                <a:miter lim="800000"/>
                <a:headEnd/>
                <a:tailEnd/>
              </a:ln>
            </p:spPr>
          </p:pic>
          <p:pic>
            <p:nvPicPr>
              <p:cNvPr id="144436" name="Picture 40"/>
              <p:cNvPicPr>
                <a:picLocks noChangeAspect="1" noChangeArrowheads="1"/>
              </p:cNvPicPr>
              <p:nvPr/>
            </p:nvPicPr>
            <p:blipFill>
              <a:blip r:embed="rId24"/>
              <a:srcRect/>
              <a:stretch>
                <a:fillRect/>
              </a:stretch>
            </p:blipFill>
            <p:spPr bwMode="auto">
              <a:xfrm>
                <a:off x="84" y="772"/>
                <a:ext cx="822" cy="618"/>
              </a:xfrm>
              <a:prstGeom prst="rect">
                <a:avLst/>
              </a:prstGeom>
              <a:noFill/>
              <a:ln w="9525">
                <a:noFill/>
                <a:miter lim="800000"/>
                <a:headEnd/>
                <a:tailEnd/>
              </a:ln>
            </p:spPr>
          </p:pic>
        </p:grpSp>
        <p:grpSp>
          <p:nvGrpSpPr>
            <p:cNvPr id="144407" name="Group 41"/>
            <p:cNvGrpSpPr>
              <a:grpSpLocks/>
            </p:cNvGrpSpPr>
            <p:nvPr/>
          </p:nvGrpSpPr>
          <p:grpSpPr bwMode="auto">
            <a:xfrm>
              <a:off x="3330" y="2850"/>
              <a:ext cx="2108" cy="956"/>
              <a:chOff x="978" y="521"/>
              <a:chExt cx="4110" cy="2387"/>
            </a:xfrm>
          </p:grpSpPr>
          <p:pic>
            <p:nvPicPr>
              <p:cNvPr id="144422" name="Picture 42"/>
              <p:cNvPicPr>
                <a:picLocks noChangeAspect="1" noChangeArrowheads="1"/>
              </p:cNvPicPr>
              <p:nvPr/>
            </p:nvPicPr>
            <p:blipFill>
              <a:blip r:embed="rId25"/>
              <a:srcRect/>
              <a:stretch>
                <a:fillRect/>
              </a:stretch>
            </p:blipFill>
            <p:spPr bwMode="auto">
              <a:xfrm>
                <a:off x="1010" y="875"/>
                <a:ext cx="923" cy="366"/>
              </a:xfrm>
              <a:prstGeom prst="rect">
                <a:avLst/>
              </a:prstGeom>
              <a:noFill/>
              <a:ln w="9525">
                <a:noFill/>
                <a:miter lim="800000"/>
                <a:headEnd/>
                <a:tailEnd/>
              </a:ln>
            </p:spPr>
          </p:pic>
          <p:pic>
            <p:nvPicPr>
              <p:cNvPr id="144423" name="Picture 43"/>
              <p:cNvPicPr>
                <a:picLocks noChangeAspect="1" noChangeArrowheads="1"/>
              </p:cNvPicPr>
              <p:nvPr/>
            </p:nvPicPr>
            <p:blipFill>
              <a:blip r:embed="rId26"/>
              <a:srcRect/>
              <a:stretch>
                <a:fillRect/>
              </a:stretch>
            </p:blipFill>
            <p:spPr bwMode="auto">
              <a:xfrm>
                <a:off x="1992" y="2552"/>
                <a:ext cx="1362" cy="270"/>
              </a:xfrm>
              <a:prstGeom prst="rect">
                <a:avLst/>
              </a:prstGeom>
              <a:noFill/>
              <a:ln w="9525">
                <a:noFill/>
                <a:miter lim="800000"/>
                <a:headEnd/>
                <a:tailEnd/>
              </a:ln>
            </p:spPr>
          </p:pic>
          <p:pic>
            <p:nvPicPr>
              <p:cNvPr id="144424" name="Picture 44"/>
              <p:cNvPicPr>
                <a:picLocks noChangeAspect="1" noChangeArrowheads="1"/>
              </p:cNvPicPr>
              <p:nvPr/>
            </p:nvPicPr>
            <p:blipFill>
              <a:blip r:embed="rId27"/>
              <a:srcRect/>
              <a:stretch>
                <a:fillRect/>
              </a:stretch>
            </p:blipFill>
            <p:spPr bwMode="auto">
              <a:xfrm>
                <a:off x="1284" y="1682"/>
                <a:ext cx="654" cy="246"/>
              </a:xfrm>
              <a:prstGeom prst="rect">
                <a:avLst/>
              </a:prstGeom>
              <a:noFill/>
              <a:ln w="9525">
                <a:noFill/>
                <a:miter lim="800000"/>
                <a:headEnd/>
                <a:tailEnd/>
              </a:ln>
            </p:spPr>
          </p:pic>
          <p:pic>
            <p:nvPicPr>
              <p:cNvPr id="144425" name="Picture 45"/>
              <p:cNvPicPr>
                <a:picLocks noChangeAspect="1" noChangeArrowheads="1"/>
              </p:cNvPicPr>
              <p:nvPr/>
            </p:nvPicPr>
            <p:blipFill>
              <a:blip r:embed="rId28"/>
              <a:srcRect/>
              <a:stretch>
                <a:fillRect/>
              </a:stretch>
            </p:blipFill>
            <p:spPr bwMode="auto">
              <a:xfrm>
                <a:off x="4098" y="1178"/>
                <a:ext cx="624" cy="498"/>
              </a:xfrm>
              <a:prstGeom prst="rect">
                <a:avLst/>
              </a:prstGeom>
              <a:noFill/>
              <a:ln w="9525">
                <a:noFill/>
                <a:miter lim="800000"/>
                <a:headEnd/>
                <a:tailEnd/>
              </a:ln>
            </p:spPr>
          </p:pic>
          <p:pic>
            <p:nvPicPr>
              <p:cNvPr id="144426" name="Picture 46"/>
              <p:cNvPicPr>
                <a:picLocks noChangeAspect="1" noChangeArrowheads="1"/>
              </p:cNvPicPr>
              <p:nvPr/>
            </p:nvPicPr>
            <p:blipFill>
              <a:blip r:embed="rId29"/>
              <a:srcRect/>
              <a:stretch>
                <a:fillRect/>
              </a:stretch>
            </p:blipFill>
            <p:spPr bwMode="auto">
              <a:xfrm>
                <a:off x="3699" y="2497"/>
                <a:ext cx="930" cy="411"/>
              </a:xfrm>
              <a:prstGeom prst="rect">
                <a:avLst/>
              </a:prstGeom>
              <a:noFill/>
              <a:ln w="9525">
                <a:noFill/>
                <a:miter lim="800000"/>
                <a:headEnd/>
                <a:tailEnd/>
              </a:ln>
            </p:spPr>
          </p:pic>
          <p:pic>
            <p:nvPicPr>
              <p:cNvPr id="144427" name="Picture 47"/>
              <p:cNvPicPr>
                <a:picLocks noChangeAspect="1" noChangeArrowheads="1"/>
              </p:cNvPicPr>
              <p:nvPr/>
            </p:nvPicPr>
            <p:blipFill>
              <a:blip r:embed="rId30"/>
              <a:srcRect/>
              <a:stretch>
                <a:fillRect/>
              </a:stretch>
            </p:blipFill>
            <p:spPr bwMode="auto">
              <a:xfrm>
                <a:off x="3256" y="1784"/>
                <a:ext cx="708" cy="708"/>
              </a:xfrm>
              <a:prstGeom prst="rect">
                <a:avLst/>
              </a:prstGeom>
              <a:noFill/>
              <a:ln w="9525">
                <a:noFill/>
                <a:miter lim="800000"/>
                <a:headEnd/>
                <a:tailEnd/>
              </a:ln>
            </p:spPr>
          </p:pic>
          <p:pic>
            <p:nvPicPr>
              <p:cNvPr id="144428" name="Picture 48"/>
              <p:cNvPicPr>
                <a:picLocks noChangeAspect="1" noChangeArrowheads="1"/>
              </p:cNvPicPr>
              <p:nvPr/>
            </p:nvPicPr>
            <p:blipFill>
              <a:blip r:embed="rId31"/>
              <a:srcRect/>
              <a:stretch>
                <a:fillRect/>
              </a:stretch>
            </p:blipFill>
            <p:spPr bwMode="auto">
              <a:xfrm>
                <a:off x="2418" y="2327"/>
                <a:ext cx="660" cy="174"/>
              </a:xfrm>
              <a:prstGeom prst="rect">
                <a:avLst/>
              </a:prstGeom>
              <a:noFill/>
              <a:ln w="9525">
                <a:noFill/>
                <a:miter lim="800000"/>
                <a:headEnd/>
                <a:tailEnd/>
              </a:ln>
            </p:spPr>
          </p:pic>
          <p:pic>
            <p:nvPicPr>
              <p:cNvPr id="144429" name="Picture 49"/>
              <p:cNvPicPr>
                <a:picLocks noChangeAspect="1" noChangeArrowheads="1"/>
              </p:cNvPicPr>
              <p:nvPr/>
            </p:nvPicPr>
            <p:blipFill>
              <a:blip r:embed="rId32"/>
              <a:srcRect/>
              <a:stretch>
                <a:fillRect/>
              </a:stretch>
            </p:blipFill>
            <p:spPr bwMode="auto">
              <a:xfrm>
                <a:off x="3960" y="616"/>
                <a:ext cx="1128" cy="390"/>
              </a:xfrm>
              <a:prstGeom prst="rect">
                <a:avLst/>
              </a:prstGeom>
              <a:noFill/>
              <a:ln w="9525">
                <a:noFill/>
                <a:miter lim="800000"/>
                <a:headEnd/>
                <a:tailEnd/>
              </a:ln>
            </p:spPr>
          </p:pic>
          <p:pic>
            <p:nvPicPr>
              <p:cNvPr id="144430" name="Picture 2" descr="http://tbn0.google.com/images?q=tbn:ConR54MZhygJ:www.knowledgebase-script.com/demo/admin/attachments/amazon_logo.gif">
                <a:hlinkClick r:id="rId33"/>
              </p:cNvPr>
              <p:cNvPicPr>
                <a:picLocks noChangeAspect="1" noChangeArrowheads="1"/>
              </p:cNvPicPr>
              <p:nvPr/>
            </p:nvPicPr>
            <p:blipFill>
              <a:blip r:embed="rId34"/>
              <a:srcRect/>
              <a:stretch>
                <a:fillRect/>
              </a:stretch>
            </p:blipFill>
            <p:spPr bwMode="auto">
              <a:xfrm>
                <a:off x="1553" y="521"/>
                <a:ext cx="841" cy="270"/>
              </a:xfrm>
              <a:prstGeom prst="rect">
                <a:avLst/>
              </a:prstGeom>
              <a:noFill/>
              <a:ln w="9525">
                <a:noFill/>
                <a:miter lim="800000"/>
                <a:headEnd/>
                <a:tailEnd/>
              </a:ln>
            </p:spPr>
          </p:pic>
          <p:pic>
            <p:nvPicPr>
              <p:cNvPr id="144431" name="Picture 51"/>
              <p:cNvPicPr>
                <a:picLocks noChangeAspect="1" noChangeArrowheads="1"/>
              </p:cNvPicPr>
              <p:nvPr/>
            </p:nvPicPr>
            <p:blipFill>
              <a:blip r:embed="rId35"/>
              <a:srcRect/>
              <a:stretch>
                <a:fillRect/>
              </a:stretch>
            </p:blipFill>
            <p:spPr bwMode="auto">
              <a:xfrm>
                <a:off x="1137" y="2217"/>
                <a:ext cx="648" cy="569"/>
              </a:xfrm>
              <a:prstGeom prst="rect">
                <a:avLst/>
              </a:prstGeom>
              <a:noFill/>
              <a:ln w="9525">
                <a:noFill/>
                <a:miter lim="800000"/>
                <a:headEnd/>
                <a:tailEnd/>
              </a:ln>
            </p:spPr>
          </p:pic>
          <p:pic>
            <p:nvPicPr>
              <p:cNvPr id="144432" name="Picture 52"/>
              <p:cNvPicPr>
                <a:picLocks noChangeAspect="1" noChangeArrowheads="1"/>
              </p:cNvPicPr>
              <p:nvPr/>
            </p:nvPicPr>
            <p:blipFill>
              <a:blip r:embed="rId36"/>
              <a:srcRect/>
              <a:stretch>
                <a:fillRect/>
              </a:stretch>
            </p:blipFill>
            <p:spPr bwMode="auto">
              <a:xfrm>
                <a:off x="978" y="1360"/>
                <a:ext cx="798" cy="258"/>
              </a:xfrm>
              <a:prstGeom prst="rect">
                <a:avLst/>
              </a:prstGeom>
              <a:noFill/>
              <a:ln w="9525">
                <a:noFill/>
                <a:miter lim="800000"/>
                <a:headEnd/>
                <a:tailEnd/>
              </a:ln>
            </p:spPr>
          </p:pic>
        </p:grpSp>
        <p:grpSp>
          <p:nvGrpSpPr>
            <p:cNvPr id="144408" name="Group 53"/>
            <p:cNvGrpSpPr>
              <a:grpSpLocks/>
            </p:cNvGrpSpPr>
            <p:nvPr/>
          </p:nvGrpSpPr>
          <p:grpSpPr bwMode="auto">
            <a:xfrm>
              <a:off x="5298" y="2672"/>
              <a:ext cx="462" cy="1174"/>
              <a:chOff x="4766" y="222"/>
              <a:chExt cx="900" cy="2932"/>
            </a:xfrm>
          </p:grpSpPr>
          <p:pic>
            <p:nvPicPr>
              <p:cNvPr id="144418" name="Picture 54"/>
              <p:cNvPicPr>
                <a:picLocks noChangeAspect="1" noChangeArrowheads="1"/>
              </p:cNvPicPr>
              <p:nvPr/>
            </p:nvPicPr>
            <p:blipFill>
              <a:blip r:embed="rId37"/>
              <a:srcRect/>
              <a:stretch>
                <a:fillRect/>
              </a:stretch>
            </p:blipFill>
            <p:spPr bwMode="auto">
              <a:xfrm>
                <a:off x="4778" y="2266"/>
                <a:ext cx="888" cy="888"/>
              </a:xfrm>
              <a:prstGeom prst="rect">
                <a:avLst/>
              </a:prstGeom>
              <a:noFill/>
              <a:ln w="9525">
                <a:noFill/>
                <a:miter lim="800000"/>
                <a:headEnd/>
                <a:tailEnd/>
              </a:ln>
            </p:spPr>
          </p:pic>
          <p:pic>
            <p:nvPicPr>
              <p:cNvPr id="144419" name="Picture 55"/>
              <p:cNvPicPr>
                <a:picLocks noChangeAspect="1" noChangeArrowheads="1"/>
              </p:cNvPicPr>
              <p:nvPr/>
            </p:nvPicPr>
            <p:blipFill>
              <a:blip r:embed="rId38"/>
              <a:srcRect/>
              <a:stretch>
                <a:fillRect/>
              </a:stretch>
            </p:blipFill>
            <p:spPr bwMode="auto">
              <a:xfrm>
                <a:off x="4766" y="2001"/>
                <a:ext cx="900" cy="216"/>
              </a:xfrm>
              <a:prstGeom prst="rect">
                <a:avLst/>
              </a:prstGeom>
              <a:noFill/>
              <a:ln w="9525">
                <a:noFill/>
                <a:miter lim="800000"/>
                <a:headEnd/>
                <a:tailEnd/>
              </a:ln>
            </p:spPr>
          </p:pic>
          <p:pic>
            <p:nvPicPr>
              <p:cNvPr id="144420" name="Picture 56"/>
              <p:cNvPicPr>
                <a:picLocks noChangeAspect="1" noChangeArrowheads="1"/>
              </p:cNvPicPr>
              <p:nvPr/>
            </p:nvPicPr>
            <p:blipFill>
              <a:blip r:embed="rId39"/>
              <a:srcRect/>
              <a:stretch>
                <a:fillRect/>
              </a:stretch>
            </p:blipFill>
            <p:spPr bwMode="auto">
              <a:xfrm>
                <a:off x="4928" y="1058"/>
                <a:ext cx="624" cy="624"/>
              </a:xfrm>
              <a:prstGeom prst="rect">
                <a:avLst/>
              </a:prstGeom>
              <a:noFill/>
              <a:ln w="9525">
                <a:noFill/>
                <a:miter lim="800000"/>
                <a:headEnd/>
                <a:tailEnd/>
              </a:ln>
            </p:spPr>
          </p:pic>
          <p:pic>
            <p:nvPicPr>
              <p:cNvPr id="144421" name="Picture 57"/>
              <p:cNvPicPr>
                <a:picLocks noChangeAspect="1" noChangeArrowheads="1"/>
              </p:cNvPicPr>
              <p:nvPr/>
            </p:nvPicPr>
            <p:blipFill>
              <a:blip r:embed="rId40"/>
              <a:srcRect/>
              <a:stretch>
                <a:fillRect/>
              </a:stretch>
            </p:blipFill>
            <p:spPr bwMode="auto">
              <a:xfrm>
                <a:off x="4778" y="222"/>
                <a:ext cx="774" cy="630"/>
              </a:xfrm>
              <a:prstGeom prst="rect">
                <a:avLst/>
              </a:prstGeom>
              <a:noFill/>
              <a:ln w="9525">
                <a:noFill/>
                <a:miter lim="800000"/>
                <a:headEnd/>
                <a:tailEnd/>
              </a:ln>
            </p:spPr>
          </p:pic>
        </p:grpSp>
        <p:pic>
          <p:nvPicPr>
            <p:cNvPr id="144409" name="Picture 58" descr="att"/>
            <p:cNvPicPr>
              <a:picLocks noChangeAspect="1" noChangeArrowheads="1"/>
            </p:cNvPicPr>
            <p:nvPr/>
          </p:nvPicPr>
          <p:blipFill>
            <a:blip r:embed="rId41"/>
            <a:srcRect/>
            <a:stretch>
              <a:fillRect/>
            </a:stretch>
          </p:blipFill>
          <p:spPr bwMode="auto">
            <a:xfrm>
              <a:off x="3965" y="2644"/>
              <a:ext cx="533" cy="244"/>
            </a:xfrm>
            <a:prstGeom prst="rect">
              <a:avLst/>
            </a:prstGeom>
            <a:noFill/>
            <a:ln w="9525">
              <a:noFill/>
              <a:miter lim="800000"/>
              <a:headEnd/>
              <a:tailEnd/>
            </a:ln>
          </p:spPr>
        </p:pic>
        <p:grpSp>
          <p:nvGrpSpPr>
            <p:cNvPr id="144410" name="Group 59"/>
            <p:cNvGrpSpPr>
              <a:grpSpLocks/>
            </p:cNvGrpSpPr>
            <p:nvPr/>
          </p:nvGrpSpPr>
          <p:grpSpPr bwMode="auto">
            <a:xfrm>
              <a:off x="3788" y="2843"/>
              <a:ext cx="1461" cy="686"/>
              <a:chOff x="1857" y="552"/>
              <a:chExt cx="2850" cy="1714"/>
            </a:xfrm>
          </p:grpSpPr>
          <p:pic>
            <p:nvPicPr>
              <p:cNvPr id="144411" name="Picture 18" descr="http://tbn0.google.com/images?q=tbn:ylwf-XkJVe34QM:http://www.maip.com/media/images/Google%2520Logo.jpg">
                <a:hlinkClick r:id="rId42"/>
              </p:cNvPr>
              <p:cNvPicPr>
                <a:picLocks noChangeAspect="1" noChangeArrowheads="1"/>
              </p:cNvPicPr>
              <p:nvPr/>
            </p:nvPicPr>
            <p:blipFill>
              <a:blip r:embed="rId43"/>
              <a:srcRect/>
              <a:stretch>
                <a:fillRect/>
              </a:stretch>
            </p:blipFill>
            <p:spPr bwMode="auto">
              <a:xfrm>
                <a:off x="2176" y="875"/>
                <a:ext cx="876" cy="350"/>
              </a:xfrm>
              <a:prstGeom prst="rect">
                <a:avLst/>
              </a:prstGeom>
              <a:noFill/>
              <a:ln w="9525">
                <a:noFill/>
                <a:miter lim="800000"/>
                <a:headEnd/>
                <a:tailEnd/>
              </a:ln>
            </p:spPr>
          </p:pic>
          <p:pic>
            <p:nvPicPr>
              <p:cNvPr id="144412" name="Picture 61"/>
              <p:cNvPicPr>
                <a:picLocks noChangeAspect="1" noChangeArrowheads="1"/>
              </p:cNvPicPr>
              <p:nvPr/>
            </p:nvPicPr>
            <p:blipFill>
              <a:blip r:embed="rId44"/>
              <a:srcRect/>
              <a:stretch>
                <a:fillRect/>
              </a:stretch>
            </p:blipFill>
            <p:spPr bwMode="auto">
              <a:xfrm>
                <a:off x="3249" y="1006"/>
                <a:ext cx="762" cy="612"/>
              </a:xfrm>
              <a:prstGeom prst="rect">
                <a:avLst/>
              </a:prstGeom>
              <a:noFill/>
              <a:ln w="9525">
                <a:noFill/>
                <a:miter lim="800000"/>
                <a:headEnd/>
                <a:tailEnd/>
              </a:ln>
            </p:spPr>
          </p:pic>
          <p:pic>
            <p:nvPicPr>
              <p:cNvPr id="144413" name="Picture 62"/>
              <p:cNvPicPr>
                <a:picLocks noChangeAspect="1" noChangeArrowheads="1"/>
              </p:cNvPicPr>
              <p:nvPr/>
            </p:nvPicPr>
            <p:blipFill>
              <a:blip r:embed="rId45"/>
              <a:srcRect/>
              <a:stretch>
                <a:fillRect/>
              </a:stretch>
            </p:blipFill>
            <p:spPr bwMode="auto">
              <a:xfrm>
                <a:off x="1857" y="1779"/>
                <a:ext cx="660" cy="438"/>
              </a:xfrm>
              <a:prstGeom prst="rect">
                <a:avLst/>
              </a:prstGeom>
              <a:noFill/>
              <a:ln w="9525">
                <a:noFill/>
                <a:miter lim="800000"/>
                <a:headEnd/>
                <a:tailEnd/>
              </a:ln>
            </p:spPr>
          </p:pic>
          <p:pic>
            <p:nvPicPr>
              <p:cNvPr id="144414" name="Picture 63"/>
              <p:cNvPicPr>
                <a:picLocks noChangeAspect="1" noChangeArrowheads="1"/>
              </p:cNvPicPr>
              <p:nvPr/>
            </p:nvPicPr>
            <p:blipFill>
              <a:blip r:embed="rId46"/>
              <a:srcRect/>
              <a:stretch>
                <a:fillRect/>
              </a:stretch>
            </p:blipFill>
            <p:spPr bwMode="auto">
              <a:xfrm>
                <a:off x="2970" y="552"/>
                <a:ext cx="660" cy="300"/>
              </a:xfrm>
              <a:prstGeom prst="rect">
                <a:avLst/>
              </a:prstGeom>
              <a:noFill/>
              <a:ln w="9525">
                <a:noFill/>
                <a:miter lim="800000"/>
                <a:headEnd/>
                <a:tailEnd/>
              </a:ln>
            </p:spPr>
          </p:pic>
          <p:pic>
            <p:nvPicPr>
              <p:cNvPr id="144415" name="Picture 64"/>
              <p:cNvPicPr>
                <a:picLocks noChangeAspect="1" noChangeArrowheads="1"/>
              </p:cNvPicPr>
              <p:nvPr/>
            </p:nvPicPr>
            <p:blipFill>
              <a:blip r:embed="rId47"/>
              <a:srcRect/>
              <a:stretch>
                <a:fillRect/>
              </a:stretch>
            </p:blipFill>
            <p:spPr bwMode="auto">
              <a:xfrm>
                <a:off x="3945" y="1733"/>
                <a:ext cx="762" cy="306"/>
              </a:xfrm>
              <a:prstGeom prst="rect">
                <a:avLst/>
              </a:prstGeom>
              <a:noFill/>
              <a:ln w="9525">
                <a:noFill/>
                <a:miter lim="800000"/>
                <a:headEnd/>
                <a:tailEnd/>
              </a:ln>
            </p:spPr>
          </p:pic>
          <p:pic>
            <p:nvPicPr>
              <p:cNvPr id="144416" name="Picture 65"/>
              <p:cNvPicPr>
                <a:picLocks noChangeAspect="1" noChangeArrowheads="1"/>
              </p:cNvPicPr>
              <p:nvPr/>
            </p:nvPicPr>
            <p:blipFill>
              <a:blip r:embed="rId48"/>
              <a:srcRect/>
              <a:stretch>
                <a:fillRect/>
              </a:stretch>
            </p:blipFill>
            <p:spPr bwMode="auto">
              <a:xfrm>
                <a:off x="2649" y="1492"/>
                <a:ext cx="642" cy="774"/>
              </a:xfrm>
              <a:prstGeom prst="rect">
                <a:avLst/>
              </a:prstGeom>
              <a:noFill/>
              <a:ln w="9525">
                <a:noFill/>
                <a:miter lim="800000"/>
                <a:headEnd/>
                <a:tailEnd/>
              </a:ln>
            </p:spPr>
          </p:pic>
          <p:pic>
            <p:nvPicPr>
              <p:cNvPr id="144417" name="Picture 22" descr="Yahoo!"/>
              <p:cNvPicPr>
                <a:picLocks noChangeAspect="1" noChangeArrowheads="1"/>
              </p:cNvPicPr>
              <p:nvPr/>
            </p:nvPicPr>
            <p:blipFill>
              <a:blip r:embed="rId49"/>
              <a:srcRect/>
              <a:stretch>
                <a:fillRect/>
              </a:stretch>
            </p:blipFill>
            <p:spPr bwMode="auto">
              <a:xfrm>
                <a:off x="1883" y="1335"/>
                <a:ext cx="874" cy="309"/>
              </a:xfrm>
              <a:prstGeom prst="rect">
                <a:avLst/>
              </a:prstGeom>
              <a:noFill/>
              <a:ln w="9525">
                <a:noFill/>
                <a:miter lim="800000"/>
                <a:headEnd/>
                <a:tailEnd/>
              </a:ln>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88233"/>
                                        </p:tgtEl>
                                        <p:attrNameLst>
                                          <p:attrName>style.visibility</p:attrName>
                                        </p:attrNameLst>
                                      </p:cBhvr>
                                      <p:to>
                                        <p:strVal val="visible"/>
                                      </p:to>
                                    </p:set>
                                    <p:animEffect transition="in" filter="blinds(horizontal)">
                                      <p:cBhvr>
                                        <p:cTn id="7" dur="500"/>
                                        <p:tgtEl>
                                          <p:spTgt spid="15882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88234"/>
                                        </p:tgtEl>
                                        <p:attrNameLst>
                                          <p:attrName>style.visibility</p:attrName>
                                        </p:attrNameLst>
                                      </p:cBhvr>
                                      <p:to>
                                        <p:strVal val="visible"/>
                                      </p:to>
                                    </p:set>
                                    <p:animEffect transition="in" filter="blinds(horizontal)">
                                      <p:cBhvr>
                                        <p:cTn id="12" dur="500"/>
                                        <p:tgtEl>
                                          <p:spTgt spid="1588234"/>
                                        </p:tgtEl>
                                      </p:cBhvr>
                                    </p:animEffect>
                                  </p:childTnLst>
                                </p:cTn>
                              </p:par>
                              <p:par>
                                <p:cTn id="13" presetID="10" presetClass="exit" presetSubtype="0" fill="hold" grpId="1" nodeType="withEffect">
                                  <p:stCondLst>
                                    <p:cond delay="0"/>
                                  </p:stCondLst>
                                  <p:childTnLst>
                                    <p:animEffect transition="out" filter="fade">
                                      <p:cBhvr>
                                        <p:cTn id="14" dur="500"/>
                                        <p:tgtEl>
                                          <p:spTgt spid="1588234"/>
                                        </p:tgtEl>
                                      </p:cBhvr>
                                    </p:animEffect>
                                    <p:set>
                                      <p:cBhvr>
                                        <p:cTn id="15" dur="1" fill="hold">
                                          <p:stCondLst>
                                            <p:cond delay="499"/>
                                          </p:stCondLst>
                                        </p:cTn>
                                        <p:tgtEl>
                                          <p:spTgt spid="158823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588243"/>
                                        </p:tgtEl>
                                        <p:attrNameLst>
                                          <p:attrName>style.visibility</p:attrName>
                                        </p:attrNameLst>
                                      </p:cBhvr>
                                      <p:to>
                                        <p:strVal val="visible"/>
                                      </p:to>
                                    </p:set>
                                    <p:animEffect transition="in" filter="dissolve">
                                      <p:cBhvr>
                                        <p:cTn id="20" dur="500"/>
                                        <p:tgtEl>
                                          <p:spTgt spid="1588243"/>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1588235"/>
                                        </p:tgtEl>
                                        <p:attrNameLst>
                                          <p:attrName>style.visibility</p:attrName>
                                        </p:attrNameLst>
                                      </p:cBhvr>
                                      <p:to>
                                        <p:strVal val="visible"/>
                                      </p:to>
                                    </p:set>
                                    <p:animEffect transition="in" filter="wedge">
                                      <p:cBhvr>
                                        <p:cTn id="25" dur="1000"/>
                                        <p:tgtEl>
                                          <p:spTgt spid="1588235"/>
                                        </p:tgtEl>
                                      </p:cBhvr>
                                    </p:animEffect>
                                  </p:childTnLst>
                                </p:cTn>
                              </p:par>
                            </p:childTnLst>
                          </p:cTn>
                        </p:par>
                        <p:par>
                          <p:cTn id="26" fill="hold">
                            <p:stCondLst>
                              <p:cond delay="1000"/>
                            </p:stCondLst>
                            <p:childTnLst>
                              <p:par>
                                <p:cTn id="27" presetID="22" presetClass="entr" presetSubtype="8" fill="hold" grpId="0" nodeType="afterEffect">
                                  <p:stCondLst>
                                    <p:cond delay="500"/>
                                  </p:stCondLst>
                                  <p:childTnLst>
                                    <p:set>
                                      <p:cBhvr>
                                        <p:cTn id="28" dur="1" fill="hold">
                                          <p:stCondLst>
                                            <p:cond delay="0"/>
                                          </p:stCondLst>
                                        </p:cTn>
                                        <p:tgtEl>
                                          <p:spTgt spid="1588239"/>
                                        </p:tgtEl>
                                        <p:attrNameLst>
                                          <p:attrName>style.visibility</p:attrName>
                                        </p:attrNameLst>
                                      </p:cBhvr>
                                      <p:to>
                                        <p:strVal val="visible"/>
                                      </p:to>
                                    </p:set>
                                    <p:animEffect transition="in" filter="wipe(left)">
                                      <p:cBhvr>
                                        <p:cTn id="29" dur="500"/>
                                        <p:tgtEl>
                                          <p:spTgt spid="1588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233" grpId="0"/>
      <p:bldP spid="1588234" grpId="0"/>
      <p:bldP spid="1588234" grpId="1"/>
      <p:bldP spid="1588239" grpId="0"/>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3" name="Slide Number Placeholder 3"/>
          <p:cNvSpPr>
            <a:spLocks noGrp="1"/>
          </p:cNvSpPr>
          <p:nvPr>
            <p:ph type="sldNum" sz="quarter" idx="10"/>
          </p:nvPr>
        </p:nvSpPr>
        <p:spPr>
          <a:noFill/>
        </p:spPr>
        <p:txBody>
          <a:bodyPr/>
          <a:lstStyle/>
          <a:p>
            <a:fld id="{70DD8C44-D372-4251-8D97-03F64FC2C7C6}" type="slidenum">
              <a:rPr lang="en-US" smtClean="0">
                <a:latin typeface="Calibri" pitchFamily="-123" charset="0"/>
                <a:ea typeface="ＭＳ Ｐゴシック" pitchFamily="-123" charset="-128"/>
                <a:cs typeface="ＭＳ Ｐゴシック" pitchFamily="-123" charset="-128"/>
              </a:rPr>
              <a:pPr/>
              <a:t>43</a:t>
            </a:fld>
            <a:endParaRPr lang="en-US" sz="1400" smtClean="0">
              <a:latin typeface="Calibri" pitchFamily="-123" charset="0"/>
              <a:ea typeface="ＭＳ Ｐゴシック" pitchFamily="-123" charset="-128"/>
              <a:cs typeface="ＭＳ Ｐゴシック" pitchFamily="-123" charset="-128"/>
            </a:endParaRPr>
          </a:p>
        </p:txBody>
      </p:sp>
      <p:sp>
        <p:nvSpPr>
          <p:cNvPr id="146434"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46435"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46436" name="Rectangle 2"/>
          <p:cNvSpPr>
            <a:spLocks noGrp="1" noChangeArrowheads="1"/>
          </p:cNvSpPr>
          <p:nvPr>
            <p:ph type="title"/>
          </p:nvPr>
        </p:nvSpPr>
        <p:spPr>
          <a:xfrm>
            <a:off x="685800" y="134938"/>
            <a:ext cx="7772400" cy="685800"/>
          </a:xfrm>
        </p:spPr>
        <p:txBody>
          <a:bodyPr/>
          <a:lstStyle/>
          <a:p>
            <a:r>
              <a:rPr lang="en-US" sz="2800" smtClean="0">
                <a:solidFill>
                  <a:srgbClr val="00BC00"/>
                </a:solidFill>
              </a:rPr>
              <a:t>IT and Sustainability (Energy, Environment, Climate)</a:t>
            </a:r>
          </a:p>
        </p:txBody>
      </p:sp>
      <p:sp>
        <p:nvSpPr>
          <p:cNvPr id="146437" name="Rectangle 3"/>
          <p:cNvSpPr>
            <a:spLocks noGrp="1" noChangeArrowheads="1"/>
          </p:cNvSpPr>
          <p:nvPr>
            <p:ph type="body" idx="1"/>
          </p:nvPr>
        </p:nvSpPr>
        <p:spPr>
          <a:xfrm>
            <a:off x="246063" y="1038225"/>
            <a:ext cx="8543925" cy="5743575"/>
          </a:xfrm>
        </p:spPr>
        <p:txBody>
          <a:bodyPr/>
          <a:lstStyle/>
          <a:p>
            <a:pPr algn="ctr">
              <a:buFontTx/>
              <a:buNone/>
            </a:pPr>
            <a:r>
              <a:rPr lang="en-US" sz="1800" smtClean="0">
                <a:solidFill>
                  <a:srgbClr val="00BC00"/>
                </a:solidFill>
              </a:rPr>
              <a:t>IT as part of the problem and IT as part of the solution</a:t>
            </a:r>
          </a:p>
          <a:p>
            <a:pPr algn="ctr">
              <a:buFontTx/>
              <a:buNone/>
            </a:pPr>
            <a:endParaRPr lang="en-US" sz="1800" smtClean="0"/>
          </a:p>
          <a:p>
            <a:r>
              <a:rPr lang="en-US" sz="1800" smtClean="0"/>
              <a:t>IT as a consumer of energy</a:t>
            </a:r>
          </a:p>
          <a:p>
            <a:pPr lvl="1"/>
            <a:r>
              <a:rPr lang="en-US" sz="1800" smtClean="0"/>
              <a:t>2% (and growing) of world-wide energy use due to IT</a:t>
            </a:r>
          </a:p>
          <a:p>
            <a:endParaRPr lang="en-US" sz="1800" smtClean="0"/>
          </a:p>
          <a:p>
            <a:r>
              <a:rPr lang="en-US" sz="1800" smtClean="0"/>
              <a:t>IT as a helper, especially for the other 98%</a:t>
            </a:r>
          </a:p>
          <a:p>
            <a:pPr lvl="1"/>
            <a:r>
              <a:rPr lang="en-US" sz="1800" smtClean="0"/>
              <a:t>Direct: reduce energy use, recycle, repurpose, …</a:t>
            </a:r>
          </a:p>
          <a:p>
            <a:pPr lvl="1"/>
            <a:r>
              <a:rPr lang="en-US" sz="1800" smtClean="0"/>
              <a:t>Indirect: e-commerce, e-collaboration, telework -&gt; reduction travel, …</a:t>
            </a:r>
          </a:p>
          <a:p>
            <a:pPr lvl="1"/>
            <a:r>
              <a:rPr lang="en-US" sz="1800" smtClean="0"/>
              <a:t>Systemic: computational models of climate, species, … -&gt; inform science and inform policy</a:t>
            </a:r>
          </a:p>
          <a:p>
            <a:pPr lvl="1"/>
            <a:endParaRPr lang="en-US" sz="1800" smtClean="0"/>
          </a:p>
          <a:p>
            <a:r>
              <a:rPr lang="en-US" sz="1800" smtClean="0"/>
              <a:t>Engages the entire CISE community</a:t>
            </a:r>
          </a:p>
          <a:p>
            <a:pPr lvl="1"/>
            <a:r>
              <a:rPr lang="en-US" sz="1800" smtClean="0"/>
              <a:t>Modeling, simulation, algorithms, energy-aware computing, science of power management, sensors and sensor nets, intelligent decision-making</a:t>
            </a:r>
          </a:p>
          <a:p>
            <a:pPr lvl="1"/>
            <a:r>
              <a:rPr lang="en-US" sz="1800" smtClean="0">
                <a:solidFill>
                  <a:srgbClr val="FF0000"/>
                </a:solidFill>
              </a:rPr>
              <a:t>Energy: A new measure of algorithmic complexity and system performance, along with time and space</a:t>
            </a:r>
          </a:p>
          <a:p>
            <a:endParaRPr lang="en-US" sz="1800" smtClean="0"/>
          </a:p>
          <a:p>
            <a:endParaRPr lang="en-US" b="1" smtClean="0"/>
          </a:p>
        </p:txBody>
      </p:sp>
      <p:sp>
        <p:nvSpPr>
          <p:cNvPr id="146438" name="Text Box 4"/>
          <p:cNvSpPr txBox="1">
            <a:spLocks noChangeArrowheads="1"/>
          </p:cNvSpPr>
          <p:nvPr/>
        </p:nvSpPr>
        <p:spPr bwMode="auto">
          <a:xfrm>
            <a:off x="882650" y="6156325"/>
            <a:ext cx="7123113" cy="641350"/>
          </a:xfrm>
          <a:prstGeom prst="rect">
            <a:avLst/>
          </a:prstGeom>
          <a:solidFill>
            <a:srgbClr val="FFFF00"/>
          </a:solidFill>
          <a:ln w="9525">
            <a:noFill/>
            <a:miter lim="800000"/>
            <a:headEnd/>
            <a:tailEnd/>
          </a:ln>
        </p:spPr>
        <p:txBody>
          <a:bodyPr wrap="none">
            <a:prstTxWarp prst="textNoShape">
              <a:avLst/>
            </a:prstTxWarp>
            <a:spAutoFit/>
          </a:bodyPr>
          <a:lstStyle/>
          <a:p>
            <a:pPr algn="ctr" eaLnBrk="0" hangingPunct="0"/>
            <a:r>
              <a:rPr lang="en-US" sz="1800" b="1"/>
              <a:t>CISE’s part of NSF’s FY10 Climate Research Initiative (CRI)</a:t>
            </a:r>
            <a:br>
              <a:rPr lang="en-US" sz="1800" b="1"/>
            </a:br>
            <a:r>
              <a:rPr lang="en-US" sz="1800" b="1"/>
              <a:t>and NSF’s FY Science, Engineering, and Education for Sustainability (SEES)</a:t>
            </a:r>
          </a:p>
        </p:txBody>
      </p:sp>
      <p:sp>
        <p:nvSpPr>
          <p:cNvPr id="146439" name="Rectangle 9"/>
          <p:cNvSpPr>
            <a:spLocks noChangeArrowheads="1"/>
          </p:cNvSpPr>
          <p:nvPr/>
        </p:nvSpPr>
        <p:spPr bwMode="auto">
          <a:xfrm>
            <a:off x="706438" y="1049338"/>
            <a:ext cx="7751762" cy="457200"/>
          </a:xfrm>
          <a:prstGeom prst="rect">
            <a:avLst/>
          </a:prstGeom>
          <a:solidFill>
            <a:srgbClr val="FFFF00"/>
          </a:solidFill>
          <a:ln w="9525">
            <a:noFill/>
            <a:miter lim="800000"/>
            <a:headEnd/>
            <a:tailEnd/>
          </a:ln>
        </p:spPr>
        <p:txBody>
          <a:bodyPr wrap="none">
            <a:prstTxWarp prst="textNoShape">
              <a:avLst/>
            </a:prstTxWarp>
            <a:spAutoFit/>
          </a:bodyPr>
          <a:lstStyle/>
          <a:p>
            <a:r>
              <a:rPr lang="en-US" b="1"/>
              <a:t>FY11 SEES agency-wide effort: $765.50M NSF, $29.36M CISE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1" name="Slide Number Placeholder 3"/>
          <p:cNvSpPr>
            <a:spLocks noGrp="1"/>
          </p:cNvSpPr>
          <p:nvPr>
            <p:ph type="sldNum" sz="quarter" idx="10"/>
          </p:nvPr>
        </p:nvSpPr>
        <p:spPr>
          <a:noFill/>
        </p:spPr>
        <p:txBody>
          <a:bodyPr/>
          <a:lstStyle/>
          <a:p>
            <a:fld id="{1793DF07-E86F-4836-A91B-23CC6D550A0D}" type="slidenum">
              <a:rPr lang="en-US" smtClean="0">
                <a:latin typeface="Calibri" pitchFamily="-123" charset="0"/>
                <a:ea typeface="ＭＳ Ｐゴシック" pitchFamily="-123" charset="-128"/>
                <a:cs typeface="ＭＳ Ｐゴシック" pitchFamily="-123" charset="-128"/>
              </a:rPr>
              <a:pPr/>
              <a:t>44</a:t>
            </a:fld>
            <a:endParaRPr lang="en-US" sz="1400" smtClean="0">
              <a:latin typeface="Calibri" pitchFamily="-123" charset="0"/>
              <a:ea typeface="ＭＳ Ｐゴシック" pitchFamily="-123" charset="-128"/>
              <a:cs typeface="ＭＳ Ｐゴシック" pitchFamily="-123" charset="-128"/>
            </a:endParaRPr>
          </a:p>
        </p:txBody>
      </p:sp>
      <p:sp>
        <p:nvSpPr>
          <p:cNvPr id="148482"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48483"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48484" name="Rectangle 2"/>
          <p:cNvSpPr>
            <a:spLocks noGrp="1" noChangeArrowheads="1"/>
          </p:cNvSpPr>
          <p:nvPr>
            <p:ph type="title"/>
          </p:nvPr>
        </p:nvSpPr>
        <p:spPr/>
        <p:txBody>
          <a:bodyPr/>
          <a:lstStyle/>
          <a:p>
            <a:r>
              <a:rPr lang="en-US" smtClean="0"/>
              <a:t>CyberLearning</a:t>
            </a:r>
          </a:p>
        </p:txBody>
      </p:sp>
      <p:sp>
        <p:nvSpPr>
          <p:cNvPr id="148485" name="Rectangle 3"/>
          <p:cNvSpPr>
            <a:spLocks noGrp="1" noChangeArrowheads="1"/>
          </p:cNvSpPr>
          <p:nvPr>
            <p:ph type="body" idx="1"/>
          </p:nvPr>
        </p:nvSpPr>
        <p:spPr/>
        <p:txBody>
          <a:bodyPr/>
          <a:lstStyle/>
          <a:p>
            <a:r>
              <a:rPr lang="en-US" smtClean="0"/>
              <a:t>Anytime, Anywhere Learning</a:t>
            </a:r>
          </a:p>
          <a:p>
            <a:r>
              <a:rPr lang="en-US" smtClean="0"/>
              <a:t>Personalized Learning</a:t>
            </a:r>
          </a:p>
          <a:p>
            <a:r>
              <a:rPr lang="en-US" smtClean="0"/>
              <a:t>(Cyber)Learning about (Cyber)Learning</a:t>
            </a:r>
          </a:p>
          <a:p>
            <a:endParaRPr lang="en-US" smtClean="0"/>
          </a:p>
        </p:txBody>
      </p:sp>
      <p:sp>
        <p:nvSpPr>
          <p:cNvPr id="148486" name="Text Box 4"/>
          <p:cNvSpPr txBox="1">
            <a:spLocks noChangeArrowheads="1"/>
          </p:cNvSpPr>
          <p:nvPr/>
        </p:nvSpPr>
        <p:spPr bwMode="auto">
          <a:xfrm>
            <a:off x="479425" y="3186113"/>
            <a:ext cx="7608888" cy="1739900"/>
          </a:xfrm>
          <a:prstGeom prst="rect">
            <a:avLst/>
          </a:prstGeom>
          <a:solidFill>
            <a:srgbClr val="DDDDDD"/>
          </a:solidFill>
          <a:ln w="9525">
            <a:noFill/>
            <a:miter lim="800000"/>
            <a:headEnd/>
            <a:tailEnd/>
          </a:ln>
        </p:spPr>
        <p:txBody>
          <a:bodyPr>
            <a:prstTxWarp prst="textNoShape">
              <a:avLst/>
            </a:prstTxWarp>
            <a:spAutoFit/>
          </a:bodyPr>
          <a:lstStyle/>
          <a:p>
            <a:pPr eaLnBrk="0" hangingPunct="0"/>
            <a:r>
              <a:rPr lang="en-US" sz="1800"/>
              <a:t>Task Force on Innovation and Learning</a:t>
            </a:r>
          </a:p>
          <a:p>
            <a:pPr lvl="1" eaLnBrk="0" hangingPunct="0"/>
            <a:r>
              <a:rPr lang="en-US" sz="1800"/>
              <a:t>	- Chaired by Jeannette Wing, members from CISE, EHR, GEO, OCI, SBE</a:t>
            </a:r>
            <a:br>
              <a:rPr lang="en-US" sz="1800"/>
            </a:br>
            <a:r>
              <a:rPr lang="en-US" sz="1800"/>
              <a:t>         - Informing NSF’s interests in CyberLearning</a:t>
            </a:r>
          </a:p>
          <a:p>
            <a:pPr lvl="1" eaLnBrk="0" hangingPunct="0"/>
            <a:r>
              <a:rPr lang="en-US" sz="1800"/>
              <a:t>         - Coordinating with NSB’s interest in a STEM-literate workforce</a:t>
            </a:r>
          </a:p>
          <a:p>
            <a:pPr lvl="1" eaLnBrk="0" hangingPunct="0"/>
            <a:r>
              <a:rPr lang="en-US" sz="1800"/>
              <a:t>         - Administration interest in K-12 STEM education</a:t>
            </a:r>
          </a:p>
          <a:p>
            <a:pPr eaLnBrk="0" hangingPunct="0"/>
            <a:endParaRPr lang="en-US" sz="1800"/>
          </a:p>
        </p:txBody>
      </p:sp>
      <p:sp>
        <p:nvSpPr>
          <p:cNvPr id="148487" name="Text Box 8"/>
          <p:cNvSpPr txBox="1">
            <a:spLocks noChangeArrowheads="1"/>
          </p:cNvSpPr>
          <p:nvPr/>
        </p:nvSpPr>
        <p:spPr bwMode="auto">
          <a:xfrm>
            <a:off x="138113" y="5380038"/>
            <a:ext cx="8753475" cy="822325"/>
          </a:xfrm>
          <a:prstGeom prst="rect">
            <a:avLst/>
          </a:prstGeom>
          <a:solidFill>
            <a:srgbClr val="FFFF00"/>
          </a:solidFill>
          <a:ln w="9525">
            <a:noFill/>
            <a:miter lim="800000"/>
            <a:headEnd/>
            <a:tailEnd/>
          </a:ln>
        </p:spPr>
        <p:txBody>
          <a:bodyPr>
            <a:prstTxWarp prst="textNoShape">
              <a:avLst/>
            </a:prstTxWarp>
            <a:spAutoFit/>
          </a:bodyPr>
          <a:lstStyle/>
          <a:p>
            <a:pPr algn="ctr"/>
            <a:r>
              <a:rPr lang="en-US" b="1"/>
              <a:t>FY11 Cyberlearning Transforming Education (CTE) with EHR &amp; SBE: $41.28M total, $15.00M CISE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5" name="Slide Number Placeholder 3"/>
          <p:cNvSpPr>
            <a:spLocks noGrp="1"/>
          </p:cNvSpPr>
          <p:nvPr>
            <p:ph type="sldNum" sz="quarter" idx="10"/>
          </p:nvPr>
        </p:nvSpPr>
        <p:spPr>
          <a:noFill/>
        </p:spPr>
        <p:txBody>
          <a:bodyPr/>
          <a:lstStyle/>
          <a:p>
            <a:fld id="{0675C157-20D5-4550-A665-15D60FFD1C5A}" type="slidenum">
              <a:rPr lang="en-US" smtClean="0">
                <a:latin typeface="Calibri" pitchFamily="-123" charset="0"/>
                <a:ea typeface="ＭＳ Ｐゴシック" pitchFamily="-123" charset="-128"/>
                <a:cs typeface="ＭＳ Ｐゴシック" pitchFamily="-123" charset="-128"/>
              </a:rPr>
              <a:pPr/>
              <a:t>45</a:t>
            </a:fld>
            <a:endParaRPr lang="en-US" sz="1400" smtClean="0">
              <a:latin typeface="Calibri" pitchFamily="-123" charset="0"/>
              <a:ea typeface="ＭＳ Ｐゴシック" pitchFamily="-123" charset="-128"/>
              <a:cs typeface="ＭＳ Ｐゴシック" pitchFamily="-123" charset="-128"/>
            </a:endParaRPr>
          </a:p>
        </p:txBody>
      </p:sp>
      <p:sp>
        <p:nvSpPr>
          <p:cNvPr id="149506"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49507"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49508" name="Rectangle 2"/>
          <p:cNvSpPr>
            <a:spLocks noGrp="1" noChangeArrowheads="1"/>
          </p:cNvSpPr>
          <p:nvPr>
            <p:ph type="title"/>
          </p:nvPr>
        </p:nvSpPr>
        <p:spPr/>
        <p:txBody>
          <a:bodyPr/>
          <a:lstStyle/>
          <a:p>
            <a:r>
              <a:rPr lang="en-US" smtClean="0"/>
              <a:t>Health IT</a:t>
            </a:r>
          </a:p>
        </p:txBody>
      </p:sp>
      <p:sp>
        <p:nvSpPr>
          <p:cNvPr id="149509" name="Rectangle 3"/>
          <p:cNvSpPr>
            <a:spLocks noGrp="1" noChangeArrowheads="1"/>
          </p:cNvSpPr>
          <p:nvPr>
            <p:ph type="body" idx="1"/>
          </p:nvPr>
        </p:nvSpPr>
        <p:spPr/>
        <p:txBody>
          <a:bodyPr/>
          <a:lstStyle/>
          <a:p>
            <a:pPr>
              <a:lnSpc>
                <a:spcPct val="90000"/>
              </a:lnSpc>
            </a:pPr>
            <a:r>
              <a:rPr lang="en-US" sz="2000" smtClean="0"/>
              <a:t>It’s more than electronic health records</a:t>
            </a:r>
          </a:p>
          <a:p>
            <a:pPr>
              <a:lnSpc>
                <a:spcPct val="90000"/>
              </a:lnSpc>
            </a:pPr>
            <a:r>
              <a:rPr lang="en-US" sz="2000" smtClean="0"/>
              <a:t>It’s more than digitizing current data and processes</a:t>
            </a:r>
          </a:p>
          <a:p>
            <a:pPr>
              <a:lnSpc>
                <a:spcPct val="90000"/>
              </a:lnSpc>
              <a:buFontTx/>
              <a:buNone/>
            </a:pPr>
            <a:endParaRPr lang="en-US" sz="2000" smtClean="0"/>
          </a:p>
          <a:p>
            <a:pPr>
              <a:lnSpc>
                <a:spcPct val="90000"/>
              </a:lnSpc>
              <a:buFontTx/>
              <a:buNone/>
            </a:pPr>
            <a:r>
              <a:rPr lang="en-US" sz="2000" smtClean="0">
                <a:solidFill>
                  <a:schemeClr val="hlink"/>
                </a:solidFill>
              </a:rPr>
              <a:t>What are the computing research challenges such that we can </a:t>
            </a:r>
            <a:r>
              <a:rPr lang="en-US" sz="2000" smtClean="0">
                <a:solidFill>
                  <a:srgbClr val="FF0000"/>
                </a:solidFill>
              </a:rPr>
              <a:t>transform</a:t>
            </a:r>
            <a:r>
              <a:rPr lang="en-US" sz="2000" smtClean="0">
                <a:solidFill>
                  <a:schemeClr val="hlink"/>
                </a:solidFill>
              </a:rPr>
              <a:t> the way in which healthcare is delivered in the future?  Goal: patient-centered, individualized.</a:t>
            </a:r>
          </a:p>
          <a:p>
            <a:pPr>
              <a:lnSpc>
                <a:spcPct val="90000"/>
              </a:lnSpc>
              <a:buFontTx/>
              <a:buNone/>
            </a:pPr>
            <a:endParaRPr lang="en-US" sz="2000" smtClean="0">
              <a:solidFill>
                <a:schemeClr val="hlink"/>
              </a:solidFill>
            </a:endParaRPr>
          </a:p>
          <a:p>
            <a:pPr>
              <a:lnSpc>
                <a:spcPct val="90000"/>
              </a:lnSpc>
            </a:pPr>
            <a:r>
              <a:rPr lang="en-US" sz="1800" smtClean="0"/>
              <a:t>Modeling, decision making, discovery, visualization, summarization, data availability, smart sensing, telemetry, actuation for patient monitoring, robotics and vision for diagnosis and surgery, deployment (software integration), security and privacy, …</a:t>
            </a:r>
            <a:endParaRPr lang="en-US" sz="1800" smtClean="0">
              <a:solidFill>
                <a:schemeClr val="hlink"/>
              </a:solidFill>
            </a:endParaRPr>
          </a:p>
          <a:p>
            <a:pPr>
              <a:lnSpc>
                <a:spcPct val="90000"/>
              </a:lnSpc>
            </a:pPr>
            <a:r>
              <a:rPr lang="en-US" sz="1800" smtClean="0"/>
              <a:t>Discovery and Innovation in Health IT Workshop</a:t>
            </a:r>
          </a:p>
          <a:p>
            <a:pPr lvl="1">
              <a:lnSpc>
                <a:spcPct val="90000"/>
              </a:lnSpc>
            </a:pPr>
            <a:r>
              <a:rPr lang="en-US" sz="1800" smtClean="0"/>
              <a:t>October 29-20, 2009, San Francisco</a:t>
            </a:r>
          </a:p>
          <a:p>
            <a:pPr lvl="1">
              <a:lnSpc>
                <a:spcPct val="90000"/>
              </a:lnSpc>
            </a:pPr>
            <a:r>
              <a:rPr lang="en-US" sz="1800" smtClean="0"/>
              <a:t>Sponsored by NSF, NIST, ONC, NLM, and AHRQ </a:t>
            </a:r>
          </a:p>
          <a:p>
            <a:pPr lvl="1">
              <a:lnSpc>
                <a:spcPct val="90000"/>
              </a:lnSpc>
              <a:buFontTx/>
              <a:buNone/>
            </a:pPr>
            <a:endParaRPr lang="en-US" sz="1800" smtClean="0"/>
          </a:p>
        </p:txBody>
      </p:sp>
      <p:sp>
        <p:nvSpPr>
          <p:cNvPr id="149510" name="Rectangle 7"/>
          <p:cNvSpPr>
            <a:spLocks noChangeArrowheads="1"/>
          </p:cNvSpPr>
          <p:nvPr/>
        </p:nvSpPr>
        <p:spPr bwMode="auto">
          <a:xfrm>
            <a:off x="685800" y="5591175"/>
            <a:ext cx="7169150" cy="1089025"/>
          </a:xfrm>
          <a:prstGeom prst="rect">
            <a:avLst/>
          </a:prstGeom>
          <a:solidFill>
            <a:srgbClr val="FFFF00"/>
          </a:solidFill>
          <a:ln w="9525">
            <a:noFill/>
            <a:miter lim="800000"/>
            <a:headEnd/>
            <a:tailEnd/>
          </a:ln>
        </p:spPr>
        <p:txBody>
          <a:bodyPr>
            <a:prstTxWarp prst="textNoShape">
              <a:avLst/>
            </a:prstTxWarp>
            <a:spAutoFit/>
          </a:bodyPr>
          <a:lstStyle/>
          <a:p>
            <a:pPr eaLnBrk="0" hangingPunct="0">
              <a:lnSpc>
                <a:spcPct val="90000"/>
              </a:lnSpc>
              <a:buFont typeface="Arial" pitchFamily="-123" charset="0"/>
              <a:buChar char="•"/>
            </a:pPr>
            <a:r>
              <a:rPr lang="en-US" sz="1800"/>
              <a:t>  Working with ONC of HHS on SHARP (Health IT Research Centers)</a:t>
            </a:r>
          </a:p>
          <a:p>
            <a:pPr eaLnBrk="0" hangingPunct="0">
              <a:lnSpc>
                <a:spcPct val="90000"/>
              </a:lnSpc>
              <a:buFont typeface="Arial" pitchFamily="-123" charset="0"/>
              <a:buChar char="•"/>
            </a:pPr>
            <a:r>
              <a:rPr lang="en-US" sz="1800"/>
              <a:t>  ARRA Section 13202(b) – NITRD Strategic Plan for Health IT</a:t>
            </a:r>
          </a:p>
          <a:p>
            <a:pPr lvl="1" eaLnBrk="0" hangingPunct="0">
              <a:lnSpc>
                <a:spcPct val="90000"/>
              </a:lnSpc>
              <a:buFont typeface="Arial" pitchFamily="-123" charset="0"/>
              <a:buChar char="•"/>
            </a:pPr>
            <a:r>
              <a:rPr lang="en-US" sz="1800"/>
              <a:t> CISE AD co-chairs NITRD</a:t>
            </a:r>
          </a:p>
          <a:p>
            <a:pPr eaLnBrk="0" hangingPunct="0">
              <a:lnSpc>
                <a:spcPct val="90000"/>
              </a:lnSpc>
              <a:buFont typeface="Arial" pitchFamily="-123" charset="0"/>
              <a:buChar char="•"/>
            </a:pPr>
            <a:r>
              <a:rPr lang="en-US" sz="1800"/>
              <a:t>  Working with ENG and SBE within NSF</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29" name="Slide Number Placeholder 3"/>
          <p:cNvSpPr>
            <a:spLocks noGrp="1"/>
          </p:cNvSpPr>
          <p:nvPr>
            <p:ph type="sldNum" sz="quarter" idx="10"/>
          </p:nvPr>
        </p:nvSpPr>
        <p:spPr>
          <a:noFill/>
        </p:spPr>
        <p:txBody>
          <a:bodyPr/>
          <a:lstStyle/>
          <a:p>
            <a:fld id="{D1E27148-8724-436A-8E9B-21E6D9D15661}" type="slidenum">
              <a:rPr lang="en-US" smtClean="0">
                <a:latin typeface="Calibri" pitchFamily="-123" charset="0"/>
                <a:ea typeface="ＭＳ Ｐゴシック" pitchFamily="-123" charset="-128"/>
                <a:cs typeface="ＭＳ Ｐゴシック" pitchFamily="-123" charset="-128"/>
              </a:rPr>
              <a:pPr/>
              <a:t>46</a:t>
            </a:fld>
            <a:endParaRPr lang="en-US" sz="1400" smtClean="0">
              <a:latin typeface="Calibri" pitchFamily="-123" charset="0"/>
              <a:ea typeface="ＭＳ Ｐゴシック" pitchFamily="-123" charset="-128"/>
              <a:cs typeface="ＭＳ Ｐゴシック" pitchFamily="-123" charset="-128"/>
            </a:endParaRPr>
          </a:p>
        </p:txBody>
      </p:sp>
      <p:sp>
        <p:nvSpPr>
          <p:cNvPr id="150530"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50531"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50532" name="Rectangle 2"/>
          <p:cNvSpPr>
            <a:spLocks noGrp="1" noChangeArrowheads="1"/>
          </p:cNvSpPr>
          <p:nvPr>
            <p:ph type="title"/>
          </p:nvPr>
        </p:nvSpPr>
        <p:spPr/>
        <p:txBody>
          <a:bodyPr/>
          <a:lstStyle/>
          <a:p>
            <a:pPr algn="ctr"/>
            <a:r>
              <a:rPr lang="en-US" smtClean="0"/>
              <a:t>Computer Science and Economics</a:t>
            </a:r>
          </a:p>
        </p:txBody>
      </p:sp>
      <p:sp>
        <p:nvSpPr>
          <p:cNvPr id="150533" name="Rectangle 3"/>
          <p:cNvSpPr>
            <a:spLocks noChangeArrowheads="1"/>
          </p:cNvSpPr>
          <p:nvPr/>
        </p:nvSpPr>
        <p:spPr bwMode="auto">
          <a:xfrm>
            <a:off x="790575" y="3354388"/>
            <a:ext cx="7970838" cy="1311275"/>
          </a:xfrm>
          <a:prstGeom prst="rect">
            <a:avLst/>
          </a:prstGeom>
          <a:noFill/>
          <a:ln w="9525">
            <a:noFill/>
            <a:miter lim="800000"/>
            <a:headEnd/>
            <a:tailEnd/>
          </a:ln>
        </p:spPr>
        <p:txBody>
          <a:bodyPr>
            <a:prstTxWarp prst="textNoShape">
              <a:avLst/>
            </a:prstTxWarp>
            <a:spAutoFit/>
          </a:bodyPr>
          <a:lstStyle/>
          <a:p>
            <a:pPr eaLnBrk="0" hangingPunct="0">
              <a:buFontTx/>
              <a:buChar char="-"/>
            </a:pPr>
            <a:r>
              <a:rPr lang="en-US" sz="1600"/>
              <a:t> </a:t>
            </a:r>
            <a:r>
              <a:rPr lang="en-US" sz="2000"/>
              <a:t>Automated mechanism design underlies electronic commerce,</a:t>
            </a:r>
            <a:br>
              <a:rPr lang="en-US" sz="2000"/>
            </a:br>
            <a:r>
              <a:rPr lang="en-US" sz="2000"/>
              <a:t>     e.g., ad placement,  on-line auctions, kidney exchange</a:t>
            </a:r>
          </a:p>
          <a:p>
            <a:pPr eaLnBrk="0" hangingPunct="0">
              <a:buFontTx/>
              <a:buChar char="-"/>
            </a:pPr>
            <a:r>
              <a:rPr lang="en-US" sz="2000"/>
              <a:t> Internet marketplace requires revisiting Nash equilibria model</a:t>
            </a:r>
          </a:p>
          <a:p>
            <a:pPr eaLnBrk="0" hangingPunct="0">
              <a:buFontTx/>
              <a:buChar char="-"/>
            </a:pPr>
            <a:r>
              <a:rPr lang="en-US" sz="2000"/>
              <a:t> Use intractability for voting schemes to circumvent impossibility results</a:t>
            </a:r>
          </a:p>
        </p:txBody>
      </p:sp>
      <p:pic>
        <p:nvPicPr>
          <p:cNvPr id="150534" name="Picture 4" descr="E-bay logo"/>
          <p:cNvPicPr>
            <a:picLocks noChangeAspect="1" noChangeArrowheads="1"/>
          </p:cNvPicPr>
          <p:nvPr/>
        </p:nvPicPr>
        <p:blipFill>
          <a:blip r:embed="rId2"/>
          <a:srcRect/>
          <a:stretch>
            <a:fillRect/>
          </a:stretch>
        </p:blipFill>
        <p:spPr bwMode="auto">
          <a:xfrm>
            <a:off x="2681288" y="2535238"/>
            <a:ext cx="1057275" cy="506412"/>
          </a:xfrm>
          <a:prstGeom prst="rect">
            <a:avLst/>
          </a:prstGeom>
          <a:noFill/>
          <a:ln w="9525">
            <a:noFill/>
            <a:miter lim="800000"/>
            <a:headEnd/>
            <a:tailEnd/>
          </a:ln>
        </p:spPr>
      </p:pic>
      <p:pic>
        <p:nvPicPr>
          <p:cNvPr id="150535" name="Picture 5"/>
          <p:cNvPicPr>
            <a:picLocks noChangeAspect="1" noChangeArrowheads="1"/>
          </p:cNvPicPr>
          <p:nvPr/>
        </p:nvPicPr>
        <p:blipFill>
          <a:blip r:embed="rId3"/>
          <a:srcRect/>
          <a:stretch>
            <a:fillRect/>
          </a:stretch>
        </p:blipFill>
        <p:spPr bwMode="auto">
          <a:xfrm>
            <a:off x="4478338" y="2374900"/>
            <a:ext cx="2987675" cy="217488"/>
          </a:xfrm>
          <a:prstGeom prst="rect">
            <a:avLst/>
          </a:prstGeom>
          <a:noFill/>
          <a:ln w="9525">
            <a:noFill/>
            <a:miter lim="800000"/>
            <a:headEnd/>
            <a:tailEnd/>
          </a:ln>
        </p:spPr>
      </p:pic>
      <p:pic>
        <p:nvPicPr>
          <p:cNvPr id="150536" name="Picture 6" descr="Overstock.com logo"/>
          <p:cNvPicPr>
            <a:picLocks noChangeAspect="1" noChangeArrowheads="1"/>
          </p:cNvPicPr>
          <p:nvPr/>
        </p:nvPicPr>
        <p:blipFill>
          <a:blip r:embed="rId4"/>
          <a:srcRect/>
          <a:stretch>
            <a:fillRect/>
          </a:stretch>
        </p:blipFill>
        <p:spPr bwMode="auto">
          <a:xfrm>
            <a:off x="7185025" y="1884363"/>
            <a:ext cx="1576388" cy="342900"/>
          </a:xfrm>
          <a:prstGeom prst="rect">
            <a:avLst/>
          </a:prstGeom>
          <a:noFill/>
          <a:ln w="9525">
            <a:noFill/>
            <a:miter lim="800000"/>
            <a:headEnd/>
            <a:tailEnd/>
          </a:ln>
        </p:spPr>
      </p:pic>
      <p:pic>
        <p:nvPicPr>
          <p:cNvPr id="150537" name="Picture 7" descr="Google Logo"/>
          <p:cNvPicPr>
            <a:picLocks noChangeAspect="1" noChangeArrowheads="1"/>
          </p:cNvPicPr>
          <p:nvPr/>
        </p:nvPicPr>
        <p:blipFill>
          <a:blip r:embed="rId5"/>
          <a:srcRect/>
          <a:stretch>
            <a:fillRect/>
          </a:stretch>
        </p:blipFill>
        <p:spPr bwMode="auto">
          <a:xfrm>
            <a:off x="355600" y="2227263"/>
            <a:ext cx="1392238" cy="561975"/>
          </a:xfrm>
          <a:prstGeom prst="rect">
            <a:avLst/>
          </a:prstGeom>
          <a:noFill/>
          <a:ln w="9525">
            <a:noFill/>
            <a:miter lim="800000"/>
            <a:headEnd/>
            <a:tailEnd/>
          </a:ln>
        </p:spPr>
      </p:pic>
      <p:sp>
        <p:nvSpPr>
          <p:cNvPr id="150538" name="Text Box 8"/>
          <p:cNvSpPr txBox="1">
            <a:spLocks noChangeArrowheads="1"/>
          </p:cNvSpPr>
          <p:nvPr/>
        </p:nvSpPr>
        <p:spPr bwMode="auto">
          <a:xfrm>
            <a:off x="1747838" y="1404938"/>
            <a:ext cx="5254625" cy="822325"/>
          </a:xfrm>
          <a:prstGeom prst="rect">
            <a:avLst/>
          </a:prstGeom>
          <a:noFill/>
          <a:ln w="9525">
            <a:noFill/>
            <a:miter lim="800000"/>
            <a:headEnd/>
            <a:tailEnd/>
          </a:ln>
        </p:spPr>
        <p:txBody>
          <a:bodyPr wrap="none">
            <a:prstTxWarp prst="textNoShape">
              <a:avLst/>
            </a:prstTxWarp>
            <a:spAutoFit/>
          </a:bodyPr>
          <a:lstStyle/>
          <a:p>
            <a:pPr eaLnBrk="0" hangingPunct="0"/>
            <a:r>
              <a:rPr lang="en-US"/>
              <a:t>Computer Science influencing Economics</a:t>
            </a:r>
            <a:br>
              <a:rPr lang="en-US"/>
            </a:br>
            <a:r>
              <a:rPr lang="en-US"/>
              <a:t>Economics influencing Computer Science</a:t>
            </a:r>
          </a:p>
        </p:txBody>
      </p:sp>
      <p:sp>
        <p:nvSpPr>
          <p:cNvPr id="1522697" name="Rectangle 9"/>
          <p:cNvSpPr>
            <a:spLocks noChangeArrowheads="1"/>
          </p:cNvSpPr>
          <p:nvPr/>
        </p:nvSpPr>
        <p:spPr bwMode="auto">
          <a:xfrm>
            <a:off x="144463" y="4881563"/>
            <a:ext cx="8434387" cy="1555750"/>
          </a:xfrm>
          <a:prstGeom prst="rect">
            <a:avLst/>
          </a:prstGeom>
          <a:solidFill>
            <a:srgbClr val="FFFF00"/>
          </a:solidFill>
          <a:ln w="28575">
            <a:noFill/>
            <a:miter lim="800000"/>
            <a:headEnd/>
            <a:tailEnd/>
          </a:ln>
        </p:spPr>
        <p:txBody>
          <a:bodyPr>
            <a:prstTxWarp prst="textNoShape">
              <a:avLst/>
            </a:prstTxWarp>
            <a:spAutoFit/>
          </a:bodyPr>
          <a:lstStyle/>
          <a:p>
            <a:pPr eaLnBrk="0" hangingPunct="0"/>
            <a:r>
              <a:rPr lang="en-US" sz="2000"/>
              <a:t>Research Issues at the Interface of Computer Science and Economics Workshop</a:t>
            </a:r>
          </a:p>
          <a:p>
            <a:pPr eaLnBrk="0" hangingPunct="0"/>
            <a:r>
              <a:rPr lang="en-US" sz="2000"/>
              <a:t> 	- Ithaca, September 3-4, 2009, sponsored by CISE</a:t>
            </a:r>
          </a:p>
          <a:p>
            <a:pPr eaLnBrk="0" hangingPunct="0"/>
            <a:r>
              <a:rPr lang="en-US" sz="2000"/>
              <a:t>	- Stellar line up of computer scientists and economists</a:t>
            </a:r>
          </a:p>
          <a:p>
            <a:pPr eaLnBrk="0" hangingPunct="0"/>
            <a:r>
              <a:rPr lang="en-US" sz="1800"/>
              <a:t>	- </a:t>
            </a:r>
            <a:r>
              <a:rPr lang="en-US" sz="1800">
                <a:hlinkClick r:id="rId6"/>
              </a:rPr>
              <a:t>http://www.cis.cornell.edu/conferences_workshops/CSECON_09/</a:t>
            </a:r>
            <a:endParaRPr lang="en-US" sz="1800"/>
          </a:p>
          <a:p>
            <a:pPr eaLnBrk="0" hangingPunct="0"/>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26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2697" grpId="0" animBg="1"/>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3" name="Slide Number Placeholder 3"/>
          <p:cNvSpPr>
            <a:spLocks noGrp="1"/>
          </p:cNvSpPr>
          <p:nvPr>
            <p:ph type="sldNum" sz="quarter" idx="10"/>
          </p:nvPr>
        </p:nvSpPr>
        <p:spPr>
          <a:noFill/>
        </p:spPr>
        <p:txBody>
          <a:bodyPr/>
          <a:lstStyle/>
          <a:p>
            <a:fld id="{E71C3822-E215-43E0-815C-ED9642A16525}" type="slidenum">
              <a:rPr lang="en-US" smtClean="0">
                <a:latin typeface="Calibri" pitchFamily="-123" charset="0"/>
                <a:ea typeface="ＭＳ Ｐゴシック" pitchFamily="-123" charset="-128"/>
                <a:cs typeface="ＭＳ Ｐゴシック" pitchFamily="-123" charset="-128"/>
              </a:rPr>
              <a:pPr/>
              <a:t>47</a:t>
            </a:fld>
            <a:endParaRPr lang="en-US" sz="1400" smtClean="0">
              <a:latin typeface="Calibri" pitchFamily="-123" charset="0"/>
              <a:ea typeface="ＭＳ Ｐゴシック" pitchFamily="-123" charset="-128"/>
              <a:cs typeface="ＭＳ Ｐゴシック" pitchFamily="-123" charset="-128"/>
            </a:endParaRPr>
          </a:p>
        </p:txBody>
      </p:sp>
      <p:sp>
        <p:nvSpPr>
          <p:cNvPr id="151554"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51555"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51556" name="Rectangle 2"/>
          <p:cNvSpPr>
            <a:spLocks noGrp="1" noChangeArrowheads="1"/>
          </p:cNvSpPr>
          <p:nvPr>
            <p:ph type="title"/>
          </p:nvPr>
        </p:nvSpPr>
        <p:spPr/>
        <p:txBody>
          <a:bodyPr/>
          <a:lstStyle/>
          <a:p>
            <a:pPr algn="ctr"/>
            <a:r>
              <a:rPr lang="en-US" smtClean="0"/>
              <a:t>Computer Science and Biology</a:t>
            </a:r>
          </a:p>
        </p:txBody>
      </p:sp>
      <p:sp>
        <p:nvSpPr>
          <p:cNvPr id="151557" name="Rectangle 3"/>
          <p:cNvSpPr>
            <a:spLocks noGrp="1" noChangeArrowheads="1"/>
          </p:cNvSpPr>
          <p:nvPr>
            <p:ph type="body" idx="1"/>
          </p:nvPr>
        </p:nvSpPr>
        <p:spPr>
          <a:xfrm>
            <a:off x="685800" y="1166813"/>
            <a:ext cx="7772400" cy="4953000"/>
          </a:xfrm>
        </p:spPr>
        <p:txBody>
          <a:bodyPr/>
          <a:lstStyle/>
          <a:p>
            <a:r>
              <a:rPr lang="en-US" smtClean="0"/>
              <a:t>Gene sequencing and bioinformatics are a given</a:t>
            </a:r>
          </a:p>
          <a:p>
            <a:r>
              <a:rPr lang="en-US" smtClean="0"/>
              <a:t>Trend now is looking at common principles between the two disciplines</a:t>
            </a:r>
          </a:p>
          <a:p>
            <a:pPr lvl="1"/>
            <a:r>
              <a:rPr lang="en-US" smtClean="0"/>
              <a:t>Complex systems</a:t>
            </a:r>
          </a:p>
          <a:p>
            <a:pPr lvl="2"/>
            <a:r>
              <a:rPr lang="en-US" smtClean="0"/>
              <a:t>Uncertainty of environment</a:t>
            </a:r>
          </a:p>
          <a:p>
            <a:pPr lvl="2"/>
            <a:r>
              <a:rPr lang="en-US" smtClean="0"/>
              <a:t>Networked</a:t>
            </a:r>
          </a:p>
          <a:p>
            <a:pPr lvl="2"/>
            <a:r>
              <a:rPr lang="en-US" smtClean="0"/>
              <a:t>Real-time adaptation</a:t>
            </a:r>
          </a:p>
          <a:p>
            <a:pPr lvl="2"/>
            <a:r>
              <a:rPr lang="en-US" smtClean="0"/>
              <a:t>Fault-tolerant, resilient</a:t>
            </a:r>
          </a:p>
          <a:p>
            <a:pPr lvl="1"/>
            <a:r>
              <a:rPr lang="en-US" smtClean="0"/>
              <a:t>Information systems</a:t>
            </a:r>
          </a:p>
          <a:p>
            <a:pPr lvl="1"/>
            <a:r>
              <a:rPr lang="en-US" smtClean="0"/>
              <a:t>Programmed systems</a:t>
            </a:r>
          </a:p>
          <a:p>
            <a:pPr lvl="2"/>
            <a:r>
              <a:rPr lang="en-US" smtClean="0"/>
              <a:t>Synthetic biology</a:t>
            </a:r>
          </a:p>
          <a:p>
            <a:r>
              <a:rPr lang="en-US" smtClean="0"/>
              <a:t>First decade of CS+Bio was low-hanging fruit.</a:t>
            </a:r>
            <a:br>
              <a:rPr lang="en-US" smtClean="0"/>
            </a:br>
            <a:r>
              <a:rPr lang="en-US" smtClean="0"/>
              <a:t>Second decade will form deeper and closer connections.</a:t>
            </a:r>
          </a:p>
          <a:p>
            <a:pPr>
              <a:buFontTx/>
              <a:buNone/>
            </a:pPr>
            <a:endParaRPr lang="en-US" smtClean="0"/>
          </a:p>
        </p:txBody>
      </p:sp>
      <p:sp>
        <p:nvSpPr>
          <p:cNvPr id="151558" name="Text Box 4"/>
          <p:cNvSpPr txBox="1">
            <a:spLocks noChangeArrowheads="1"/>
          </p:cNvSpPr>
          <p:nvPr/>
        </p:nvSpPr>
        <p:spPr bwMode="auto">
          <a:xfrm>
            <a:off x="1385888" y="6119813"/>
            <a:ext cx="6375400" cy="457200"/>
          </a:xfrm>
          <a:prstGeom prst="rect">
            <a:avLst/>
          </a:prstGeom>
          <a:solidFill>
            <a:srgbClr val="FFFF00"/>
          </a:solidFill>
          <a:ln w="9525">
            <a:noFill/>
            <a:miter lim="800000"/>
            <a:headEnd/>
            <a:tailEnd/>
          </a:ln>
        </p:spPr>
        <p:txBody>
          <a:bodyPr wrap="none">
            <a:prstTxWarp prst="textNoShape">
              <a:avLst/>
            </a:prstTxWarp>
            <a:spAutoFit/>
          </a:bodyPr>
          <a:lstStyle/>
          <a:p>
            <a:pPr eaLnBrk="0" hangingPunct="0"/>
            <a:r>
              <a:rPr lang="en-US"/>
              <a:t>CISE+BIO DCL will direct PIs to relevant programs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7" name="Rectangle 2"/>
          <p:cNvSpPr>
            <a:spLocks noGrp="1" noChangeArrowheads="1"/>
          </p:cNvSpPr>
          <p:nvPr>
            <p:ph type="ctrTitle"/>
          </p:nvPr>
        </p:nvSpPr>
        <p:spPr>
          <a:xfrm>
            <a:off x="685800" y="2768600"/>
            <a:ext cx="7772400" cy="1470025"/>
          </a:xfrm>
        </p:spPr>
        <p:txBody>
          <a:bodyPr/>
          <a:lstStyle/>
          <a:p>
            <a:pPr algn="ctr"/>
            <a:r>
              <a:rPr lang="en-US" sz="4000" smtClean="0"/>
              <a:t>Thank You!</a:t>
            </a:r>
            <a:endParaRPr lang="en-US" sz="4000" b="1"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5" name="Slide Number Placeholder 3"/>
          <p:cNvSpPr>
            <a:spLocks noGrp="1"/>
          </p:cNvSpPr>
          <p:nvPr>
            <p:ph type="sldNum" sz="quarter" idx="10"/>
          </p:nvPr>
        </p:nvSpPr>
        <p:spPr>
          <a:noFill/>
        </p:spPr>
        <p:txBody>
          <a:bodyPr/>
          <a:lstStyle/>
          <a:p>
            <a:fld id="{DE8FA6E2-3F50-420A-8E02-9C2F035E6F11}" type="slidenum">
              <a:rPr lang="en-US" smtClean="0">
                <a:latin typeface="Calibri" pitchFamily="-123" charset="0"/>
                <a:ea typeface="ＭＳ Ｐゴシック" pitchFamily="-123" charset="-128"/>
                <a:cs typeface="ＭＳ Ｐゴシック" pitchFamily="-123" charset="-128"/>
              </a:rPr>
              <a:pPr/>
              <a:t>49</a:t>
            </a:fld>
            <a:endParaRPr lang="en-US" sz="1400" smtClean="0">
              <a:latin typeface="Calibri" pitchFamily="-123" charset="0"/>
              <a:ea typeface="ＭＳ Ｐゴシック" pitchFamily="-123" charset="-128"/>
              <a:cs typeface="ＭＳ Ｐゴシック" pitchFamily="-123" charset="-128"/>
            </a:endParaRPr>
          </a:p>
        </p:txBody>
      </p:sp>
      <p:sp>
        <p:nvSpPr>
          <p:cNvPr id="154626"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54627"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54628" name="Rectangle 2"/>
          <p:cNvSpPr>
            <a:spLocks noChangeArrowheads="1"/>
          </p:cNvSpPr>
          <p:nvPr/>
        </p:nvSpPr>
        <p:spPr bwMode="auto">
          <a:xfrm>
            <a:off x="685800" y="393700"/>
            <a:ext cx="7772400" cy="685800"/>
          </a:xfrm>
          <a:prstGeom prst="rect">
            <a:avLst/>
          </a:prstGeom>
          <a:noFill/>
          <a:ln w="9525">
            <a:noFill/>
            <a:miter lim="800000"/>
            <a:headEnd/>
            <a:tailEnd/>
          </a:ln>
        </p:spPr>
        <p:txBody>
          <a:bodyPr anchor="ctr">
            <a:prstTxWarp prst="textNoShape">
              <a:avLst/>
            </a:prstTxWarp>
          </a:bodyPr>
          <a:lstStyle/>
          <a:p>
            <a:pPr eaLnBrk="0" hangingPunct="0"/>
            <a:r>
              <a:rPr lang="en-US" sz="3200"/>
              <a:t>Credits</a:t>
            </a:r>
          </a:p>
        </p:txBody>
      </p:sp>
      <p:sp>
        <p:nvSpPr>
          <p:cNvPr id="154629" name="Rectangle 3"/>
          <p:cNvSpPr>
            <a:spLocks noChangeArrowheads="1"/>
          </p:cNvSpPr>
          <p:nvPr/>
        </p:nvSpPr>
        <p:spPr bwMode="auto">
          <a:xfrm>
            <a:off x="685800" y="1447800"/>
            <a:ext cx="7772400" cy="49530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Tx/>
              <a:buChar char="•"/>
            </a:pPr>
            <a:r>
              <a:rPr lang="en-US" sz="1400"/>
              <a:t>Copyrighted material used under Fair Use.  If you are the copyright holder and believe your material has been used unfairly, or if you have any suggestions, feedback, or support, please contact: jsoleil@nsf.gov</a:t>
            </a:r>
          </a:p>
          <a:p>
            <a:pPr marL="342900" indent="-342900" eaLnBrk="0" hangingPunct="0">
              <a:spcBef>
                <a:spcPct val="20000"/>
              </a:spcBef>
              <a:buFontTx/>
              <a:buChar char="•"/>
            </a:pPr>
            <a:endParaRPr lang="en-US" sz="1400"/>
          </a:p>
          <a:p>
            <a:pPr marL="342900" indent="-342900" eaLnBrk="0" hangingPunct="0">
              <a:spcBef>
                <a:spcPct val="20000"/>
              </a:spcBef>
              <a:buFontTx/>
              <a:buChar char="•"/>
            </a:pPr>
            <a:r>
              <a:rPr lang="en-US" sz="1400"/>
              <a:t>Except where otherwise indicated, permission is granted to copy, distribute, and/or modify all images in this document under the terms of the GNU Free Documentation license, Version 1.2 or any later version published by the Free Software Foundation; with no Invariant Sections, no Front-Cover Texts, and no Back-Cover Texts.  A copy of the license is included in the section entitled “GNU Free Documentation license” (</a:t>
            </a:r>
            <a:r>
              <a:rPr lang="en-US" sz="1400">
                <a:hlinkClick r:id="rId2"/>
              </a:rPr>
              <a:t>http://commons.wikimedia.org/wiki/Commons:GNU_Free_Documentation_License</a:t>
            </a:r>
            <a:r>
              <a:rPr lang="en-US" sz="1400"/>
              <a:t>)</a:t>
            </a:r>
          </a:p>
          <a:p>
            <a:pPr marL="342900" indent="-342900" eaLnBrk="0" hangingPunct="0">
              <a:spcBef>
                <a:spcPct val="20000"/>
              </a:spcBef>
              <a:buFontTx/>
              <a:buChar char="•"/>
            </a:pPr>
            <a:endParaRPr lang="en-US" sz="1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4214" name="Rectangle 2"/>
          <p:cNvSpPr>
            <a:spLocks noGrp="1" noChangeArrowheads="1"/>
          </p:cNvSpPr>
          <p:nvPr>
            <p:ph type="title"/>
          </p:nvPr>
        </p:nvSpPr>
        <p:spPr>
          <a:xfrm>
            <a:off x="334963" y="225425"/>
            <a:ext cx="7772400" cy="685800"/>
          </a:xfrm>
        </p:spPr>
        <p:txBody>
          <a:bodyPr/>
          <a:lstStyle/>
          <a:p>
            <a:pPr algn="ctr"/>
            <a:r>
              <a:rPr lang="en-US" smtClean="0"/>
              <a:t>CISE and NSF Budgets</a:t>
            </a:r>
            <a:br>
              <a:rPr lang="en-US" smtClean="0"/>
            </a:br>
            <a:r>
              <a:rPr lang="en-US" smtClean="0"/>
              <a:t>FY08-FY10 Appropriate, FY11 Request</a:t>
            </a:r>
          </a:p>
        </p:txBody>
      </p:sp>
      <p:graphicFrame>
        <p:nvGraphicFramePr>
          <p:cNvPr id="94211" name="Object 1027"/>
          <p:cNvGraphicFramePr>
            <a:graphicFrameLocks noChangeAspect="1"/>
          </p:cNvGraphicFramePr>
          <p:nvPr>
            <p:ph sz="half" idx="2"/>
          </p:nvPr>
        </p:nvGraphicFramePr>
        <p:xfrm>
          <a:off x="411163" y="2489200"/>
          <a:ext cx="3810000" cy="2871788"/>
        </p:xfrm>
        <a:graphic>
          <a:graphicData uri="http://schemas.openxmlformats.org/presentationml/2006/ole">
            <p:oleObj spid="_x0000_s94211" name="Chart" r:id="rId3" imgW="8153400" imgH="6146800" progId="Excel.Chart.8">
              <p:embed/>
            </p:oleObj>
          </a:graphicData>
        </a:graphic>
      </p:graphicFrame>
      <p:graphicFrame>
        <p:nvGraphicFramePr>
          <p:cNvPr id="94212" name="Object 1028"/>
          <p:cNvGraphicFramePr>
            <a:graphicFrameLocks noGrp="1" noChangeAspect="1"/>
          </p:cNvGraphicFramePr>
          <p:nvPr>
            <p:ph sz="half" idx="1"/>
          </p:nvPr>
        </p:nvGraphicFramePr>
        <p:xfrm>
          <a:off x="4648200" y="1722438"/>
          <a:ext cx="3810000" cy="3763962"/>
        </p:xfrm>
        <a:graphic>
          <a:graphicData uri="http://schemas.openxmlformats.org/presentationml/2006/ole">
            <p:oleObj spid="_x0000_s94212" name="Chart" r:id="rId4" imgW="8153400" imgH="6146800" progId="Excel.Chart.8">
              <p:embed/>
            </p:oleObj>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TextBox 4"/>
          <p:cNvSpPr txBox="1">
            <a:spLocks noChangeArrowheads="1"/>
          </p:cNvSpPr>
          <p:nvPr/>
        </p:nvSpPr>
        <p:spPr bwMode="auto">
          <a:xfrm>
            <a:off x="838200" y="2622550"/>
            <a:ext cx="6629400" cy="369888"/>
          </a:xfrm>
          <a:prstGeom prst="rect">
            <a:avLst/>
          </a:prstGeom>
          <a:solidFill>
            <a:srgbClr val="FFFF00"/>
          </a:solidFill>
          <a:ln w="9525">
            <a:noFill/>
            <a:miter lim="800000"/>
            <a:headEnd/>
            <a:tailEnd/>
          </a:ln>
        </p:spPr>
        <p:txBody>
          <a:bodyPr>
            <a:prstTxWarp prst="textNoShape">
              <a:avLst/>
            </a:prstTxWarp>
            <a:spAutoFit/>
          </a:bodyPr>
          <a:lstStyle/>
          <a:p>
            <a:pPr defTabSz="457200"/>
            <a:endParaRPr lang="en-US" sz="1800">
              <a:latin typeface="Arial" pitchFamily="-123" charset="0"/>
              <a:cs typeface="MS PGothic" charset="0"/>
            </a:endParaRPr>
          </a:p>
        </p:txBody>
      </p:sp>
      <p:sp>
        <p:nvSpPr>
          <p:cNvPr id="95234" name="Title 1"/>
          <p:cNvSpPr>
            <a:spLocks noGrp="1"/>
          </p:cNvSpPr>
          <p:nvPr>
            <p:ph type="title" idx="4294967295"/>
          </p:nvPr>
        </p:nvSpPr>
        <p:spPr>
          <a:xfrm>
            <a:off x="1752600" y="457200"/>
            <a:ext cx="6934200" cy="990600"/>
          </a:xfrm>
        </p:spPr>
        <p:txBody>
          <a:bodyPr/>
          <a:lstStyle/>
          <a:p>
            <a:pPr algn="ctr"/>
            <a:r>
              <a:rPr lang="en-US" sz="3800" b="1" smtClean="0">
                <a:solidFill>
                  <a:srgbClr val="3333FF"/>
                </a:solidFill>
                <a:latin typeface="Calibri" pitchFamily="-123" charset="0"/>
              </a:rPr>
              <a:t>NSF FY 2011 Request to Congress</a:t>
            </a:r>
            <a:r>
              <a:rPr lang="en-US" sz="3900" smtClean="0">
                <a:solidFill>
                  <a:srgbClr val="3333FF"/>
                </a:solidFill>
                <a:latin typeface="Calibri" pitchFamily="-123" charset="0"/>
              </a:rPr>
              <a:t/>
            </a:r>
            <a:br>
              <a:rPr lang="en-US" sz="3900" smtClean="0">
                <a:solidFill>
                  <a:srgbClr val="3333FF"/>
                </a:solidFill>
                <a:latin typeface="Calibri" pitchFamily="-123" charset="0"/>
              </a:rPr>
            </a:br>
            <a:r>
              <a:rPr lang="en-US" sz="1800" smtClean="0">
                <a:solidFill>
                  <a:srgbClr val="3333FF"/>
                </a:solidFill>
                <a:latin typeface="Calibri" pitchFamily="-123" charset="0"/>
              </a:rPr>
              <a:t>(Dollars in Millions)</a:t>
            </a:r>
            <a:r>
              <a:rPr lang="en-US" sz="1800" smtClean="0">
                <a:solidFill>
                  <a:srgbClr val="3333FF"/>
                </a:solidFill>
              </a:rPr>
              <a:t> </a:t>
            </a:r>
          </a:p>
        </p:txBody>
      </p:sp>
      <p:sp>
        <p:nvSpPr>
          <p:cNvPr id="95235" name="Content Placeholder 2"/>
          <p:cNvSpPr>
            <a:spLocks noGrp="1"/>
          </p:cNvSpPr>
          <p:nvPr>
            <p:ph idx="4294967295"/>
          </p:nvPr>
        </p:nvSpPr>
        <p:spPr>
          <a:xfrm>
            <a:off x="457200" y="1295400"/>
            <a:ext cx="8229600" cy="4525963"/>
          </a:xfrm>
        </p:spPr>
        <p:txBody>
          <a:bodyPr/>
          <a:lstStyle/>
          <a:p>
            <a:pPr algn="ctr">
              <a:buFont typeface="Arial" pitchFamily="-123" charset="0"/>
              <a:buNone/>
            </a:pPr>
            <a:r>
              <a:rPr lang="en-US" smtClean="0"/>
              <a:t>								</a:t>
            </a:r>
            <a:r>
              <a:rPr lang="en-US" sz="2200" smtClean="0"/>
              <a:t>Request over FY 2010 Est.	</a:t>
            </a:r>
            <a:r>
              <a:rPr lang="en-US" smtClean="0"/>
              <a:t>	</a:t>
            </a:r>
          </a:p>
          <a:p>
            <a:pPr algn="ctr">
              <a:buFont typeface="Arial" pitchFamily="-123" charset="0"/>
              <a:buNone/>
            </a:pPr>
            <a:r>
              <a:rPr lang="en-US" sz="2200" smtClean="0"/>
              <a:t>		FY 2011				Amount	Percent</a:t>
            </a:r>
            <a:endParaRPr lang="en-US" sz="2200" u="sng" smtClean="0"/>
          </a:p>
          <a:p>
            <a:pPr>
              <a:buFont typeface="Arial" pitchFamily="-123" charset="0"/>
              <a:buNone/>
            </a:pPr>
            <a:r>
              <a:rPr lang="en-US" sz="2400" smtClean="0"/>
              <a:t>	BIO			$   767.81				$  53.27	  7.5%</a:t>
            </a:r>
          </a:p>
          <a:p>
            <a:pPr>
              <a:buFont typeface="Arial" pitchFamily="-123" charset="0"/>
              <a:buNone/>
            </a:pPr>
            <a:r>
              <a:rPr lang="en-US" sz="2400" smtClean="0"/>
              <a:t>	CISE		$   684.51				$  65.68	10.6%</a:t>
            </a:r>
          </a:p>
          <a:p>
            <a:pPr>
              <a:buFont typeface="Arial" pitchFamily="-123" charset="0"/>
              <a:buNone/>
            </a:pPr>
            <a:r>
              <a:rPr lang="en-US" sz="2400" smtClean="0"/>
              <a:t>	ENG </a:t>
            </a:r>
            <a:r>
              <a:rPr lang="en-US" sz="1000" smtClean="0"/>
              <a:t>(Excl SBIR)</a:t>
            </a:r>
            <a:r>
              <a:rPr lang="en-US" sz="2400" smtClean="0"/>
              <a:t>	$   682.81				$  64.65	10.5%</a:t>
            </a:r>
          </a:p>
          <a:p>
            <a:pPr>
              <a:buFont typeface="Arial" pitchFamily="-123" charset="0"/>
              <a:buNone/>
            </a:pPr>
            <a:r>
              <a:rPr lang="en-US" sz="2400" smtClean="0"/>
              <a:t>	GEO		$   955.29				$  65.65	  7.4%</a:t>
            </a:r>
          </a:p>
          <a:p>
            <a:pPr>
              <a:buFont typeface="Arial" pitchFamily="-123" charset="0"/>
              <a:buNone/>
            </a:pPr>
            <a:r>
              <a:rPr lang="en-US" sz="2400" smtClean="0"/>
              <a:t>	MPS		$1,409.91				$  58.07	  4.3%</a:t>
            </a:r>
          </a:p>
          <a:p>
            <a:pPr>
              <a:buFont typeface="Arial" pitchFamily="-123" charset="0"/>
              <a:buNone/>
            </a:pPr>
            <a:r>
              <a:rPr lang="en-US" sz="2400" smtClean="0"/>
              <a:t>	SBE		$   268.79				$  13.54	  5.3%</a:t>
            </a:r>
          </a:p>
          <a:p>
            <a:pPr>
              <a:buFont typeface="Arial" pitchFamily="-123" charset="0"/>
              <a:buNone/>
            </a:pPr>
            <a:r>
              <a:rPr lang="en-US" sz="2400" smtClean="0"/>
              <a:t>	OCI			$   228.07				$  13.79	  6.4%</a:t>
            </a:r>
          </a:p>
          <a:p>
            <a:pPr>
              <a:buFont typeface="Arial" pitchFamily="-123" charset="0"/>
              <a:buNone/>
            </a:pPr>
            <a:r>
              <a:rPr lang="en-US" sz="2400" i="1" smtClean="0">
                <a:solidFill>
                  <a:schemeClr val="tx2"/>
                </a:solidFill>
              </a:rPr>
              <a:t>NSF Total	$7,424.40				$551.89	  8.0%</a:t>
            </a:r>
          </a:p>
          <a:p>
            <a:pPr>
              <a:buFont typeface="Arial" pitchFamily="-123" charset="0"/>
              <a:buNone/>
            </a:pPr>
            <a:r>
              <a:rPr lang="en-US" sz="2400" i="1" smtClean="0">
                <a:solidFill>
                  <a:schemeClr val="tx2"/>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Rectangle 2"/>
          <p:cNvSpPr>
            <a:spLocks noGrp="1" noChangeArrowheads="1"/>
          </p:cNvSpPr>
          <p:nvPr>
            <p:ph type="ctrTitle"/>
          </p:nvPr>
        </p:nvSpPr>
        <p:spPr>
          <a:xfrm>
            <a:off x="685800" y="2768600"/>
            <a:ext cx="7772400" cy="1470025"/>
          </a:xfrm>
        </p:spPr>
        <p:txBody>
          <a:bodyPr/>
          <a:lstStyle/>
          <a:p>
            <a:pPr algn="ctr"/>
            <a:r>
              <a:rPr lang="en-US" sz="3600" smtClean="0"/>
              <a:t>CISE-specific</a:t>
            </a:r>
            <a:br>
              <a:rPr lang="en-US" sz="3600" smtClean="0"/>
            </a:br>
            <a:r>
              <a:rPr lang="en-US" sz="3600" smtClean="0"/>
              <a:t>NSF-wide Investments</a:t>
            </a:r>
            <a:br>
              <a:rPr lang="en-US" sz="3600" smtClean="0"/>
            </a:br>
            <a:endParaRPr lang="en-US" sz="3600" b="1"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5" name="Slide Number Placeholder 3"/>
          <p:cNvSpPr>
            <a:spLocks noGrp="1"/>
          </p:cNvSpPr>
          <p:nvPr>
            <p:ph type="sldNum" sz="quarter" idx="10"/>
          </p:nvPr>
        </p:nvSpPr>
        <p:spPr>
          <a:noFill/>
        </p:spPr>
        <p:txBody>
          <a:bodyPr/>
          <a:lstStyle/>
          <a:p>
            <a:fld id="{E3C4961D-E792-4034-95DF-EB7FB5E625BA}" type="slidenum">
              <a:rPr lang="en-US" smtClean="0">
                <a:latin typeface="Calibri" pitchFamily="-123" charset="0"/>
                <a:ea typeface="ＭＳ Ｐゴシック" pitchFamily="-123" charset="-128"/>
                <a:cs typeface="ＭＳ Ｐゴシック" pitchFamily="-123" charset="-128"/>
              </a:rPr>
              <a:pPr/>
              <a:t>8</a:t>
            </a:fld>
            <a:endParaRPr lang="en-US" sz="1400" smtClean="0">
              <a:latin typeface="Calibri" pitchFamily="-123" charset="0"/>
              <a:ea typeface="ＭＳ Ｐゴシック" pitchFamily="-123" charset="-128"/>
              <a:cs typeface="ＭＳ Ｐゴシック" pitchFamily="-123" charset="-128"/>
            </a:endParaRPr>
          </a:p>
        </p:txBody>
      </p:sp>
      <p:sp>
        <p:nvSpPr>
          <p:cNvPr id="98306" name="Date Placeholder 4"/>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98307" name="Footer Placeholder 5"/>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98308" name="Rectangle 2"/>
          <p:cNvSpPr>
            <a:spLocks noGrp="1" noChangeArrowheads="1"/>
          </p:cNvSpPr>
          <p:nvPr>
            <p:ph type="title"/>
          </p:nvPr>
        </p:nvSpPr>
        <p:spPr/>
        <p:txBody>
          <a:bodyPr/>
          <a:lstStyle/>
          <a:p>
            <a:r>
              <a:rPr lang="en-US" sz="2800" smtClean="0"/>
              <a:t>CDI: Cyber-Enabled Discovery and Innovation</a:t>
            </a:r>
          </a:p>
        </p:txBody>
      </p:sp>
      <p:sp>
        <p:nvSpPr>
          <p:cNvPr id="1475587" name="Rectangle 3"/>
          <p:cNvSpPr>
            <a:spLocks noGrp="1" noChangeArrowheads="1"/>
          </p:cNvSpPr>
          <p:nvPr>
            <p:ph type="body" idx="1"/>
          </p:nvPr>
        </p:nvSpPr>
        <p:spPr>
          <a:xfrm>
            <a:off x="0" y="1111250"/>
            <a:ext cx="8832850" cy="5419725"/>
          </a:xfrm>
        </p:spPr>
        <p:txBody>
          <a:bodyPr/>
          <a:lstStyle/>
          <a:p>
            <a:pPr marL="381000" indent="-381000" algn="ctr">
              <a:lnSpc>
                <a:spcPct val="90000"/>
              </a:lnSpc>
              <a:buFontTx/>
              <a:buNone/>
            </a:pPr>
            <a:endParaRPr lang="en-US" smtClean="0"/>
          </a:p>
          <a:p>
            <a:pPr marL="381000" indent="-381000" algn="ctr">
              <a:lnSpc>
                <a:spcPct val="90000"/>
              </a:lnSpc>
              <a:buFontTx/>
              <a:buNone/>
            </a:pPr>
            <a:endParaRPr lang="en-US" smtClean="0"/>
          </a:p>
          <a:p>
            <a:pPr marL="381000" indent="-381000">
              <a:lnSpc>
                <a:spcPct val="90000"/>
              </a:lnSpc>
            </a:pPr>
            <a:r>
              <a:rPr lang="en-US" smtClean="0"/>
              <a:t>Paradigm shift</a:t>
            </a:r>
          </a:p>
          <a:p>
            <a:pPr marL="800100" lvl="1" indent="-342900">
              <a:lnSpc>
                <a:spcPct val="90000"/>
              </a:lnSpc>
            </a:pPr>
            <a:r>
              <a:rPr lang="en-US" smtClean="0"/>
              <a:t>Not just computing’s</a:t>
            </a:r>
            <a:r>
              <a:rPr lang="en-US" smtClean="0">
                <a:solidFill>
                  <a:schemeClr val="hlink"/>
                </a:solidFill>
              </a:rPr>
              <a:t> metal tools</a:t>
            </a:r>
            <a:r>
              <a:rPr lang="en-US" smtClean="0"/>
              <a:t> (transistors and wires) but also our </a:t>
            </a:r>
            <a:r>
              <a:rPr lang="en-US" smtClean="0">
                <a:solidFill>
                  <a:schemeClr val="hlink"/>
                </a:solidFill>
              </a:rPr>
              <a:t>mental tools</a:t>
            </a:r>
            <a:r>
              <a:rPr lang="en-US" smtClean="0"/>
              <a:t> (abstractions and methods)</a:t>
            </a:r>
          </a:p>
          <a:p>
            <a:pPr marL="1219200" lvl="2" indent="-304800">
              <a:lnSpc>
                <a:spcPct val="90000"/>
              </a:lnSpc>
            </a:pPr>
            <a:endParaRPr lang="en-US" smtClean="0"/>
          </a:p>
          <a:p>
            <a:pPr marL="381000" indent="-381000">
              <a:lnSpc>
                <a:spcPct val="90000"/>
              </a:lnSpc>
            </a:pPr>
            <a:r>
              <a:rPr lang="en-US" smtClean="0"/>
              <a:t>It’s about </a:t>
            </a:r>
            <a:r>
              <a:rPr lang="en-US" smtClean="0">
                <a:solidFill>
                  <a:srgbClr val="FF0000"/>
                </a:solidFill>
              </a:rPr>
              <a:t>partnerships </a:t>
            </a:r>
            <a:r>
              <a:rPr lang="en-US" smtClean="0"/>
              <a:t>and</a:t>
            </a:r>
            <a:r>
              <a:rPr lang="en-US" smtClean="0">
                <a:solidFill>
                  <a:srgbClr val="FF0000"/>
                </a:solidFill>
              </a:rPr>
              <a:t> transformative research</a:t>
            </a:r>
            <a:r>
              <a:rPr lang="en-US" smtClean="0"/>
              <a:t>.</a:t>
            </a:r>
          </a:p>
          <a:p>
            <a:pPr marL="800100" lvl="1" indent="-342900">
              <a:lnSpc>
                <a:spcPct val="90000"/>
              </a:lnSpc>
            </a:pPr>
            <a:r>
              <a:rPr lang="en-US" smtClean="0"/>
              <a:t>To innovate in/innovatively use </a:t>
            </a:r>
            <a:r>
              <a:rPr lang="en-US" i="1" smtClean="0"/>
              <a:t>computational thinking</a:t>
            </a:r>
            <a:r>
              <a:rPr lang="en-US" smtClean="0"/>
              <a:t>; and</a:t>
            </a:r>
          </a:p>
          <a:p>
            <a:pPr marL="800100" lvl="1" indent="-342900">
              <a:lnSpc>
                <a:spcPct val="90000"/>
              </a:lnSpc>
            </a:pPr>
            <a:r>
              <a:rPr lang="en-US" smtClean="0"/>
              <a:t>To advance </a:t>
            </a:r>
            <a:r>
              <a:rPr lang="en-US" smtClean="0">
                <a:solidFill>
                  <a:srgbClr val="FF0000"/>
                </a:solidFill>
              </a:rPr>
              <a:t>more than one</a:t>
            </a:r>
            <a:r>
              <a:rPr lang="en-US" smtClean="0"/>
              <a:t> science/engineering discipline.</a:t>
            </a:r>
          </a:p>
          <a:p>
            <a:pPr marL="800100" lvl="1" indent="-342900">
              <a:lnSpc>
                <a:spcPct val="90000"/>
              </a:lnSpc>
            </a:pPr>
            <a:endParaRPr lang="en-US" smtClean="0"/>
          </a:p>
          <a:p>
            <a:pPr marL="381000" indent="-381000">
              <a:lnSpc>
                <a:spcPct val="90000"/>
              </a:lnSpc>
            </a:pPr>
            <a:r>
              <a:rPr lang="en-US" smtClean="0"/>
              <a:t>Investments by all directorates and offices</a:t>
            </a:r>
          </a:p>
          <a:p>
            <a:pPr marL="800100" lvl="1" indent="-342900">
              <a:lnSpc>
                <a:spcPct val="90000"/>
              </a:lnSpc>
            </a:pPr>
            <a:r>
              <a:rPr lang="en-US" smtClean="0"/>
              <a:t>FY08: $48M, 1800 Letters of Intent, 1300 Preliminary Proposals, 200 Full Proposals, 36 Awards</a:t>
            </a:r>
          </a:p>
          <a:p>
            <a:pPr marL="800100" lvl="1" indent="-342900">
              <a:lnSpc>
                <a:spcPct val="90000"/>
              </a:lnSpc>
            </a:pPr>
            <a:r>
              <a:rPr lang="en-US" smtClean="0"/>
              <a:t>FY09: $63M+, 830 Preliminary Proposals, 283 Full Proposals, 53+ Awards</a:t>
            </a:r>
          </a:p>
          <a:p>
            <a:pPr marL="800100" lvl="1" indent="-342900">
              <a:lnSpc>
                <a:spcPct val="90000"/>
              </a:lnSpc>
            </a:pPr>
            <a:r>
              <a:rPr lang="en-US" smtClean="0"/>
              <a:t>FY11 Request: </a:t>
            </a:r>
            <a:r>
              <a:rPr lang="en-US" smtClean="0">
                <a:solidFill>
                  <a:srgbClr val="3333FF"/>
                </a:solidFill>
              </a:rPr>
              <a:t>$105.48M total, $50.00M CISE</a:t>
            </a:r>
          </a:p>
        </p:txBody>
      </p:sp>
      <p:sp>
        <p:nvSpPr>
          <p:cNvPr id="1475588" name="Text Box 4"/>
          <p:cNvSpPr txBox="1">
            <a:spLocks noChangeArrowheads="1"/>
          </p:cNvSpPr>
          <p:nvPr/>
        </p:nvSpPr>
        <p:spPr bwMode="auto">
          <a:xfrm>
            <a:off x="1370013" y="1114425"/>
            <a:ext cx="5575300" cy="396875"/>
          </a:xfrm>
          <a:prstGeom prst="rect">
            <a:avLst/>
          </a:prstGeom>
          <a:solidFill>
            <a:srgbClr val="FFFF00"/>
          </a:solidFill>
          <a:ln w="9525">
            <a:noFill/>
            <a:miter lim="800000"/>
            <a:headEnd/>
            <a:tailEnd/>
          </a:ln>
        </p:spPr>
        <p:txBody>
          <a:bodyPr wrap="none">
            <a:prstTxWarp prst="textNoShape">
              <a:avLst/>
            </a:prstTxWarp>
            <a:spAutoFit/>
          </a:bodyPr>
          <a:lstStyle/>
          <a:p>
            <a:pPr eaLnBrk="0" hangingPunct="0"/>
            <a:r>
              <a:rPr lang="en-US" sz="2000"/>
              <a:t>Computational Thinking for Science and Engineering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75588"/>
                                        </p:tgtEl>
                                        <p:attrNameLst>
                                          <p:attrName>style.visibility</p:attrName>
                                        </p:attrNameLst>
                                      </p:cBhvr>
                                      <p:to>
                                        <p:strVal val="visible"/>
                                      </p:to>
                                    </p:set>
                                    <p:animEffect transition="in" filter="dissolve">
                                      <p:cBhvr>
                                        <p:cTn id="7" dur="500"/>
                                        <p:tgtEl>
                                          <p:spTgt spid="147558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75587">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75587">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75587">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75587">
                                            <p:txEl>
                                              <p:pRg st="6" end="6"/>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475587">
                                            <p:txEl>
                                              <p:pRg st="7" end="7"/>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75587">
                                            <p:txEl>
                                              <p:pRg st="9" end="9"/>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75587">
                                            <p:txEl>
                                              <p:pRg st="10" end="1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475587">
                                            <p:txEl>
                                              <p:pRg st="11" end="11"/>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47558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5587" grpId="0" build="p"/>
      <p:bldP spid="1475588"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Slide Number Placeholder 4"/>
          <p:cNvSpPr>
            <a:spLocks noGrp="1"/>
          </p:cNvSpPr>
          <p:nvPr>
            <p:ph type="sldNum" sz="quarter" idx="10"/>
          </p:nvPr>
        </p:nvSpPr>
        <p:spPr>
          <a:noFill/>
        </p:spPr>
        <p:txBody>
          <a:bodyPr/>
          <a:lstStyle/>
          <a:p>
            <a:fld id="{137896F9-B402-44E4-B605-C4E497946393}" type="slidenum">
              <a:rPr lang="en-US" smtClean="0">
                <a:latin typeface="Calibri" pitchFamily="-123" charset="0"/>
                <a:ea typeface="ＭＳ Ｐゴシック" pitchFamily="-123" charset="-128"/>
                <a:cs typeface="ＭＳ Ｐゴシック" pitchFamily="-123" charset="-128"/>
              </a:rPr>
              <a:pPr/>
              <a:t>9</a:t>
            </a:fld>
            <a:endParaRPr lang="en-US" sz="1400" smtClean="0">
              <a:latin typeface="Calibri" pitchFamily="-123" charset="0"/>
              <a:ea typeface="ＭＳ Ｐゴシック" pitchFamily="-123" charset="-128"/>
              <a:cs typeface="ＭＳ Ｐゴシック" pitchFamily="-123" charset="-128"/>
            </a:endParaRPr>
          </a:p>
        </p:txBody>
      </p:sp>
      <p:sp>
        <p:nvSpPr>
          <p:cNvPr id="100354" name="Date Placeholder 5"/>
          <p:cNvSpPr>
            <a:spLocks noGrp="1"/>
          </p:cNvSpPr>
          <p:nvPr>
            <p:ph type="dt" sz="quarter" idx="11"/>
          </p:nvPr>
        </p:nvSpPr>
        <p:spPr>
          <a:noFill/>
        </p:spPr>
        <p:txBody>
          <a:bodyPr/>
          <a:lstStyle/>
          <a:p>
            <a:r>
              <a:rPr lang="en-US" smtClean="0">
                <a:latin typeface="Calibri" pitchFamily="-123" charset="0"/>
                <a:ea typeface="ＭＳ Ｐゴシック" pitchFamily="-123" charset="-128"/>
                <a:cs typeface="ＭＳ Ｐゴシック" pitchFamily="-123" charset="-128"/>
              </a:rPr>
              <a:t>CISE Overview</a:t>
            </a:r>
          </a:p>
        </p:txBody>
      </p:sp>
      <p:sp>
        <p:nvSpPr>
          <p:cNvPr id="100355" name="Footer Placeholder 6"/>
          <p:cNvSpPr>
            <a:spLocks noGrp="1"/>
          </p:cNvSpPr>
          <p:nvPr>
            <p:ph type="ftr" sz="quarter" idx="12"/>
          </p:nvPr>
        </p:nvSpPr>
        <p:spPr>
          <a:noFill/>
        </p:spPr>
        <p:txBody>
          <a:bodyPr/>
          <a:lstStyle/>
          <a:p>
            <a:r>
              <a:rPr lang="en-US" smtClean="0">
                <a:latin typeface="Calibri" pitchFamily="-123" charset="0"/>
                <a:ea typeface="ＭＳ Ｐゴシック" pitchFamily="-123" charset="-128"/>
                <a:cs typeface="ＭＳ Ｐゴシック" pitchFamily="-123" charset="-128"/>
              </a:rPr>
              <a:t>Jeannette M. Wing</a:t>
            </a:r>
          </a:p>
        </p:txBody>
      </p:sp>
      <p:sp>
        <p:nvSpPr>
          <p:cNvPr id="100356" name="Rectangle 2"/>
          <p:cNvSpPr>
            <a:spLocks noGrp="1" noChangeArrowheads="1"/>
          </p:cNvSpPr>
          <p:nvPr>
            <p:ph type="title"/>
          </p:nvPr>
        </p:nvSpPr>
        <p:spPr/>
        <p:txBody>
          <a:bodyPr/>
          <a:lstStyle/>
          <a:p>
            <a:r>
              <a:rPr lang="en-US" smtClean="0"/>
              <a:t>Range of Disciplines in CDI Awards</a:t>
            </a:r>
          </a:p>
        </p:txBody>
      </p:sp>
      <p:sp>
        <p:nvSpPr>
          <p:cNvPr id="100357" name="Rectangle 3"/>
          <p:cNvSpPr>
            <a:spLocks noGrp="1" noChangeArrowheads="1"/>
          </p:cNvSpPr>
          <p:nvPr>
            <p:ph type="body" sz="half" idx="1"/>
          </p:nvPr>
        </p:nvSpPr>
        <p:spPr/>
        <p:txBody>
          <a:bodyPr/>
          <a:lstStyle/>
          <a:p>
            <a:r>
              <a:rPr lang="en-US" sz="1800" smtClean="0"/>
              <a:t>Aerospace engineering</a:t>
            </a:r>
          </a:p>
          <a:p>
            <a:r>
              <a:rPr lang="en-US" sz="1800" smtClean="0"/>
              <a:t>Astrophysics and cosmology</a:t>
            </a:r>
          </a:p>
          <a:p>
            <a:r>
              <a:rPr lang="en-US" sz="1800" smtClean="0"/>
              <a:t>Atmospheric sciences</a:t>
            </a:r>
          </a:p>
          <a:p>
            <a:r>
              <a:rPr lang="en-US" sz="1800" smtClean="0"/>
              <a:t>Biochemistry</a:t>
            </a:r>
          </a:p>
          <a:p>
            <a:r>
              <a:rPr lang="en-US" sz="1800" smtClean="0"/>
              <a:t>Biomaterials</a:t>
            </a:r>
          </a:p>
          <a:p>
            <a:r>
              <a:rPr lang="en-US" sz="1800" smtClean="0"/>
              <a:t>Biophysics</a:t>
            </a:r>
          </a:p>
          <a:p>
            <a:r>
              <a:rPr lang="en-US" sz="1800" smtClean="0"/>
              <a:t>Chemical engineering</a:t>
            </a:r>
          </a:p>
          <a:p>
            <a:r>
              <a:rPr lang="en-US" sz="1800" smtClean="0"/>
              <a:t>Civil engineering</a:t>
            </a:r>
          </a:p>
          <a:p>
            <a:r>
              <a:rPr lang="en-US" sz="1800" smtClean="0"/>
              <a:t>Communications science and engineering</a:t>
            </a:r>
          </a:p>
          <a:p>
            <a:r>
              <a:rPr lang="en-US" sz="1800" smtClean="0"/>
              <a:t>Computer science</a:t>
            </a:r>
          </a:p>
          <a:p>
            <a:r>
              <a:rPr lang="en-US" sz="1800" smtClean="0"/>
              <a:t>Cosmology</a:t>
            </a:r>
          </a:p>
          <a:p>
            <a:r>
              <a:rPr lang="en-US" sz="1800" smtClean="0"/>
              <a:t>Ecosystems</a:t>
            </a:r>
          </a:p>
          <a:p>
            <a:r>
              <a:rPr lang="en-US" sz="1800" smtClean="0"/>
              <a:t>Genomics</a:t>
            </a:r>
          </a:p>
          <a:p>
            <a:r>
              <a:rPr lang="en-US" sz="1800" smtClean="0"/>
              <a:t>Geosciences</a:t>
            </a:r>
          </a:p>
          <a:p>
            <a:endParaRPr lang="en-US" sz="1800" smtClean="0"/>
          </a:p>
        </p:txBody>
      </p:sp>
      <p:sp>
        <p:nvSpPr>
          <p:cNvPr id="100358" name="Rectangle 5"/>
          <p:cNvSpPr>
            <a:spLocks noGrp="1" noChangeArrowheads="1"/>
          </p:cNvSpPr>
          <p:nvPr>
            <p:ph type="body" sz="half" idx="2"/>
          </p:nvPr>
        </p:nvSpPr>
        <p:spPr/>
        <p:txBody>
          <a:bodyPr/>
          <a:lstStyle/>
          <a:p>
            <a:r>
              <a:rPr lang="en-US" sz="1800" smtClean="0"/>
              <a:t>Linguistics</a:t>
            </a:r>
          </a:p>
          <a:p>
            <a:r>
              <a:rPr lang="en-US" sz="1800" smtClean="0"/>
              <a:t>Materials engineering</a:t>
            </a:r>
          </a:p>
          <a:p>
            <a:r>
              <a:rPr lang="en-US" sz="1800" smtClean="0"/>
              <a:t>Mathematics</a:t>
            </a:r>
          </a:p>
          <a:p>
            <a:r>
              <a:rPr lang="en-US" sz="1800" smtClean="0"/>
              <a:t>Mechanical engineering</a:t>
            </a:r>
          </a:p>
          <a:p>
            <a:r>
              <a:rPr lang="en-US" sz="1800" smtClean="0"/>
              <a:t>Molecular biology</a:t>
            </a:r>
          </a:p>
          <a:p>
            <a:r>
              <a:rPr lang="en-US" sz="1800" smtClean="0"/>
              <a:t>Nanocomputing</a:t>
            </a:r>
          </a:p>
          <a:p>
            <a:r>
              <a:rPr lang="en-US" sz="1800" smtClean="0"/>
              <a:t>Neuroscience</a:t>
            </a:r>
          </a:p>
          <a:p>
            <a:r>
              <a:rPr lang="en-US" sz="1800" smtClean="0"/>
              <a:t>Proteomics</a:t>
            </a:r>
          </a:p>
          <a:p>
            <a:r>
              <a:rPr lang="en-US" sz="1800" smtClean="0"/>
              <a:t>Robotics</a:t>
            </a:r>
          </a:p>
          <a:p>
            <a:r>
              <a:rPr lang="en-US" sz="1800" smtClean="0"/>
              <a:t>Social sciences</a:t>
            </a:r>
          </a:p>
          <a:p>
            <a:r>
              <a:rPr lang="en-US" sz="1800" smtClean="0"/>
              <a:t>Statistics</a:t>
            </a:r>
          </a:p>
          <a:p>
            <a:r>
              <a:rPr lang="en-US" sz="1800" smtClean="0"/>
              <a:t>Statistical physics</a:t>
            </a:r>
          </a:p>
          <a:p>
            <a:r>
              <a:rPr lang="en-US" sz="1800" smtClean="0"/>
              <a:t>Sustainability</a:t>
            </a:r>
          </a:p>
          <a:p>
            <a:r>
              <a:rPr lang="en-US" sz="1800" smtClean="0"/>
              <a:t>…</a:t>
            </a:r>
          </a:p>
        </p:txBody>
      </p:sp>
      <p:sp>
        <p:nvSpPr>
          <p:cNvPr id="1477636" name="Text Box 4"/>
          <p:cNvSpPr txBox="1">
            <a:spLocks noChangeArrowheads="1"/>
          </p:cNvSpPr>
          <p:nvPr/>
        </p:nvSpPr>
        <p:spPr bwMode="auto">
          <a:xfrm>
            <a:off x="2549525" y="6124575"/>
            <a:ext cx="3852863" cy="366713"/>
          </a:xfrm>
          <a:prstGeom prst="rect">
            <a:avLst/>
          </a:prstGeom>
          <a:solidFill>
            <a:srgbClr val="FFFF00"/>
          </a:solidFill>
          <a:ln w="9525">
            <a:noFill/>
            <a:miter lim="800000"/>
            <a:headEnd/>
            <a:tailEnd/>
          </a:ln>
        </p:spPr>
        <p:txBody>
          <a:bodyPr wrap="none">
            <a:prstTxWarp prst="textNoShape">
              <a:avLst/>
            </a:prstTxWarp>
            <a:spAutoFit/>
          </a:bodyPr>
          <a:lstStyle/>
          <a:p>
            <a:pPr eaLnBrk="0" hangingPunct="0"/>
            <a:r>
              <a:rPr lang="en-US" sz="1800"/>
              <a:t>… advances via Computational Thinking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77636"/>
                                        </p:tgtEl>
                                        <p:attrNameLst>
                                          <p:attrName>style.visibility</p:attrName>
                                        </p:attrNameLst>
                                      </p:cBhvr>
                                      <p:to>
                                        <p:strVal val="visible"/>
                                      </p:to>
                                    </p:set>
                                    <p:animEffect transition="in" filter="dissolve">
                                      <p:cBhvr>
                                        <p:cTn id="7" dur="500"/>
                                        <p:tgtEl>
                                          <p:spTgt spid="1477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7636" grpId="0" animBg="1"/>
    </p:bldLst>
  </p:timing>
</p:sld>
</file>

<file path=ppt/theme/theme1.xml><?xml version="1.0" encoding="utf-8"?>
<a:theme xmlns:a="http://schemas.openxmlformats.org/drawingml/2006/main" name="Blank Presentation">
  <a:themeElements>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fontScheme name="Blank Presentat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46283</TotalTime>
  <Words>2715</Words>
  <Application>Microsoft Office PowerPoint</Application>
  <PresentationFormat>On-screen Show (4:3)</PresentationFormat>
  <Paragraphs>653</Paragraphs>
  <Slides>49</Slides>
  <Notes>17</Notes>
  <HiddenSlides>1</HiddenSlides>
  <MMClips>0</MMClips>
  <ScaleCrop>false</ScaleCrop>
  <HeadingPairs>
    <vt:vector size="8" baseType="variant">
      <vt:variant>
        <vt:lpstr>Fonts Used</vt:lpstr>
      </vt:variant>
      <vt:variant>
        <vt:i4>8</vt:i4>
      </vt:variant>
      <vt:variant>
        <vt:lpstr>Design Template</vt:lpstr>
      </vt:variant>
      <vt:variant>
        <vt:i4>1</vt:i4>
      </vt:variant>
      <vt:variant>
        <vt:lpstr>Embedded OLE Servers</vt:lpstr>
      </vt:variant>
      <vt:variant>
        <vt:i4>1</vt:i4>
      </vt:variant>
      <vt:variant>
        <vt:lpstr>Slide Titles</vt:lpstr>
      </vt:variant>
      <vt:variant>
        <vt:i4>49</vt:i4>
      </vt:variant>
    </vt:vector>
  </HeadingPairs>
  <TitlesOfParts>
    <vt:vector size="59" baseType="lpstr">
      <vt:lpstr>Calibri</vt:lpstr>
      <vt:lpstr>ＭＳ Ｐゴシック</vt:lpstr>
      <vt:lpstr>Arial</vt:lpstr>
      <vt:lpstr>Times New Roman</vt:lpstr>
      <vt:lpstr>MS PGothic</vt:lpstr>
      <vt:lpstr>Symbol</vt:lpstr>
      <vt:lpstr>Comic Sans MS</vt:lpstr>
      <vt:lpstr>Book Antiqua</vt:lpstr>
      <vt:lpstr>Blank Presentation</vt:lpstr>
      <vt:lpstr>Microsoft Excel Chart</vt:lpstr>
      <vt:lpstr>Computer and Information Science and Engineering (CISE)</vt:lpstr>
      <vt:lpstr> NSF</vt:lpstr>
      <vt:lpstr>PowerPoint Presentation</vt:lpstr>
      <vt:lpstr>FY08-FY11 NSF/CISE Funding</vt:lpstr>
      <vt:lpstr>CISE and NSF Budgets FY08-FY10 Appropriate, FY11 Request</vt:lpstr>
      <vt:lpstr>NSF FY 2011 Request to Congress (Dollars in Millions) </vt:lpstr>
      <vt:lpstr>CISE-specific NSF-wide Investments </vt:lpstr>
      <vt:lpstr>CDI: Cyber-Enabled Discovery and Innovation</vt:lpstr>
      <vt:lpstr>Range of Disciplines in CDI Awards</vt:lpstr>
      <vt:lpstr>Science and Engineering Beyond Moore’s Law</vt:lpstr>
      <vt:lpstr>CISE</vt:lpstr>
      <vt:lpstr>Core and Cross-Cutting Programs</vt:lpstr>
      <vt:lpstr>Expeditions</vt:lpstr>
      <vt:lpstr>FY08-FY09 Awards</vt:lpstr>
      <vt:lpstr>Cyber-Physical Systems</vt:lpstr>
      <vt:lpstr>PowerPoint Presentation</vt:lpstr>
      <vt:lpstr>PowerPoint Presentation</vt:lpstr>
      <vt:lpstr>PowerPoint Presentation</vt:lpstr>
      <vt:lpstr>PowerPoint Presentation</vt:lpstr>
      <vt:lpstr>Assistive Technologies for Everyone</vt:lpstr>
      <vt:lpstr>What is Common to These Systems?</vt:lpstr>
      <vt:lpstr>A (Flower) Model for Expediting Progress</vt:lpstr>
      <vt:lpstr>Summary of Cross-Cuts</vt:lpstr>
      <vt:lpstr>Numbers in Terms of Projects (not Proposals)</vt:lpstr>
      <vt:lpstr>CPS Luncheon on the Hill: July 9, 2009</vt:lpstr>
      <vt:lpstr>Data-Intensive Computing Infrastructure for CISE Community</vt:lpstr>
      <vt:lpstr>Network Science and Engineering</vt:lpstr>
      <vt:lpstr>Trustworthy Computing</vt:lpstr>
      <vt:lpstr>Others</vt:lpstr>
      <vt:lpstr>New for FY10</vt:lpstr>
      <vt:lpstr>PowerPoint Presentation</vt:lpstr>
      <vt:lpstr>Socially Intelligent Computing:  Computing BY and FOR Society</vt:lpstr>
      <vt:lpstr>Education and Workforce</vt:lpstr>
      <vt:lpstr>Education Implications for K-12</vt:lpstr>
      <vt:lpstr>C.T. in Education: Community Efforts</vt:lpstr>
      <vt:lpstr>Adding “C” to STEM</vt:lpstr>
      <vt:lpstr>Computing Innovation Fellows (CIFellows)</vt:lpstr>
      <vt:lpstr>Young Investigators</vt:lpstr>
      <vt:lpstr>Working with the Administration and Other Agencies</vt:lpstr>
      <vt:lpstr>Administration Interests</vt:lpstr>
      <vt:lpstr>Looking Ahead to FY11 and Beyond in Computing  </vt:lpstr>
      <vt:lpstr>Drivers of Computing</vt:lpstr>
      <vt:lpstr>IT and Sustainability (Energy, Environment, Climate)</vt:lpstr>
      <vt:lpstr>CyberLearning</vt:lpstr>
      <vt:lpstr>Health IT</vt:lpstr>
      <vt:lpstr>Computer Science and Economics</vt:lpstr>
      <vt:lpstr>Computer Science and Biology</vt:lpstr>
      <vt:lpstr>Thank You!</vt:lpstr>
      <vt:lpstr>PowerPoint Presentation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Generation for Security Protocols</dc:title>
  <dc:creator>snooze</dc:creator>
  <cp:lastModifiedBy>Melissa Norr</cp:lastModifiedBy>
  <cp:revision>3125</cp:revision>
  <cp:lastPrinted>2000-01-27T19:31:12Z</cp:lastPrinted>
  <dcterms:created xsi:type="dcterms:W3CDTF">1999-04-14T03:55:44Z</dcterms:created>
  <dcterms:modified xsi:type="dcterms:W3CDTF">2010-02-23T13:12:22Z</dcterms:modified>
</cp:coreProperties>
</file>