
<file path=[Content_Types].xml><?xml version="1.0" encoding="utf-8"?>
<Types xmlns="http://schemas.openxmlformats.org/package/2006/content-types">
  <Override PartName="/ppt/slideLayouts/slideLayout6.xml" ContentType="application/vnd.openxmlformats-officedocument.presentationml.slideLayout+xml"/>
  <Override PartName="/ppt/slides/slide17.xml" ContentType="application/vnd.openxmlformats-officedocument.presentationml.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s/slide20.xml" ContentType="application/vnd.openxmlformats-officedocument.presentationml.slide+xml"/>
  <Override PartName="/ppt/slides/slide22.xml" ContentType="application/vnd.openxmlformats-officedocument.presentationml.slide+xml"/>
  <Default Extension="bin" ContentType="application/vnd.openxmlformats-officedocument.presentationml.printerSettings"/>
  <Override PartName="/ppt/theme/theme4.xml" ContentType="application/vnd.openxmlformats-officedocument.theme+xml"/>
  <Override PartName="/ppt/notesSlides/notesSlide2.xml" ContentType="application/vnd.openxmlformats-officedocument.presentationml.notesSlide+xml"/>
  <Override PartName="/ppt/presProps.xml" ContentType="application/vnd.openxmlformats-officedocument.presentationml.presProps+xml"/>
  <Override PartName="/ppt/notesSlides/notesSlide4.xml" ContentType="application/vnd.openxmlformats-officedocument.presentationml.notesSlide+xml"/>
  <Override PartName="/ppt/notesSlides/notesSlide6.xml" ContentType="application/vnd.openxmlformats-officedocument.presentationml.notesSlide+xml"/>
  <Default Extension="vml" ContentType="application/vnd.openxmlformats-officedocument.vmlDrawing"/>
  <Override PartName="/ppt/slideMasters/slideMaster2.xml" ContentType="application/vnd.openxmlformats-officedocument.presentationml.slideMaster+xml"/>
  <Override PartName="/ppt/presentation.xml" ContentType="application/vnd.openxmlformats-officedocument.presentationml.presentation.main+xml"/>
  <Default Extension="png" ContentType="image/png"/>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ppt/slides/slide10.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slideLayouts/slideLayout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s/slide18.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theme/theme3.xml" ContentType="application/vnd.openxmlformats-officedocument.them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21.xml" ContentType="application/vnd.openxmlformats-officedocument.presentationml.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slideMasters/slideMaster1.xml" ContentType="application/vnd.openxmlformats-officedocument.presentationml.slideMaster+xml"/>
  <Default Extension="xml" ContentType="application/xml"/>
  <Override PartName="/ppt/handoutMasters/handoutMaster1.xml" ContentType="application/vnd.openxmlformats-officedocument.presentationml.handoutMaster+xml"/>
  <Default Extension="jpeg" ContentType="image/jpeg"/>
  <Default Extension="rels" ContentType="application/vnd.openxmlformats-package.relationship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19.xml" ContentType="application/vnd.openxmlformats-officedocument.presentationml.slide+xml"/>
  <Override PartName="/ppt/slideLayouts/slideLayout2.xml" ContentType="application/vnd.openxmlformats-officedocument.presentationml.slideLayout+xml"/>
  <Override PartName="/ppt/slides/slide13.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2" r:id="rId1"/>
    <p:sldMasterId id="2147483664" r:id="rId2"/>
  </p:sldMasterIdLst>
  <p:notesMasterIdLst>
    <p:notesMasterId r:id="rId25"/>
  </p:notesMasterIdLst>
  <p:handoutMasterIdLst>
    <p:handoutMasterId r:id="rId26"/>
  </p:handoutMasterIdLst>
  <p:sldIdLst>
    <p:sldId id="287" r:id="rId3"/>
    <p:sldId id="330" r:id="rId4"/>
    <p:sldId id="316" r:id="rId5"/>
    <p:sldId id="331" r:id="rId6"/>
    <p:sldId id="319" r:id="rId7"/>
    <p:sldId id="350" r:id="rId8"/>
    <p:sldId id="351" r:id="rId9"/>
    <p:sldId id="326" r:id="rId10"/>
    <p:sldId id="346" r:id="rId11"/>
    <p:sldId id="317" r:id="rId12"/>
    <p:sldId id="329" r:id="rId13"/>
    <p:sldId id="320" r:id="rId14"/>
    <p:sldId id="344" r:id="rId15"/>
    <p:sldId id="333" r:id="rId16"/>
    <p:sldId id="337" r:id="rId17"/>
    <p:sldId id="354" r:id="rId18"/>
    <p:sldId id="343" r:id="rId19"/>
    <p:sldId id="355" r:id="rId20"/>
    <p:sldId id="321" r:id="rId21"/>
    <p:sldId id="332" r:id="rId22"/>
    <p:sldId id="313" r:id="rId23"/>
    <p:sldId id="315" r:id="rId24"/>
  </p:sldIdLst>
  <p:sldSz cx="9144000" cy="6858000" type="screen4x3"/>
  <p:notesSz cx="6942138" cy="9120188"/>
  <p:defaultTextStyle>
    <a:defPPr>
      <a:defRPr lang="en-US"/>
    </a:defPPr>
    <a:lvl1pPr algn="l" rtl="0" eaLnBrk="0" fontAlgn="base" hangingPunct="0">
      <a:spcBef>
        <a:spcPct val="0"/>
      </a:spcBef>
      <a:spcAft>
        <a:spcPct val="0"/>
      </a:spcAft>
      <a:defRPr b="1" kern="1200">
        <a:solidFill>
          <a:schemeClr val="tx1"/>
        </a:solidFill>
        <a:latin typeface="Futura Book" pitchFamily="34" charset="0"/>
        <a:ea typeface="+mn-ea"/>
        <a:cs typeface="+mn-cs"/>
      </a:defRPr>
    </a:lvl1pPr>
    <a:lvl2pPr marL="457200" algn="l" rtl="0" eaLnBrk="0" fontAlgn="base" hangingPunct="0">
      <a:spcBef>
        <a:spcPct val="0"/>
      </a:spcBef>
      <a:spcAft>
        <a:spcPct val="0"/>
      </a:spcAft>
      <a:defRPr b="1" kern="1200">
        <a:solidFill>
          <a:schemeClr val="tx1"/>
        </a:solidFill>
        <a:latin typeface="Futura Book" pitchFamily="34" charset="0"/>
        <a:ea typeface="+mn-ea"/>
        <a:cs typeface="+mn-cs"/>
      </a:defRPr>
    </a:lvl2pPr>
    <a:lvl3pPr marL="914400" algn="l" rtl="0" eaLnBrk="0" fontAlgn="base" hangingPunct="0">
      <a:spcBef>
        <a:spcPct val="0"/>
      </a:spcBef>
      <a:spcAft>
        <a:spcPct val="0"/>
      </a:spcAft>
      <a:defRPr b="1" kern="1200">
        <a:solidFill>
          <a:schemeClr val="tx1"/>
        </a:solidFill>
        <a:latin typeface="Futura Book" pitchFamily="34" charset="0"/>
        <a:ea typeface="+mn-ea"/>
        <a:cs typeface="+mn-cs"/>
      </a:defRPr>
    </a:lvl3pPr>
    <a:lvl4pPr marL="1371600" algn="l" rtl="0" eaLnBrk="0" fontAlgn="base" hangingPunct="0">
      <a:spcBef>
        <a:spcPct val="0"/>
      </a:spcBef>
      <a:spcAft>
        <a:spcPct val="0"/>
      </a:spcAft>
      <a:defRPr b="1" kern="1200">
        <a:solidFill>
          <a:schemeClr val="tx1"/>
        </a:solidFill>
        <a:latin typeface="Futura Book" pitchFamily="34" charset="0"/>
        <a:ea typeface="+mn-ea"/>
        <a:cs typeface="+mn-cs"/>
      </a:defRPr>
    </a:lvl4pPr>
    <a:lvl5pPr marL="1828800" algn="l" rtl="0" eaLnBrk="0" fontAlgn="base" hangingPunct="0">
      <a:spcBef>
        <a:spcPct val="0"/>
      </a:spcBef>
      <a:spcAft>
        <a:spcPct val="0"/>
      </a:spcAft>
      <a:defRPr b="1" kern="1200">
        <a:solidFill>
          <a:schemeClr val="tx1"/>
        </a:solidFill>
        <a:latin typeface="Futura Book" pitchFamily="34" charset="0"/>
        <a:ea typeface="+mn-ea"/>
        <a:cs typeface="+mn-cs"/>
      </a:defRPr>
    </a:lvl5pPr>
    <a:lvl6pPr marL="2286000" algn="l" defTabSz="457200" rtl="0" eaLnBrk="1" latinLnBrk="0" hangingPunct="1">
      <a:defRPr b="1" kern="1200">
        <a:solidFill>
          <a:schemeClr val="tx1"/>
        </a:solidFill>
        <a:latin typeface="Futura Book" pitchFamily="34" charset="0"/>
        <a:ea typeface="+mn-ea"/>
        <a:cs typeface="+mn-cs"/>
      </a:defRPr>
    </a:lvl6pPr>
    <a:lvl7pPr marL="2743200" algn="l" defTabSz="457200" rtl="0" eaLnBrk="1" latinLnBrk="0" hangingPunct="1">
      <a:defRPr b="1" kern="1200">
        <a:solidFill>
          <a:schemeClr val="tx1"/>
        </a:solidFill>
        <a:latin typeface="Futura Book" pitchFamily="34" charset="0"/>
        <a:ea typeface="+mn-ea"/>
        <a:cs typeface="+mn-cs"/>
      </a:defRPr>
    </a:lvl7pPr>
    <a:lvl8pPr marL="3200400" algn="l" defTabSz="457200" rtl="0" eaLnBrk="1" latinLnBrk="0" hangingPunct="1">
      <a:defRPr b="1" kern="1200">
        <a:solidFill>
          <a:schemeClr val="tx1"/>
        </a:solidFill>
        <a:latin typeface="Futura Book" pitchFamily="34" charset="0"/>
        <a:ea typeface="+mn-ea"/>
        <a:cs typeface="+mn-cs"/>
      </a:defRPr>
    </a:lvl8pPr>
    <a:lvl9pPr marL="3657600" algn="l" defTabSz="457200" rtl="0" eaLnBrk="1" latinLnBrk="0" hangingPunct="1">
      <a:defRPr b="1" kern="1200">
        <a:solidFill>
          <a:schemeClr val="tx1"/>
        </a:solidFill>
        <a:latin typeface="Futura Boo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3F3F3"/>
    <a:srgbClr val="EBE3E1"/>
    <a:srgbClr val="EED4CE"/>
    <a:srgbClr val="F4E4E0"/>
    <a:srgbClr val="FCDFD8"/>
    <a:srgbClr val="FFDDD5"/>
    <a:srgbClr val="FFBBAB"/>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4310" autoAdjust="0"/>
  </p:normalViewPr>
  <p:slideViewPr>
    <p:cSldViewPr snapToGrid="0" showGuides="1">
      <p:cViewPr varScale="1">
        <p:scale>
          <a:sx n="77" d="100"/>
          <a:sy n="77" d="100"/>
        </p:scale>
        <p:origin x="-16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00" d="100"/>
          <a:sy n="100" d="100"/>
        </p:scale>
        <p:origin x="-2512" y="-96"/>
      </p:cViewPr>
      <p:guideLst>
        <p:guide orient="horz" pos="2872"/>
        <p:guide pos="2186"/>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 Type="http://schemas.openxmlformats.org/officeDocument/2006/relationships/slideMaster" Target="slideMasters/slideMaster1.xml"/><Relationship Id="rId19" Type="http://schemas.openxmlformats.org/officeDocument/2006/relationships/slide" Target="slides/slide17.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8" Type="http://schemas.openxmlformats.org/officeDocument/2006/relationships/slide" Target="slides/slide16.xml"/><Relationship Id="rId30" Type="http://schemas.openxmlformats.org/officeDocument/2006/relationships/theme" Target="theme/theme1.xml"/><Relationship Id="rId3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08313" cy="455613"/>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idx="1"/>
          </p:nvPr>
        </p:nvSpPr>
        <p:spPr bwMode="auto">
          <a:xfrm>
            <a:off x="3933825" y="0"/>
            <a:ext cx="3008313" cy="455613"/>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90625" y="684213"/>
            <a:ext cx="4560888" cy="3419475"/>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25513" y="4332288"/>
            <a:ext cx="5091112" cy="4103687"/>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64575"/>
            <a:ext cx="3008313" cy="455613"/>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3" name="Rectangle 7"/>
          <p:cNvSpPr>
            <a:spLocks noGrp="1" noChangeArrowheads="1"/>
          </p:cNvSpPr>
          <p:nvPr>
            <p:ph type="sldNum" sz="quarter" idx="5"/>
          </p:nvPr>
        </p:nvSpPr>
        <p:spPr bwMode="auto">
          <a:xfrm>
            <a:off x="3933825" y="8664575"/>
            <a:ext cx="3008313" cy="455613"/>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9F1142-7B7E-6B4C-8298-3C7601FF96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lnSpc>
        <a:spcPct val="90000"/>
      </a:lnSpc>
      <a:spcBef>
        <a:spcPct val="4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D337268-AEEA-0F47-AA8D-58C388F24383}"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w="9525"/>
        </p:spPr>
        <p:txBody>
          <a:bodyPr/>
          <a:lstStyle/>
          <a:p>
            <a:endParaRPr lang="en-US">
              <a:latin typeface="Arial" pitchFamily="-97" charset="0"/>
              <a:ea typeface="ＭＳ Ｐゴシック" pitchFamily="-97" charset="-128"/>
              <a:cs typeface="ＭＳ Ｐゴシック" pitchFamily="-9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A56966F-2C28-4B40-A5ED-00D85C3550AC}" type="slidenum">
              <a:rPr lang="en-US"/>
              <a:pPr/>
              <a:t>11</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97" charset="0"/>
              <a:ea typeface="ＭＳ Ｐゴシック" pitchFamily="-97" charset="-128"/>
              <a:cs typeface="ＭＳ Ｐゴシック" pitchFamily="-9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ln>
            <a:miter lim="800000"/>
            <a:headEnd/>
            <a:tailEnd/>
          </a:ln>
        </p:spPr>
        <p:txBody>
          <a:bodyPr/>
          <a:lstStyle/>
          <a:p>
            <a:fld id="{F351F833-C87F-5A43-A850-88D44F8A51B9}" type="slidenum">
              <a:rPr lang="en-US">
                <a:solidFill>
                  <a:srgbClr val="000000"/>
                </a:solidFill>
                <a:latin typeface="Arial" pitchFamily="-97" charset="0"/>
              </a:rPr>
              <a:pPr/>
              <a:t>13</a:t>
            </a:fld>
            <a:endParaRPr lang="en-US">
              <a:solidFill>
                <a:srgbClr val="000000"/>
              </a:solidFill>
              <a:latin typeface="Arial" pitchFamily="-97"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Time = </a:t>
            </a:r>
          </a:p>
        </p:txBody>
      </p:sp>
      <p:sp>
        <p:nvSpPr>
          <p:cNvPr id="7" name="Rectangle 5"/>
          <p:cNvSpPr>
            <a:spLocks noGrp="1" noChangeArrowheads="1"/>
          </p:cNvSpPr>
          <p:nvPr>
            <p:ph type="sldNum" sz="quarter" idx="5"/>
          </p:nvPr>
        </p:nvSpPr>
        <p:spPr>
          <a:ln/>
        </p:spPr>
        <p:txBody>
          <a:bodyPr/>
          <a:lstStyle/>
          <a:p>
            <a:fld id="{67BAF3E2-D64A-9C4C-8131-F31508CA0DFF}" type="slidenum">
              <a:rPr lang="en-US"/>
              <a:pPr/>
              <a:t>15</a:t>
            </a:fld>
            <a:endParaRPr lang="en-US"/>
          </a:p>
        </p:txBody>
      </p:sp>
      <p:sp>
        <p:nvSpPr>
          <p:cNvPr id="768002" name="Rectangle 2"/>
          <p:cNvSpPr>
            <a:spLocks noGrp="1" noRot="1" noChangeAspect="1" noChangeArrowheads="1" noTextEdit="1"/>
          </p:cNvSpPr>
          <p:nvPr>
            <p:ph type="sldImg"/>
          </p:nvPr>
        </p:nvSpPr>
        <p:spPr>
          <a:xfrm>
            <a:off x="-858838" y="2633663"/>
            <a:ext cx="4543426" cy="3408362"/>
          </a:xfrm>
          <a:ln/>
        </p:spPr>
      </p:sp>
      <p:sp>
        <p:nvSpPr>
          <p:cNvPr id="768003" name="Rectangle 3"/>
          <p:cNvSpPr>
            <a:spLocks noGrp="1" noChangeArrowheads="1"/>
          </p:cNvSpPr>
          <p:nvPr>
            <p:ph type="body" idx="1"/>
          </p:nvPr>
        </p:nvSpPr>
        <p:spPr>
          <a:xfrm>
            <a:off x="2892558" y="609220"/>
            <a:ext cx="3933577" cy="7901750"/>
          </a:xfrm>
        </p:spPr>
        <p:txBody>
          <a:bodyPr/>
          <a:lstStyle/>
          <a:p>
            <a:pPr>
              <a:buFontTx/>
              <a:buNone/>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Time = </a:t>
            </a:r>
          </a:p>
        </p:txBody>
      </p:sp>
      <p:sp>
        <p:nvSpPr>
          <p:cNvPr id="7" name="Rectangle 5"/>
          <p:cNvSpPr>
            <a:spLocks noGrp="1" noChangeArrowheads="1"/>
          </p:cNvSpPr>
          <p:nvPr>
            <p:ph type="sldNum" sz="quarter" idx="5"/>
          </p:nvPr>
        </p:nvSpPr>
        <p:spPr>
          <a:ln/>
        </p:spPr>
        <p:txBody>
          <a:bodyPr/>
          <a:lstStyle/>
          <a:p>
            <a:fld id="{46168414-0C22-7B4B-AF33-2FFD62F96F6B}" type="slidenum">
              <a:rPr lang="en-US"/>
              <a:pPr/>
              <a:t>16</a:t>
            </a:fld>
            <a:endParaRPr lang="en-US"/>
          </a:p>
        </p:txBody>
      </p:sp>
      <p:sp>
        <p:nvSpPr>
          <p:cNvPr id="765954" name="Rectangle 2"/>
          <p:cNvSpPr>
            <a:spLocks noGrp="1" noRot="1" noChangeAspect="1" noChangeArrowheads="1" noTextEdit="1"/>
          </p:cNvSpPr>
          <p:nvPr>
            <p:ph type="sldImg"/>
          </p:nvPr>
        </p:nvSpPr>
        <p:spPr>
          <a:xfrm>
            <a:off x="-858838" y="2633663"/>
            <a:ext cx="4543426" cy="3408362"/>
          </a:xfrm>
          <a:ln/>
        </p:spPr>
      </p:sp>
      <p:sp>
        <p:nvSpPr>
          <p:cNvPr id="765955" name="Rectangle 3"/>
          <p:cNvSpPr>
            <a:spLocks noGrp="1" noChangeArrowheads="1"/>
          </p:cNvSpPr>
          <p:nvPr>
            <p:ph type="body" idx="1"/>
          </p:nvPr>
        </p:nvSpPr>
        <p:spPr>
          <a:xfrm>
            <a:off x="2892558" y="609220"/>
            <a:ext cx="3933577" cy="7901750"/>
          </a:xfrm>
        </p:spPr>
        <p:txBody>
          <a:bodyPr/>
          <a:lstStyle/>
          <a:p>
            <a:r>
              <a:rPr lang="en-US"/>
              <a:t>1:15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Time = </a:t>
            </a:r>
          </a:p>
        </p:txBody>
      </p:sp>
      <p:sp>
        <p:nvSpPr>
          <p:cNvPr id="7" name="Rectangle 5"/>
          <p:cNvSpPr>
            <a:spLocks noGrp="1" noChangeArrowheads="1"/>
          </p:cNvSpPr>
          <p:nvPr>
            <p:ph type="sldNum" sz="quarter" idx="5"/>
          </p:nvPr>
        </p:nvSpPr>
        <p:spPr>
          <a:ln/>
        </p:spPr>
        <p:txBody>
          <a:bodyPr/>
          <a:lstStyle/>
          <a:p>
            <a:fld id="{DC4676C7-3A96-1943-BE70-78F13E03F864}" type="slidenum">
              <a:rPr lang="en-US"/>
              <a:pPr/>
              <a:t>17</a:t>
            </a:fld>
            <a:endParaRPr lang="en-US"/>
          </a:p>
        </p:txBody>
      </p:sp>
      <p:sp>
        <p:nvSpPr>
          <p:cNvPr id="2921474" name="Rectangle 2"/>
          <p:cNvSpPr>
            <a:spLocks noGrp="1" noRot="1" noChangeAspect="1" noChangeArrowheads="1" noTextEdit="1"/>
          </p:cNvSpPr>
          <p:nvPr>
            <p:ph type="sldImg"/>
          </p:nvPr>
        </p:nvSpPr>
        <p:spPr>
          <a:ln/>
        </p:spPr>
      </p:sp>
      <p:sp>
        <p:nvSpPr>
          <p:cNvPr id="2921475" name="Rectangle 3"/>
          <p:cNvSpPr>
            <a:spLocks noGrp="1" noChangeArrowheads="1"/>
          </p:cNvSpPr>
          <p:nvPr>
            <p:ph type="body" idx="1"/>
          </p:nvPr>
        </p:nvSpPr>
        <p:spPr/>
        <p:txBody>
          <a:bodyPr/>
          <a:lstStyle/>
          <a:p>
            <a:r>
              <a:rPr lang="en-US"/>
              <a:t>1:00</a:t>
            </a:r>
          </a:p>
          <a:p>
            <a:r>
              <a:rPr lang="en-US"/>
              <a:t>main lens at f/22</a:t>
            </a:r>
          </a:p>
          <a:p>
            <a:pPr lvl="1"/>
            <a:r>
              <a:rPr lang="en-US"/>
              <a:t>captured with light field camera and f/4 lens,</a:t>
            </a:r>
          </a:p>
          <a:p>
            <a:pPr lvl="1"/>
            <a:r>
              <a:rPr lang="en-US"/>
              <a:t>computed by extracting only the middle pixel of that image</a:t>
            </a:r>
          </a:p>
          <a:p>
            <a:pPr lvl="1"/>
            <a:r>
              <a:rPr lang="en-US"/>
              <a:t>would be the same image if no microlenses and larger pixels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Time = </a:t>
            </a:r>
          </a:p>
        </p:txBody>
      </p:sp>
      <p:sp>
        <p:nvSpPr>
          <p:cNvPr id="7" name="Rectangle 5"/>
          <p:cNvSpPr>
            <a:spLocks noGrp="1" noChangeArrowheads="1"/>
          </p:cNvSpPr>
          <p:nvPr>
            <p:ph type="sldNum" sz="quarter" idx="5"/>
          </p:nvPr>
        </p:nvSpPr>
        <p:spPr>
          <a:ln/>
        </p:spPr>
        <p:txBody>
          <a:bodyPr/>
          <a:lstStyle/>
          <a:p>
            <a:fld id="{44517E86-AADA-2648-933C-941B866BDAB1}" type="slidenum">
              <a:rPr lang="en-US"/>
              <a:pPr/>
              <a:t>18</a:t>
            </a:fld>
            <a:endParaRPr lang="en-US"/>
          </a:p>
        </p:txBody>
      </p:sp>
      <p:sp>
        <p:nvSpPr>
          <p:cNvPr id="3562498" name="Rectangle 2"/>
          <p:cNvSpPr>
            <a:spLocks noGrp="1" noRot="1" noChangeAspect="1" noChangeArrowheads="1" noTextEdit="1"/>
          </p:cNvSpPr>
          <p:nvPr>
            <p:ph type="sldImg"/>
          </p:nvPr>
        </p:nvSpPr>
        <p:spPr>
          <a:xfrm>
            <a:off x="-858838" y="2633663"/>
            <a:ext cx="4543426" cy="3408362"/>
          </a:xfrm>
          <a:ln/>
        </p:spPr>
      </p:sp>
      <p:sp>
        <p:nvSpPr>
          <p:cNvPr id="3562499" name="Rectangle 3"/>
          <p:cNvSpPr>
            <a:spLocks noGrp="1" noChangeArrowheads="1"/>
          </p:cNvSpPr>
          <p:nvPr>
            <p:ph type="body" idx="1"/>
          </p:nvPr>
        </p:nvSpPr>
        <p:spPr>
          <a:xfrm>
            <a:off x="2892558" y="609596"/>
            <a:ext cx="3933649" cy="7900996"/>
          </a:xfrm>
        </p:spPr>
        <p:txBody>
          <a:bodyPr/>
          <a:lstStyle/>
          <a:p>
            <a:r>
              <a:rPr lang="en-US" dirty="0"/>
              <a:t>0.95NA</a:t>
            </a:r>
          </a:p>
          <a:p>
            <a:pPr lvl="1"/>
            <a:r>
              <a:rPr lang="en-US" dirty="0"/>
              <a:t>captures rays up to </a:t>
            </a:r>
            <a:r>
              <a:rPr lang="en-US" b="1" dirty="0"/>
              <a:t>70</a:t>
            </a:r>
            <a:r>
              <a:rPr lang="en-US" b="1" dirty="0">
                <a:latin typeface="" charset="0"/>
              </a:rPr>
              <a:t>°</a:t>
            </a:r>
            <a:r>
              <a:rPr lang="en-US" dirty="0"/>
              <a:t> away from the optical axis</a:t>
            </a:r>
          </a:p>
          <a:p>
            <a:pPr lvl="1"/>
            <a:r>
              <a:rPr lang="en-US" dirty="0"/>
              <a:t>no photographic lens comes close to this</a:t>
            </a:r>
          </a:p>
          <a:p>
            <a:pPr lvl="1"/>
            <a:r>
              <a:rPr lang="en-US" dirty="0"/>
              <a:t>this would be an </a:t>
            </a:r>
            <a:r>
              <a:rPr lang="en-US" b="1" dirty="0"/>
              <a:t>f/0.5 lens</a:t>
            </a:r>
            <a:r>
              <a:rPr lang="en-US" dirty="0"/>
              <a:t> !</a:t>
            </a:r>
          </a:p>
          <a:p>
            <a:r>
              <a:rPr lang="en-US" dirty="0"/>
              <a:t>2400 spots</a:t>
            </a:r>
          </a:p>
          <a:p>
            <a:pPr lvl="1"/>
            <a:r>
              <a:rPr lang="en-US" dirty="0"/>
              <a:t>limited by the </a:t>
            </a:r>
            <a:r>
              <a:rPr lang="en-US" b="1" dirty="0"/>
              <a:t>wave optics</a:t>
            </a:r>
            <a:r>
              <a:rPr lang="en-US" dirty="0"/>
              <a:t> of light</a:t>
            </a:r>
            <a:endParaRPr lang="en-US" b="1" dirty="0"/>
          </a:p>
          <a:p>
            <a:pPr lvl="1"/>
            <a:r>
              <a:rPr lang="en-US"/>
              <a:t>regardless of the </a:t>
            </a:r>
            <a:r>
              <a:rPr lang="en-US" b="1"/>
              <a:t>number of pixels</a:t>
            </a:r>
            <a:r>
              <a:rPr lang="en-US"/>
              <a:t> in our sensor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78F28-420F-4BA3-94BA-70586D1ECC9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w="9525"/>
        </p:spPr>
        <p:txBody>
          <a:bodyPr/>
          <a:lstStyle/>
          <a:p>
            <a:r>
              <a:rPr lang="en-US" smtClean="0"/>
              <a:t>3 panels</a:t>
            </a:r>
          </a:p>
          <a:p>
            <a:r>
              <a:rPr lang="en-US" smtClean="0"/>
              <a:t>Each made of 7x5 arrangement of retro-reflective IR emitter-detectors</a:t>
            </a:r>
          </a:p>
          <a:p>
            <a:r>
              <a:rPr lang="en-US" smtClean="0"/>
              <a:t>10 mm pitch</a:t>
            </a:r>
          </a:p>
          <a:p>
            <a:r>
              <a:rPr lang="en-US" smtClean="0"/>
              <a:t>Total size is 150mm x 70 mm</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A56966F-2C28-4B40-A5ED-00D85C3550AC}" type="slidenum">
              <a:rPr lang="en-US"/>
              <a:pPr/>
              <a:t>2</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97" charset="0"/>
              <a:ea typeface="ＭＳ Ｐゴシック" pitchFamily="-97" charset="-128"/>
              <a:cs typeface="ＭＳ Ｐゴシック" pitchFamily="-9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7DC1AC-1396-E446-A231-B01C992A271A}" type="slidenum">
              <a:rPr lang="en-US"/>
              <a:pPr/>
              <a:t>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r>
              <a:rPr lang="en-US" dirty="0" smtClean="0">
                <a:latin typeface="Arial" pitchFamily="-97" charset="0"/>
                <a:ea typeface="ＭＳ Ｐゴシック" pitchFamily="-97" charset="-128"/>
                <a:cs typeface="ＭＳ Ｐゴシック" pitchFamily="-97" charset="-128"/>
              </a:rPr>
              <a:t>Mention briefly the importance of media </a:t>
            </a:r>
            <a:r>
              <a:rPr lang="en-US" baseline="0" dirty="0" smtClean="0">
                <a:latin typeface="Arial" pitchFamily="-97" charset="0"/>
                <a:ea typeface="ＭＳ Ｐゴシック" pitchFamily="-97" charset="-128"/>
                <a:cs typeface="ＭＳ Ｐゴシック" pitchFamily="-97" charset="-128"/>
              </a:rPr>
              <a:t>to our society</a:t>
            </a:r>
            <a:endParaRPr lang="en-US" dirty="0" smtClean="0">
              <a:latin typeface="Arial" pitchFamily="-97" charset="0"/>
              <a:ea typeface="ＭＳ Ｐゴシック" pitchFamily="-97" charset="-128"/>
              <a:cs typeface="ＭＳ Ｐゴシック" pitchFamily="-97" charset="-128"/>
            </a:endParaRPr>
          </a:p>
          <a:p>
            <a:endParaRPr lang="en-US" dirty="0" smtClean="0">
              <a:latin typeface="Arial" pitchFamily="-97" charset="0"/>
              <a:ea typeface="ＭＳ Ｐゴシック" pitchFamily="-97" charset="-128"/>
              <a:cs typeface="ＭＳ Ｐゴシック" pitchFamily="-97" charset="-128"/>
            </a:endParaRPr>
          </a:p>
          <a:p>
            <a:endParaRPr lang="en-US" dirty="0" smtClean="0">
              <a:latin typeface="Arial" pitchFamily="-97" charset="0"/>
              <a:ea typeface="ＭＳ Ｐゴシック" pitchFamily="-97" charset="-128"/>
              <a:cs typeface="ＭＳ Ｐゴシック" pitchFamily="-97" charset="-128"/>
            </a:endParaRPr>
          </a:p>
          <a:p>
            <a:endParaRPr lang="en-US" dirty="0">
              <a:latin typeface="Arial" pitchFamily="-97" charset="0"/>
              <a:ea typeface="ＭＳ Ｐゴシック" pitchFamily="-97" charset="-128"/>
              <a:cs typeface="ＭＳ Ｐゴシック" pitchFamily="-9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A56966F-2C28-4B40-A5ED-00D85C3550AC}" type="slidenum">
              <a:rPr lang="en-US"/>
              <a:pPr/>
              <a:t>4</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97" charset="0"/>
              <a:ea typeface="ＭＳ Ｐゴシック" pitchFamily="-97" charset="-128"/>
              <a:cs typeface="ＭＳ Ｐゴシック" pitchFamily="-9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Bravo text editor, 1974 Lampson and Simonyi</a:t>
            </a:r>
          </a:p>
          <a:p>
            <a:r>
              <a:rPr lang="en-US" dirty="0" smtClean="0"/>
              <a:t>Xerox laser printer, 1969, </a:t>
            </a:r>
            <a:r>
              <a:rPr lang="en-US" dirty="0" err="1" smtClean="0"/>
              <a:t>Starkweather</a:t>
            </a:r>
            <a:endParaRPr lang="en-US" dirty="0" smtClean="0"/>
          </a:p>
          <a:p>
            <a:r>
              <a:rPr lang="en-US" dirty="0" err="1" smtClean="0"/>
              <a:t>Interpress</a:t>
            </a:r>
            <a:endParaRPr lang="en-US" dirty="0" smtClean="0"/>
          </a:p>
          <a:p>
            <a:r>
              <a:rPr lang="en-US" dirty="0" smtClean="0"/>
              <a:t>Bezier</a:t>
            </a:r>
            <a:r>
              <a:rPr lang="en-US" baseline="0" dirty="0" smtClean="0"/>
              <a:t> curve</a:t>
            </a:r>
          </a:p>
          <a:p>
            <a:endParaRPr lang="en-US" baseline="0" dirty="0" smtClean="0"/>
          </a:p>
          <a:p>
            <a:pPr marL="0" marR="0" indent="0" algn="l" defTabSz="914400" rtl="0" eaLnBrk="0" fontAlgn="base" latinLnBrk="0" hangingPunct="0">
              <a:lnSpc>
                <a:spcPct val="90000"/>
              </a:lnSpc>
              <a:spcBef>
                <a:spcPct val="40000"/>
              </a:spcBef>
              <a:spcAft>
                <a:spcPct val="0"/>
              </a:spcAft>
              <a:buClrTx/>
              <a:buSzTx/>
              <a:buFontTx/>
              <a:buNone/>
              <a:tabLst/>
              <a:defRPr/>
            </a:pPr>
            <a:r>
              <a:rPr lang="en-US" dirty="0" smtClean="0"/>
              <a:t>Adobe Postscript (1982)</a:t>
            </a:r>
            <a:endParaRPr lang="en-US" baseline="0" dirty="0" smtClean="0"/>
          </a:p>
          <a:p>
            <a:r>
              <a:rPr lang="en-US" baseline="0" dirty="0" smtClean="0"/>
              <a:t>Apple </a:t>
            </a:r>
            <a:r>
              <a:rPr lang="en-US" baseline="0" dirty="0" err="1" smtClean="0"/>
              <a:t>Laserprinter</a:t>
            </a:r>
            <a:r>
              <a:rPr lang="en-US" baseline="0" dirty="0" smtClean="0"/>
              <a:t> (1985)</a:t>
            </a:r>
          </a:p>
          <a:p>
            <a:r>
              <a:rPr lang="en-US" baseline="0" dirty="0" smtClean="0"/>
              <a:t>Aldus </a:t>
            </a:r>
            <a:r>
              <a:rPr lang="en-US" baseline="0" dirty="0" err="1" smtClean="0"/>
              <a:t>Pagemaker</a:t>
            </a:r>
            <a:r>
              <a:rPr lang="en-US" baseline="0" dirty="0" smtClean="0"/>
              <a:t> (1985)</a:t>
            </a:r>
          </a:p>
          <a:p>
            <a:endParaRPr lang="en-US" baseline="0" dirty="0" smtClean="0"/>
          </a:p>
          <a:p>
            <a:r>
              <a:rPr lang="en-US" baseline="0" dirty="0" smtClean="0"/>
              <a:t>Google book project</a:t>
            </a:r>
          </a:p>
          <a:p>
            <a:endParaRPr lang="en-US" baseline="0" dirty="0" smtClean="0"/>
          </a:p>
          <a:p>
            <a:pPr marL="0" marR="0" indent="0" algn="l" defTabSz="914400" rtl="0" eaLnBrk="0" fontAlgn="base" latinLnBrk="0" hangingPunct="0">
              <a:lnSpc>
                <a:spcPct val="90000"/>
              </a:lnSpc>
              <a:spcBef>
                <a:spcPct val="40000"/>
              </a:spcBef>
              <a:spcAft>
                <a:spcPct val="0"/>
              </a:spcAft>
              <a:buClrTx/>
              <a:buSzTx/>
              <a:buFontTx/>
              <a:buNone/>
              <a:tabLst/>
              <a:defRPr/>
            </a:pPr>
            <a:r>
              <a:rPr lang="en-US" dirty="0" smtClean="0">
                <a:latin typeface="Arial" pitchFamily="-97" charset="0"/>
                <a:ea typeface="ＭＳ Ｐゴシック" pitchFamily="-97" charset="-128"/>
                <a:cs typeface="ＭＳ Ｐゴシック" pitchFamily="-97" charset="-128"/>
              </a:rPr>
              <a:t>The DTP market exploded in 1985 with the introduction in January of the Apple LaserWriter printer, and later in July with the introduction of PageMaker software from Aldus which rapidly became the DTP industry standard software.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69F1142-7B7E-6B4C-8298-3C7601FF96D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a:t>
            </a:r>
            <a:r>
              <a:rPr lang="en-US" dirty="0" err="1" smtClean="0"/>
              <a:t>Chowning</a:t>
            </a:r>
            <a:r>
              <a:rPr lang="en-US" baseline="0" dirty="0" smtClean="0"/>
              <a:t> FM synthesis 1973</a:t>
            </a:r>
          </a:p>
          <a:p>
            <a:r>
              <a:rPr lang="en-US" dirty="0" smtClean="0"/>
              <a:t>http://</a:t>
            </a:r>
            <a:r>
              <a:rPr lang="en-US" dirty="0" err="1" smtClean="0"/>
              <a:t>www.ams.org/featurecolumn/archive/synthesizer.html</a:t>
            </a:r>
            <a:endParaRPr lang="en-US" dirty="0" smtClean="0"/>
          </a:p>
          <a:p>
            <a:endParaRPr lang="en-US" dirty="0" smtClean="0"/>
          </a:p>
          <a:p>
            <a:r>
              <a:rPr lang="en-US" dirty="0" smtClean="0"/>
              <a:t>Reed-</a:t>
            </a:r>
            <a:r>
              <a:rPr lang="en-US" dirty="0" err="1" smtClean="0"/>
              <a:t>solomon</a:t>
            </a:r>
            <a:r>
              <a:rPr lang="en-US" dirty="0" smtClean="0"/>
              <a:t> codes in 1960</a:t>
            </a:r>
          </a:p>
          <a:p>
            <a:r>
              <a:rPr lang="en-US" dirty="0" smtClean="0"/>
              <a:t>http://en.wikipedia.org/wiki/Reed%E2%80%93Solomon_error_correction</a:t>
            </a:r>
          </a:p>
          <a:p>
            <a:endParaRPr lang="en-US" dirty="0" smtClean="0"/>
          </a:p>
          <a:p>
            <a:endParaRPr lang="en-US" dirty="0" smtClean="0"/>
          </a:p>
          <a:p>
            <a:r>
              <a:rPr lang="en-US" dirty="0" err="1" smtClean="0"/>
              <a:t>Soundstream</a:t>
            </a:r>
            <a:r>
              <a:rPr lang="en-US" dirty="0" smtClean="0"/>
              <a:t> founded in 1975 by Tom </a:t>
            </a:r>
            <a:r>
              <a:rPr lang="en-US" dirty="0" err="1" smtClean="0"/>
              <a:t>Stockham</a:t>
            </a:r>
            <a:r>
              <a:rPr lang="en-US" dirty="0" smtClean="0"/>
              <a:t>.</a:t>
            </a:r>
          </a:p>
          <a:p>
            <a:endParaRPr lang="en-US" dirty="0" smtClean="0"/>
          </a:p>
          <a:p>
            <a:r>
              <a:rPr lang="en-US" dirty="0" smtClean="0"/>
              <a:t>In 1976 </a:t>
            </a:r>
            <a:r>
              <a:rPr lang="en-US" dirty="0" err="1" smtClean="0"/>
              <a:t>Soundstream</a:t>
            </a:r>
            <a:r>
              <a:rPr lang="en-US" dirty="0" smtClean="0"/>
              <a:t> restored acoustic (pre-electronic) recordings of </a:t>
            </a:r>
            <a:r>
              <a:rPr lang="en-US" dirty="0" err="1" smtClean="0"/>
              <a:t>Enrico</a:t>
            </a:r>
            <a:r>
              <a:rPr lang="en-US" dirty="0" smtClean="0"/>
              <a:t> Caruso, using 'blind </a:t>
            </a:r>
            <a:r>
              <a:rPr lang="en-US" dirty="0" err="1" smtClean="0"/>
              <a:t>deconvolution</a:t>
            </a:r>
            <a:r>
              <a:rPr lang="en-US" dirty="0" smtClean="0"/>
              <a:t>' (</a:t>
            </a:r>
            <a:r>
              <a:rPr lang="en-US" dirty="0" err="1" smtClean="0"/>
              <a:t>Stockham</a:t>
            </a:r>
            <a:r>
              <a:rPr lang="en-US" dirty="0" smtClean="0"/>
              <a:t> 1971a). These were released by RCA as "Caruso - A Legendary Performer". In subsequent years </a:t>
            </a:r>
            <a:r>
              <a:rPr lang="en-US" dirty="0" err="1" smtClean="0"/>
              <a:t>Soundstream</a:t>
            </a:r>
            <a:r>
              <a:rPr lang="en-US" dirty="0" smtClean="0"/>
              <a:t> restored much of RCA's Caruso portfolio. </a:t>
            </a:r>
          </a:p>
          <a:p>
            <a:endParaRPr lang="en-US" dirty="0" smtClean="0"/>
          </a:p>
          <a:p>
            <a:r>
              <a:rPr lang="en-US" dirty="0" smtClean="0"/>
              <a:t>====</a:t>
            </a:r>
          </a:p>
          <a:p>
            <a:endParaRPr lang="en-US" dirty="0" smtClean="0"/>
          </a:p>
          <a:p>
            <a:r>
              <a:rPr lang="en-US" dirty="0" smtClean="0"/>
              <a:t>A Compact Disc (also known as a CD) is an optical disc used to store digital data, originally developed for storing digital audio. The CD, available on the market since October 1982, remains the standard physical medium for sale of commercial audio recordings to the present day.</a:t>
            </a:r>
          </a:p>
          <a:p>
            <a:endParaRPr lang="en-US" dirty="0" smtClean="0"/>
          </a:p>
          <a:p>
            <a:r>
              <a:rPr lang="en-US" dirty="0" smtClean="0"/>
              <a:t>Reed-Solomon codes on CDs?</a:t>
            </a:r>
          </a:p>
          <a:p>
            <a:endParaRPr lang="en-US" dirty="0" smtClean="0"/>
          </a:p>
          <a:p>
            <a:r>
              <a:rPr lang="en-US" dirty="0" smtClean="0"/>
              <a:t>====</a:t>
            </a:r>
          </a:p>
          <a:p>
            <a:endParaRPr lang="en-US" dirty="0" smtClean="0"/>
          </a:p>
          <a:p>
            <a:r>
              <a:rPr lang="en-US" dirty="0" smtClean="0"/>
              <a:t>MPEG-1 Audio Layer 3, more commonly referred to as MP3, is a digital audio encoding format using a form of </a:t>
            </a:r>
            <a:r>
              <a:rPr lang="en-US" dirty="0" err="1" smtClean="0"/>
              <a:t>lossy</a:t>
            </a:r>
            <a:r>
              <a:rPr lang="en-US" dirty="0" smtClean="0"/>
              <a:t> data compression. It is a common audio format for consumer audio storage, as well as a de facto standard encoding for the transfer and playback of music on digital audio players. MP3 is an audio-specific format that was designed by the Moving Picture Experts Group. The group was formed by several teams of engineers at </a:t>
            </a:r>
            <a:r>
              <a:rPr lang="en-US" dirty="0" err="1" smtClean="0"/>
              <a:t>Fraunhofer</a:t>
            </a:r>
            <a:r>
              <a:rPr lang="en-US" dirty="0" smtClean="0"/>
              <a:t> IIS in Erlangen, Germany, AT&amp;T-Bell Labs in Murray Hill, NJ, USA, Thomson-Brandt, and CCETT as well as others. It was approved as an ISO/IEC standard in 1991.</a:t>
            </a:r>
          </a:p>
          <a:p>
            <a:endParaRPr lang="en-US" dirty="0" smtClean="0"/>
          </a:p>
          <a:p>
            <a:r>
              <a:rPr lang="en-US" dirty="0" smtClean="0"/>
              <a:t>1994 open source mp3 software;</a:t>
            </a:r>
            <a:r>
              <a:rPr lang="en-US" baseline="0" dirty="0" smtClean="0"/>
              <a:t> 1995 .mp3 filename extension</a:t>
            </a:r>
          </a:p>
          <a:p>
            <a:endParaRPr lang="en-US" baseline="0" dirty="0" smtClean="0"/>
          </a:p>
          <a:p>
            <a:r>
              <a:rPr lang="en-US" baseline="0" dirty="0" smtClean="0"/>
              <a:t>====</a:t>
            </a:r>
          </a:p>
          <a:p>
            <a:endParaRPr lang="en-US" baseline="0" dirty="0" smtClean="0"/>
          </a:p>
          <a:p>
            <a:r>
              <a:rPr lang="en-US" baseline="0" dirty="0" smtClean="0"/>
              <a:t>Digital satellite radio</a:t>
            </a:r>
          </a:p>
          <a:p>
            <a:r>
              <a:rPr lang="en-US" baseline="0" dirty="0" smtClean="0"/>
              <a:t>Sirius founded?</a:t>
            </a:r>
          </a:p>
          <a:p>
            <a:r>
              <a:rPr lang="en-US" baseline="0" dirty="0" smtClean="0"/>
              <a:t>XM founded?</a:t>
            </a:r>
          </a:p>
          <a:p>
            <a:endParaRPr lang="en-US" baseline="0" dirty="0" smtClean="0"/>
          </a:p>
          <a:p>
            <a:r>
              <a:rPr lang="en-US" baseline="0" dirty="0" smtClean="0"/>
              <a:t>====</a:t>
            </a:r>
          </a:p>
          <a:p>
            <a:endParaRPr lang="en-US" baseline="0" dirty="0" smtClean="0"/>
          </a:p>
          <a:p>
            <a:r>
              <a:rPr lang="en-US" baseline="0" dirty="0" smtClean="0"/>
              <a:t>Internet radio</a:t>
            </a:r>
          </a:p>
          <a:p>
            <a:r>
              <a:rPr lang="en-US" baseline="0" dirty="0" err="1" smtClean="0"/>
              <a:t>RealNetworks</a:t>
            </a:r>
            <a:r>
              <a:rPr lang="en-US" baseline="0" dirty="0" smtClean="0"/>
              <a:t> 1995</a:t>
            </a:r>
          </a:p>
          <a:p>
            <a:endParaRPr lang="en-US" baseline="0" dirty="0" smtClean="0"/>
          </a:p>
          <a:p>
            <a:r>
              <a:rPr lang="en-US" baseline="0" dirty="0" smtClean="0"/>
              <a:t>====</a:t>
            </a:r>
            <a:endParaRPr lang="en-US" dirty="0" smtClean="0"/>
          </a:p>
          <a:p>
            <a:endParaRPr lang="en-US" dirty="0" smtClean="0"/>
          </a:p>
          <a:p>
            <a:r>
              <a:rPr lang="en-US" dirty="0" smtClean="0"/>
              <a:t>iPod is a brand of portable media players designed and marketed by Apple Inc. and launched on October 23, 2001 (2001-10-23).</a:t>
            </a:r>
          </a:p>
          <a:p>
            <a:endParaRPr lang="en-US" dirty="0" smtClean="0"/>
          </a:p>
          <a:p>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69F1142-7B7E-6B4C-8298-3C7601FF96D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CCD, Boyle and smith</a:t>
            </a:r>
          </a:p>
          <a:p>
            <a:r>
              <a:rPr lang="en-US" dirty="0" smtClean="0"/>
              <a:t>CMOS, Folsom, 1993</a:t>
            </a:r>
          </a:p>
          <a:p>
            <a:r>
              <a:rPr lang="en-US" dirty="0" smtClean="0"/>
              <a:t>DCT</a:t>
            </a:r>
          </a:p>
          <a:p>
            <a:r>
              <a:rPr lang="en-US" baseline="0" dirty="0" smtClean="0"/>
              <a:t>Adobe </a:t>
            </a:r>
            <a:r>
              <a:rPr lang="en-US" baseline="0" dirty="0" err="1" smtClean="0"/>
              <a:t>photoshop</a:t>
            </a:r>
            <a:endParaRPr lang="en-US" baseline="0" dirty="0" smtClean="0"/>
          </a:p>
          <a:p>
            <a:r>
              <a:rPr lang="en-US" baseline="0" dirty="0" smtClean="0"/>
              <a:t>Digital painting (Smith and </a:t>
            </a:r>
            <a:r>
              <a:rPr lang="en-US" baseline="0" dirty="0" err="1" smtClean="0"/>
              <a:t>Shoup</a:t>
            </a:r>
            <a:r>
              <a:rPr lang="en-US" baseline="0" dirty="0" smtClean="0"/>
              <a:t>)</a:t>
            </a:r>
          </a:p>
          <a:p>
            <a:r>
              <a:rPr lang="en-US" baseline="0" dirty="0" err="1" smtClean="0"/>
              <a:t>Flickr</a:t>
            </a:r>
            <a:endParaRPr lang="en-US" baseline="0" dirty="0" smtClean="0"/>
          </a:p>
          <a:p>
            <a:endParaRPr lang="en-US" baseline="0" dirty="0" smtClean="0"/>
          </a:p>
          <a:p>
            <a:pPr marL="0" marR="0" indent="0" algn="l" defTabSz="914400" rtl="0" eaLnBrk="0" fontAlgn="base" latinLnBrk="0" hangingPunct="0">
              <a:lnSpc>
                <a:spcPct val="90000"/>
              </a:lnSpc>
              <a:spcBef>
                <a:spcPct val="40000"/>
              </a:spcBef>
              <a:spcAft>
                <a:spcPct val="0"/>
              </a:spcAft>
              <a:buClrTx/>
              <a:buSzTx/>
              <a:buFontTx/>
              <a:buNone/>
              <a:tabLst/>
              <a:defRPr/>
            </a:pPr>
            <a:r>
              <a:rPr lang="en-US" dirty="0" smtClean="0"/>
              <a:t>Kodak</a:t>
            </a:r>
            <a:r>
              <a:rPr lang="en-US" baseline="0" dirty="0" smtClean="0"/>
              <a:t> abandons film business</a:t>
            </a:r>
          </a:p>
        </p:txBody>
      </p:sp>
      <p:sp>
        <p:nvSpPr>
          <p:cNvPr id="4" name="Slide Number Placeholder 3"/>
          <p:cNvSpPr>
            <a:spLocks noGrp="1"/>
          </p:cNvSpPr>
          <p:nvPr>
            <p:ph type="sldNum" sz="quarter" idx="10"/>
          </p:nvPr>
        </p:nvSpPr>
        <p:spPr/>
        <p:txBody>
          <a:bodyPr/>
          <a:lstStyle/>
          <a:p>
            <a:pPr>
              <a:defRPr/>
            </a:pPr>
            <a:fld id="{B69F1142-7B7E-6B4C-8298-3C7601FF96D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NHK</a:t>
            </a:r>
          </a:p>
          <a:p>
            <a:r>
              <a:rPr lang="en-US" dirty="0" smtClean="0"/>
              <a:t>Motion compensated image compression (MPEG)</a:t>
            </a:r>
          </a:p>
          <a:p>
            <a:r>
              <a:rPr lang="en-US" dirty="0" smtClean="0"/>
              <a:t>ATSC</a:t>
            </a:r>
            <a:r>
              <a:rPr lang="en-US" baseline="0" dirty="0" smtClean="0"/>
              <a:t> standard; nth extension</a:t>
            </a:r>
          </a:p>
          <a:p>
            <a:r>
              <a:rPr lang="en-US" baseline="0" dirty="0" err="1" smtClean="0"/>
              <a:t>Tivo</a:t>
            </a:r>
            <a:r>
              <a:rPr lang="en-US" baseline="0" dirty="0" smtClean="0"/>
              <a:t> time-shifted video (disks)</a:t>
            </a:r>
          </a:p>
          <a:p>
            <a:r>
              <a:rPr lang="en-US" baseline="0" dirty="0" smtClean="0"/>
              <a:t>First full-length computer generated movies</a:t>
            </a:r>
          </a:p>
          <a:p>
            <a:r>
              <a:rPr lang="en-US" baseline="0" dirty="0" err="1" smtClean="0"/>
              <a:t>Youtube</a:t>
            </a:r>
            <a:endParaRPr lang="en-US" baseline="0" dirty="0" smtClean="0"/>
          </a:p>
          <a:p>
            <a:r>
              <a:rPr lang="en-US" baseline="0" dirty="0" smtClean="0"/>
              <a:t>Digital projectors in theaters; 3D movies</a:t>
            </a:r>
          </a:p>
          <a:p>
            <a:endParaRPr lang="en-US" baseline="0" dirty="0" smtClean="0"/>
          </a:p>
          <a:p>
            <a:r>
              <a:rPr lang="en-US" baseline="0" dirty="0" smtClean="0"/>
              <a:t>Andy van Dam led STC center</a:t>
            </a:r>
          </a:p>
          <a:p>
            <a:r>
              <a:rPr lang="en-US" baseline="0" dirty="0" smtClean="0"/>
              <a:t>Worked on first computer-generated movie – never thought it would be done in my lifetime</a:t>
            </a:r>
          </a:p>
          <a:p>
            <a:endParaRPr lang="en-US" dirty="0"/>
          </a:p>
        </p:txBody>
      </p:sp>
      <p:sp>
        <p:nvSpPr>
          <p:cNvPr id="4" name="Slide Number Placeholder 3"/>
          <p:cNvSpPr>
            <a:spLocks noGrp="1"/>
          </p:cNvSpPr>
          <p:nvPr>
            <p:ph type="sldNum" sz="quarter" idx="10"/>
          </p:nvPr>
        </p:nvSpPr>
        <p:spPr/>
        <p:txBody>
          <a:bodyPr/>
          <a:lstStyle/>
          <a:p>
            <a:pPr>
              <a:defRPr/>
            </a:pPr>
            <a:fld id="{B69F1142-7B7E-6B4C-8298-3C7601FF96D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7DC1AC-1396-E446-A231-B01C992A271A}" type="slidenum">
              <a:rPr lang="en-US"/>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endParaRPr lang="en-US">
              <a:latin typeface="Arial" pitchFamily="-97" charset="0"/>
              <a:ea typeface="ＭＳ Ｐゴシック" pitchFamily="-97" charset="-128"/>
              <a:cs typeface="ＭＳ Ｐゴシック" pitchFamily="-9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400800"/>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304800" y="228600"/>
            <a:ext cx="6305550" cy="64008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304800" y="13716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86300" y="13716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7391400"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Text Box 8"/>
          <p:cNvSpPr txBox="1">
            <a:spLocks noChangeArrowheads="1"/>
          </p:cNvSpPr>
          <p:nvPr/>
        </p:nvSpPr>
        <p:spPr bwMode="auto">
          <a:xfrm>
            <a:off x="457200" y="6477000"/>
            <a:ext cx="2209800" cy="2159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800">
                <a:solidFill>
                  <a:srgbClr val="FFFFFF"/>
                </a:solidFill>
              </a:rPr>
              <a:t>© NVIDIA Corporation 2009</a:t>
            </a:r>
          </a:p>
        </p:txBody>
      </p:sp>
    </p:spTree>
  </p:cSld>
  <p:clrMap bg1="dk2" tx1="lt1" bg2="dk1" tx2="lt2" accent1="accent1" accent2="accent2" accent3="accent3" accent4="accent4" accent5="accent5" accent6="accent6" hlink="hlink" folHlink="folHlink"/>
  <p:sldLayoutIdLst>
    <p:sldLayoutId id="2147483663" r:id="rId1"/>
  </p:sldLayoutIdLst>
  <p:transition/>
  <p:txStyles>
    <p:titleStyle>
      <a:lvl1pPr algn="l" rtl="0" fontAlgn="base">
        <a:spcBef>
          <a:spcPct val="0"/>
        </a:spcBef>
        <a:spcAft>
          <a:spcPct val="0"/>
        </a:spcAft>
        <a:defRPr sz="3200" b="1">
          <a:solidFill>
            <a:srgbClr val="73B900"/>
          </a:solidFill>
          <a:latin typeface="+mj-lt"/>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344488" indent="-344488" algn="l" rtl="0" fontAlgn="base">
        <a:spcBef>
          <a:spcPct val="20000"/>
        </a:spcBef>
        <a:spcAft>
          <a:spcPct val="0"/>
        </a:spcAft>
        <a:buSzPct val="100000"/>
        <a:buBlip>
          <a:blip r:embed="rId4"/>
        </a:buBlip>
        <a:defRPr sz="2400" b="1">
          <a:solidFill>
            <a:schemeClr val="tx1"/>
          </a:solidFill>
          <a:latin typeface="+mn-lt"/>
          <a:ea typeface="+mn-ea"/>
          <a:cs typeface="+mn-cs"/>
        </a:defRPr>
      </a:lvl1pPr>
      <a:lvl2pPr marL="914400" indent="-342900" algn="l" rtl="0" fontAlgn="base">
        <a:spcBef>
          <a:spcPct val="20000"/>
        </a:spcBef>
        <a:spcAft>
          <a:spcPct val="0"/>
        </a:spcAft>
        <a:buSzPct val="100000"/>
        <a:buBlip>
          <a:blip r:embed="rId4"/>
        </a:buBlip>
        <a:defRPr sz="2000" b="1">
          <a:solidFill>
            <a:schemeClr val="tx1"/>
          </a:solidFill>
          <a:latin typeface="+mn-lt"/>
          <a:ea typeface="ＭＳ Ｐゴシック" pitchFamily="-97" charset="-128"/>
        </a:defRPr>
      </a:lvl2pPr>
      <a:lvl3pPr marL="1371600" indent="-282575" algn="l" rtl="0" fontAlgn="base">
        <a:spcBef>
          <a:spcPct val="20000"/>
        </a:spcBef>
        <a:spcAft>
          <a:spcPct val="0"/>
        </a:spcAft>
        <a:buSzPct val="100000"/>
        <a:buBlip>
          <a:blip r:embed="rId4"/>
        </a:buBlip>
        <a:defRPr b="1">
          <a:solidFill>
            <a:schemeClr val="tx1"/>
          </a:solidFill>
          <a:latin typeface="+mn-lt"/>
          <a:ea typeface="ＭＳ Ｐゴシック" pitchFamily="-97" charset="-128"/>
        </a:defRPr>
      </a:lvl3pPr>
      <a:lvl4pPr marL="1774825" indent="-228600" algn="l" rtl="0" fontAlgn="base">
        <a:spcBef>
          <a:spcPct val="20000"/>
        </a:spcBef>
        <a:spcAft>
          <a:spcPct val="0"/>
        </a:spcAft>
        <a:buChar char="–"/>
        <a:defRPr sz="2000">
          <a:solidFill>
            <a:schemeClr val="bg1"/>
          </a:solidFill>
          <a:latin typeface="+mn-lt"/>
          <a:ea typeface="ＭＳ Ｐゴシック" pitchFamily="-97" charset="-128"/>
        </a:defRPr>
      </a:lvl4pPr>
      <a:lvl5pPr marL="2117725" indent="-228600" algn="l" rtl="0" fontAlgn="base">
        <a:spcBef>
          <a:spcPct val="20000"/>
        </a:spcBef>
        <a:spcAft>
          <a:spcPct val="0"/>
        </a:spcAft>
        <a:buChar char="»"/>
        <a:defRPr sz="2000">
          <a:solidFill>
            <a:schemeClr val="bg1"/>
          </a:solidFill>
          <a:latin typeface="+mn-lt"/>
          <a:ea typeface="ＭＳ Ｐゴシック" pitchFamily="-97" charset="-128"/>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33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610600" cy="56038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304800" y="1371600"/>
            <a:ext cx="8610600" cy="5257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a:t>
            </a:r>
            <a:r>
              <a:rPr lang="en-US" dirty="0"/>
              <a:t>Level</a:t>
            </a:r>
          </a:p>
          <a:p>
            <a:pPr lvl="2"/>
            <a:r>
              <a:rPr lang="en-US" dirty="0"/>
              <a:t>Third Level</a:t>
            </a:r>
          </a:p>
          <a:p>
            <a:pPr lvl="3"/>
            <a:r>
              <a:rPr lang="en-US" dirty="0"/>
              <a:t>Fourth Level</a:t>
            </a:r>
          </a:p>
        </p:txBody>
      </p:sp>
      <p:sp>
        <p:nvSpPr>
          <p:cNvPr id="35844" name="Line 4"/>
          <p:cNvSpPr>
            <a:spLocks noChangeShapeType="1"/>
          </p:cNvSpPr>
          <p:nvPr/>
        </p:nvSpPr>
        <p:spPr bwMode="auto">
          <a:xfrm>
            <a:off x="304800" y="914400"/>
            <a:ext cx="8610600" cy="0"/>
          </a:xfrm>
          <a:prstGeom prst="line">
            <a:avLst/>
          </a:prstGeom>
          <a:noFill/>
          <a:ln w="50800">
            <a:solidFill>
              <a:schemeClr val="tx1"/>
            </a:solidFill>
            <a:round/>
            <a:headEnd/>
            <a:tailEnd/>
          </a:ln>
          <a:effectLst/>
        </p:spPr>
        <p:txBody>
          <a:bodyPr wrap="none" anchor="ctr">
            <a:prstTxWarp prst="textNoShape">
              <a:avLst/>
            </a:prstTxWarp>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fontAlgn="base" hangingPunct="1">
        <a:lnSpc>
          <a:spcPct val="90000"/>
        </a:lnSpc>
        <a:spcBef>
          <a:spcPct val="0"/>
        </a:spcBef>
        <a:spcAft>
          <a:spcPct val="0"/>
        </a:spcAft>
        <a:defRPr sz="3600" b="1">
          <a:solidFill>
            <a:schemeClr val="tx2"/>
          </a:solidFill>
          <a:latin typeface="+mj-lt"/>
          <a:ea typeface="ＭＳ Ｐゴシック" pitchFamily="-97" charset="-128"/>
          <a:cs typeface="ＭＳ Ｐゴシック" pitchFamily="-97" charset="-128"/>
        </a:defRPr>
      </a:lvl1pPr>
      <a:lvl2pPr algn="l" rtl="0" eaLnBrk="1" fontAlgn="base" hangingPunct="1">
        <a:lnSpc>
          <a:spcPct val="90000"/>
        </a:lnSpc>
        <a:spcBef>
          <a:spcPct val="0"/>
        </a:spcBef>
        <a:spcAft>
          <a:spcPct val="0"/>
        </a:spcAft>
        <a:defRPr sz="3600" b="1">
          <a:solidFill>
            <a:schemeClr val="tx2"/>
          </a:solidFill>
          <a:latin typeface="Futura Book" pitchFamily="34" charset="0"/>
          <a:ea typeface="ＭＳ Ｐゴシック" pitchFamily="-97" charset="-128"/>
          <a:cs typeface="ＭＳ Ｐゴシック" pitchFamily="-97" charset="-128"/>
        </a:defRPr>
      </a:lvl2pPr>
      <a:lvl3pPr algn="l" rtl="0" eaLnBrk="1" fontAlgn="base" hangingPunct="1">
        <a:lnSpc>
          <a:spcPct val="90000"/>
        </a:lnSpc>
        <a:spcBef>
          <a:spcPct val="0"/>
        </a:spcBef>
        <a:spcAft>
          <a:spcPct val="0"/>
        </a:spcAft>
        <a:defRPr sz="3600" b="1">
          <a:solidFill>
            <a:schemeClr val="tx2"/>
          </a:solidFill>
          <a:latin typeface="Futura Book" pitchFamily="34" charset="0"/>
          <a:ea typeface="ＭＳ Ｐゴシック" pitchFamily="-97" charset="-128"/>
          <a:cs typeface="ＭＳ Ｐゴシック" pitchFamily="-97" charset="-128"/>
        </a:defRPr>
      </a:lvl3pPr>
      <a:lvl4pPr algn="l" rtl="0" eaLnBrk="1" fontAlgn="base" hangingPunct="1">
        <a:lnSpc>
          <a:spcPct val="90000"/>
        </a:lnSpc>
        <a:spcBef>
          <a:spcPct val="0"/>
        </a:spcBef>
        <a:spcAft>
          <a:spcPct val="0"/>
        </a:spcAft>
        <a:defRPr sz="3600" b="1">
          <a:solidFill>
            <a:schemeClr val="tx2"/>
          </a:solidFill>
          <a:latin typeface="Futura Book" pitchFamily="34" charset="0"/>
          <a:ea typeface="ＭＳ Ｐゴシック" pitchFamily="-97" charset="-128"/>
          <a:cs typeface="ＭＳ Ｐゴシック" pitchFamily="-97" charset="-128"/>
        </a:defRPr>
      </a:lvl4pPr>
      <a:lvl5pPr algn="l" rtl="0" eaLnBrk="1" fontAlgn="base" hangingPunct="1">
        <a:lnSpc>
          <a:spcPct val="90000"/>
        </a:lnSpc>
        <a:spcBef>
          <a:spcPct val="0"/>
        </a:spcBef>
        <a:spcAft>
          <a:spcPct val="0"/>
        </a:spcAft>
        <a:defRPr sz="3600" b="1">
          <a:solidFill>
            <a:schemeClr val="tx2"/>
          </a:solidFill>
          <a:latin typeface="Futura Book" pitchFamily="34" charset="0"/>
          <a:ea typeface="ＭＳ Ｐゴシック" pitchFamily="-97" charset="-128"/>
          <a:cs typeface="ＭＳ Ｐゴシック" pitchFamily="-97" charset="-128"/>
        </a:defRPr>
      </a:lvl5pPr>
      <a:lvl6pPr marL="457200" algn="l" rtl="0" eaLnBrk="1" fontAlgn="base" hangingPunct="1">
        <a:lnSpc>
          <a:spcPct val="90000"/>
        </a:lnSpc>
        <a:spcBef>
          <a:spcPct val="0"/>
        </a:spcBef>
        <a:spcAft>
          <a:spcPct val="0"/>
        </a:spcAft>
        <a:defRPr sz="3600" b="1">
          <a:solidFill>
            <a:schemeClr val="tx2"/>
          </a:solidFill>
          <a:latin typeface="Futura Book" pitchFamily="34" charset="0"/>
        </a:defRPr>
      </a:lvl6pPr>
      <a:lvl7pPr marL="914400" algn="l" rtl="0" eaLnBrk="1" fontAlgn="base" hangingPunct="1">
        <a:lnSpc>
          <a:spcPct val="90000"/>
        </a:lnSpc>
        <a:spcBef>
          <a:spcPct val="0"/>
        </a:spcBef>
        <a:spcAft>
          <a:spcPct val="0"/>
        </a:spcAft>
        <a:defRPr sz="3600" b="1">
          <a:solidFill>
            <a:schemeClr val="tx2"/>
          </a:solidFill>
          <a:latin typeface="Futura Book" pitchFamily="34" charset="0"/>
        </a:defRPr>
      </a:lvl7pPr>
      <a:lvl8pPr marL="1371600" algn="l" rtl="0" eaLnBrk="1" fontAlgn="base" hangingPunct="1">
        <a:lnSpc>
          <a:spcPct val="90000"/>
        </a:lnSpc>
        <a:spcBef>
          <a:spcPct val="0"/>
        </a:spcBef>
        <a:spcAft>
          <a:spcPct val="0"/>
        </a:spcAft>
        <a:defRPr sz="3600" b="1">
          <a:solidFill>
            <a:schemeClr val="tx2"/>
          </a:solidFill>
          <a:latin typeface="Futura Book" pitchFamily="34" charset="0"/>
        </a:defRPr>
      </a:lvl8pPr>
      <a:lvl9pPr marL="1828800" algn="l" rtl="0" eaLnBrk="1" fontAlgn="base" hangingPunct="1">
        <a:lnSpc>
          <a:spcPct val="90000"/>
        </a:lnSpc>
        <a:spcBef>
          <a:spcPct val="0"/>
        </a:spcBef>
        <a:spcAft>
          <a:spcPct val="0"/>
        </a:spcAft>
        <a:defRPr sz="3600" b="1">
          <a:solidFill>
            <a:schemeClr val="tx2"/>
          </a:solidFill>
          <a:latin typeface="Futura Book" pitchFamily="34" charset="0"/>
        </a:defRPr>
      </a:lvl9pPr>
    </p:titleStyle>
    <p:bodyStyle>
      <a:lvl1pPr marL="457200" indent="-457200" algn="l" rtl="0" eaLnBrk="1" fontAlgn="base" hangingPunct="1">
        <a:lnSpc>
          <a:spcPct val="90000"/>
        </a:lnSpc>
        <a:spcBef>
          <a:spcPct val="50000"/>
        </a:spcBef>
        <a:spcAft>
          <a:spcPct val="0"/>
        </a:spcAft>
        <a:buClr>
          <a:schemeClr val="accent1"/>
        </a:buClr>
        <a:buSzPct val="120000"/>
        <a:buFont typeface="Lucida Grande"/>
        <a:buNone/>
        <a:defRPr sz="2400" b="1">
          <a:solidFill>
            <a:schemeClr val="tx1"/>
          </a:solidFill>
          <a:latin typeface="+mn-lt"/>
          <a:ea typeface="ＭＳ Ｐゴシック" pitchFamily="-97" charset="-128"/>
          <a:cs typeface="ＭＳ Ｐゴシック" pitchFamily="-97" charset="-128"/>
        </a:defRPr>
      </a:lvl1pPr>
      <a:lvl2pPr marL="914400" indent="-342900" algn="l" rtl="0" eaLnBrk="1" fontAlgn="base" hangingPunct="1">
        <a:lnSpc>
          <a:spcPct val="90000"/>
        </a:lnSpc>
        <a:spcBef>
          <a:spcPct val="50000"/>
        </a:spcBef>
        <a:spcAft>
          <a:spcPct val="0"/>
        </a:spcAft>
        <a:buClr>
          <a:schemeClr val="accent1"/>
        </a:buClr>
        <a:buSzPct val="80000"/>
        <a:buFont typeface="Monotype Sorts" pitchFamily="-97" charset="2"/>
        <a:buChar char="n"/>
        <a:defRPr sz="2400" b="1">
          <a:solidFill>
            <a:schemeClr val="tx1"/>
          </a:solidFill>
          <a:latin typeface="+mn-lt"/>
          <a:ea typeface="ＭＳ Ｐゴシック" pitchFamily="-97" charset="-128"/>
        </a:defRPr>
      </a:lvl2pPr>
      <a:lvl3pPr marL="1371600" indent="-342900" algn="l" rtl="0" eaLnBrk="1" fontAlgn="base" hangingPunct="1">
        <a:lnSpc>
          <a:spcPct val="90000"/>
        </a:lnSpc>
        <a:spcBef>
          <a:spcPct val="50000"/>
        </a:spcBef>
        <a:spcAft>
          <a:spcPct val="0"/>
        </a:spcAft>
        <a:buClr>
          <a:schemeClr val="accent1"/>
        </a:buClr>
        <a:buSzPct val="80000"/>
        <a:buFont typeface="Monotype Sorts" pitchFamily="-97" charset="2"/>
        <a:buChar char="n"/>
        <a:defRPr sz="2000" b="1">
          <a:solidFill>
            <a:schemeClr val="tx1"/>
          </a:solidFill>
          <a:latin typeface="+mn-lt"/>
          <a:ea typeface="ＭＳ Ｐゴシック" pitchFamily="-97" charset="-128"/>
        </a:defRPr>
      </a:lvl3pPr>
      <a:lvl4pPr marL="1828800" indent="-342900" algn="l" rtl="0" eaLnBrk="1" fontAlgn="base" hangingPunct="1">
        <a:lnSpc>
          <a:spcPct val="90000"/>
        </a:lnSpc>
        <a:spcBef>
          <a:spcPct val="50000"/>
        </a:spcBef>
        <a:spcAft>
          <a:spcPct val="0"/>
        </a:spcAft>
        <a:defRPr sz="2000" b="1">
          <a:solidFill>
            <a:schemeClr val="tx1"/>
          </a:solidFill>
          <a:latin typeface="+mn-lt"/>
          <a:ea typeface="ＭＳ Ｐゴシック" pitchFamily="-97" charset="-128"/>
        </a:defRPr>
      </a:lvl4pPr>
      <a:lvl5pPr marL="2400300" indent="-171450" algn="l" rtl="0" eaLnBrk="1" fontAlgn="base" hangingPunct="1">
        <a:spcBef>
          <a:spcPct val="20000"/>
        </a:spcBef>
        <a:spcAft>
          <a:spcPct val="0"/>
        </a:spcAft>
        <a:buChar char="»"/>
        <a:defRPr sz="2000">
          <a:solidFill>
            <a:schemeClr val="tx1"/>
          </a:solidFill>
          <a:latin typeface="Times New Roman" pitchFamily="-97" charset="0"/>
          <a:ea typeface="ＭＳ Ｐゴシック" pitchFamily="-97" charset="-128"/>
        </a:defRPr>
      </a:lvl5pPr>
      <a:lvl6pPr marL="2857500" indent="-171450" algn="l" rtl="0" eaLnBrk="1" fontAlgn="base" hangingPunct="1">
        <a:spcBef>
          <a:spcPct val="20000"/>
        </a:spcBef>
        <a:spcAft>
          <a:spcPct val="0"/>
        </a:spcAft>
        <a:buChar char="»"/>
        <a:defRPr sz="2000">
          <a:solidFill>
            <a:schemeClr val="tx1"/>
          </a:solidFill>
          <a:latin typeface="Times New Roman" pitchFamily="-97" charset="0"/>
          <a:ea typeface="ＭＳ Ｐゴシック" pitchFamily="-97" charset="-128"/>
        </a:defRPr>
      </a:lvl6pPr>
      <a:lvl7pPr marL="3314700" indent="-171450" algn="l" rtl="0" eaLnBrk="1" fontAlgn="base" hangingPunct="1">
        <a:spcBef>
          <a:spcPct val="20000"/>
        </a:spcBef>
        <a:spcAft>
          <a:spcPct val="0"/>
        </a:spcAft>
        <a:buChar char="»"/>
        <a:defRPr sz="2000">
          <a:solidFill>
            <a:schemeClr val="tx1"/>
          </a:solidFill>
          <a:latin typeface="Times New Roman" pitchFamily="-97" charset="0"/>
          <a:ea typeface="ＭＳ Ｐゴシック" pitchFamily="-97" charset="-128"/>
        </a:defRPr>
      </a:lvl7pPr>
      <a:lvl8pPr marL="3771900" indent="-171450" algn="l" rtl="0" eaLnBrk="1" fontAlgn="base" hangingPunct="1">
        <a:spcBef>
          <a:spcPct val="20000"/>
        </a:spcBef>
        <a:spcAft>
          <a:spcPct val="0"/>
        </a:spcAft>
        <a:buChar char="»"/>
        <a:defRPr sz="2000">
          <a:solidFill>
            <a:schemeClr val="tx1"/>
          </a:solidFill>
          <a:latin typeface="Times New Roman" pitchFamily="-97" charset="0"/>
          <a:ea typeface="ＭＳ Ｐゴシック" pitchFamily="-97" charset="-128"/>
        </a:defRPr>
      </a:lvl8pPr>
      <a:lvl9pPr marL="4229100" indent="-171450" algn="l" rtl="0" eaLnBrk="1" fontAlgn="base" hangingPunct="1">
        <a:spcBef>
          <a:spcPct val="20000"/>
        </a:spcBef>
        <a:spcAft>
          <a:spcPct val="0"/>
        </a:spcAft>
        <a:buChar char="»"/>
        <a:defRPr sz="2000">
          <a:solidFill>
            <a:schemeClr val="tx1"/>
          </a:solidFill>
          <a:latin typeface="Times New Roman" pitchFamily="-97" charset="0"/>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notesSlide" Target="../notesSlides/notesSlide14.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47152" y="474071"/>
            <a:ext cx="8449695" cy="6251969"/>
          </a:xfrm>
          <a:prstGeom prst="rect">
            <a:avLst/>
          </a:prstGeom>
          <a:noFill/>
          <a:ln w="25400">
            <a:noFill/>
            <a:miter lim="800000"/>
            <a:headEnd/>
            <a:tailEnd/>
          </a:ln>
        </p:spPr>
        <p:txBody>
          <a:bodyPr wrap="square">
            <a:prstTxWarp prst="textNoShape">
              <a:avLst/>
            </a:prstTxWarp>
            <a:spAutoFit/>
          </a:bodyPr>
          <a:lstStyle/>
          <a:p>
            <a:pPr algn="ctr">
              <a:spcBef>
                <a:spcPct val="25000"/>
              </a:spcBef>
            </a:pPr>
            <a:r>
              <a:rPr lang="en-US" sz="5400" dirty="0" smtClean="0">
                <a:latin typeface="Arial" pitchFamily="-97" charset="0"/>
              </a:rPr>
              <a:t>Pixels Everywhere</a:t>
            </a:r>
          </a:p>
          <a:p>
            <a:pPr algn="ctr">
              <a:spcBef>
                <a:spcPct val="25000"/>
              </a:spcBef>
            </a:pPr>
            <a:r>
              <a:rPr lang="en-US" sz="3200" dirty="0" smtClean="0">
                <a:latin typeface="Arial" pitchFamily="-97" charset="0"/>
              </a:rPr>
              <a:t>Media Tech and How it Changed the World</a:t>
            </a:r>
          </a:p>
          <a:p>
            <a:pPr algn="ctr">
              <a:spcBef>
                <a:spcPct val="25000"/>
              </a:spcBef>
            </a:pPr>
            <a:endParaRPr lang="en-US" sz="3600" dirty="0">
              <a:latin typeface="Arial" pitchFamily="-97" charset="0"/>
            </a:endParaRPr>
          </a:p>
          <a:p>
            <a:pPr algn="ctr">
              <a:spcBef>
                <a:spcPct val="25000"/>
              </a:spcBef>
            </a:pPr>
            <a:r>
              <a:rPr lang="en-US" sz="3200" dirty="0">
                <a:latin typeface="Arial" pitchFamily="-97" charset="0"/>
              </a:rPr>
              <a:t>Pat Hanrahan</a:t>
            </a:r>
            <a:endParaRPr lang="en-US" sz="3200" dirty="0" smtClean="0">
              <a:latin typeface="Arial" pitchFamily="-97" charset="0"/>
            </a:endParaRPr>
          </a:p>
          <a:p>
            <a:pPr algn="ctr">
              <a:spcBef>
                <a:spcPct val="25000"/>
              </a:spcBef>
            </a:pPr>
            <a:r>
              <a:rPr lang="en-US" sz="3200" dirty="0" smtClean="0">
                <a:latin typeface="Arial" pitchFamily="-97" charset="0"/>
              </a:rPr>
              <a:t>Department of Computer Science</a:t>
            </a:r>
          </a:p>
          <a:p>
            <a:pPr algn="ctr">
              <a:spcBef>
                <a:spcPct val="25000"/>
              </a:spcBef>
            </a:pPr>
            <a:r>
              <a:rPr lang="en-US" sz="3200" dirty="0" smtClean="0">
                <a:latin typeface="Arial" pitchFamily="-97" charset="0"/>
              </a:rPr>
              <a:t>Stanford University</a:t>
            </a:r>
          </a:p>
          <a:p>
            <a:pPr algn="ctr">
              <a:spcBef>
                <a:spcPct val="25000"/>
              </a:spcBef>
            </a:pPr>
            <a:endParaRPr lang="en-US" sz="3200" dirty="0" smtClean="0">
              <a:latin typeface="Arial" pitchFamily="-97" charset="0"/>
            </a:endParaRPr>
          </a:p>
          <a:p>
            <a:pPr algn="ctr">
              <a:lnSpc>
                <a:spcPct val="90000"/>
              </a:lnSpc>
            </a:pPr>
            <a:r>
              <a:rPr lang="en-US" sz="2800" dirty="0" smtClean="0"/>
              <a:t>Computing Research that Changed the World:</a:t>
            </a:r>
          </a:p>
          <a:p>
            <a:pPr algn="ctr">
              <a:lnSpc>
                <a:spcPct val="90000"/>
              </a:lnSpc>
            </a:pPr>
            <a:r>
              <a:rPr lang="en-US" sz="2800" dirty="0" smtClean="0"/>
              <a:t>Reflections and Perspectives</a:t>
            </a:r>
          </a:p>
          <a:p>
            <a:pPr algn="ctr">
              <a:lnSpc>
                <a:spcPct val="90000"/>
              </a:lnSpc>
            </a:pPr>
            <a:r>
              <a:rPr lang="en-US" sz="2800" dirty="0" smtClean="0"/>
              <a:t>Washington, DC</a:t>
            </a:r>
          </a:p>
          <a:p>
            <a:pPr algn="ctr">
              <a:lnSpc>
                <a:spcPct val="90000"/>
              </a:lnSpc>
            </a:pPr>
            <a:r>
              <a:rPr lang="en-US" sz="2800" dirty="0" smtClean="0"/>
              <a:t>March 25,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ea typeface="ＭＳ Ｐゴシック" pitchFamily="-97" charset="-128"/>
                <a:cs typeface="ＭＳ Ｐゴシック" pitchFamily="-97" charset="-128"/>
              </a:rPr>
              <a:t>Invention of New Media</a:t>
            </a:r>
            <a:endParaRPr lang="en-US" dirty="0">
              <a:ea typeface="ＭＳ Ｐゴシック" pitchFamily="-97" charset="-128"/>
              <a:cs typeface="ＭＳ Ｐゴシック" pitchFamily="-97" charset="-128"/>
            </a:endParaRPr>
          </a:p>
        </p:txBody>
      </p:sp>
      <p:sp>
        <p:nvSpPr>
          <p:cNvPr id="25603" name="Rectangle 3"/>
          <p:cNvSpPr>
            <a:spLocks noGrp="1" noChangeArrowheads="1"/>
          </p:cNvSpPr>
          <p:nvPr>
            <p:ph idx="1"/>
          </p:nvPr>
        </p:nvSpPr>
        <p:spPr/>
        <p:txBody>
          <a:bodyPr/>
          <a:lstStyle/>
          <a:p>
            <a:r>
              <a:rPr lang="en-US" dirty="0" smtClean="0"/>
              <a:t>Games</a:t>
            </a:r>
          </a:p>
          <a:p>
            <a:r>
              <a:rPr lang="en-US" dirty="0" smtClean="0"/>
              <a:t>Multimedia computers and media servers</a:t>
            </a:r>
          </a:p>
          <a:p>
            <a:r>
              <a:rPr lang="en-US" dirty="0" smtClean="0"/>
              <a:t>Networked graphics (flash) and the WWW</a:t>
            </a:r>
          </a:p>
          <a:p>
            <a:r>
              <a:rPr lang="en-US" dirty="0" smtClean="0"/>
              <a:t>Sharing music (iTunes), photos (</a:t>
            </a:r>
            <a:r>
              <a:rPr lang="en-US" dirty="0" err="1" smtClean="0"/>
              <a:t>flickr</a:t>
            </a:r>
            <a:r>
              <a:rPr lang="en-US" dirty="0" smtClean="0"/>
              <a:t>, </a:t>
            </a:r>
            <a:r>
              <a:rPr lang="en-US" dirty="0" err="1" smtClean="0"/>
              <a:t>phototourism</a:t>
            </a:r>
            <a:r>
              <a:rPr lang="en-US" dirty="0" smtClean="0"/>
              <a:t>), videos (</a:t>
            </a:r>
            <a:r>
              <a:rPr lang="en-US" dirty="0" err="1" smtClean="0"/>
              <a:t>youtube</a:t>
            </a:r>
            <a:r>
              <a:rPr lang="en-US" dirty="0" smtClean="0"/>
              <a:t>)</a:t>
            </a:r>
          </a:p>
          <a:p>
            <a:r>
              <a:rPr lang="en-US" dirty="0" smtClean="0"/>
              <a:t>Virtual worlds (Google Earth, Second Life, </a:t>
            </a:r>
            <a:r>
              <a:rPr lang="en-US" dirty="0" err="1" smtClean="0"/>
              <a:t>WoW</a:t>
            </a:r>
            <a:r>
              <a:rPr lang="en-US" dirty="0" smtClean="0"/>
              <a:t>)</a:t>
            </a:r>
          </a:p>
          <a:p>
            <a:r>
              <a:rPr lang="en-US" dirty="0" smtClean="0"/>
              <a:t>Electronic books (Amazon Kindle)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2967335"/>
            <a:ext cx="8229600" cy="923330"/>
          </a:xfrm>
          <a:prstGeom prst="rect">
            <a:avLst/>
          </a:prstGeom>
          <a:noFill/>
          <a:ln w="25400">
            <a:noFill/>
            <a:miter lim="800000"/>
            <a:headEnd/>
            <a:tailEnd/>
          </a:ln>
        </p:spPr>
        <p:txBody>
          <a:bodyPr>
            <a:prstTxWarp prst="textNoShape">
              <a:avLst/>
            </a:prstTxWarp>
            <a:spAutoFit/>
          </a:bodyPr>
          <a:lstStyle/>
          <a:p>
            <a:pPr algn="ctr">
              <a:spcBef>
                <a:spcPct val="25000"/>
              </a:spcBef>
            </a:pPr>
            <a:r>
              <a:rPr lang="en-US" sz="5400" dirty="0" smtClean="0"/>
              <a:t>Research Trends</a:t>
            </a:r>
            <a:endParaRPr lang="en-US" sz="5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Trends</a:t>
            </a:r>
            <a:endParaRPr lang="en-US" dirty="0"/>
          </a:p>
        </p:txBody>
      </p:sp>
      <p:sp>
        <p:nvSpPr>
          <p:cNvPr id="3" name="Content Placeholder 2"/>
          <p:cNvSpPr>
            <a:spLocks noGrp="1"/>
          </p:cNvSpPr>
          <p:nvPr>
            <p:ph idx="1"/>
          </p:nvPr>
        </p:nvSpPr>
        <p:spPr/>
        <p:txBody>
          <a:bodyPr/>
          <a:lstStyle/>
          <a:p>
            <a:r>
              <a:rPr lang="en-US" dirty="0" smtClean="0"/>
              <a:t>Supercomputers on a chip</a:t>
            </a:r>
          </a:p>
          <a:p>
            <a:r>
              <a:rPr lang="en-US" dirty="0" smtClean="0"/>
              <a:t>Reinventing photography and cameras</a:t>
            </a:r>
          </a:p>
          <a:p>
            <a:r>
              <a:rPr lang="en-US" dirty="0" smtClean="0"/>
              <a:t>Building planetary-scale virtual worlds</a:t>
            </a:r>
          </a:p>
          <a:p>
            <a:r>
              <a:rPr lang="en-US" dirty="0" smtClean="0"/>
              <a:t>New interaction devices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
        <p:cNvGrpSpPr/>
        <p:nvPr/>
      </p:nvGrpSpPr>
      <p:grpSpPr>
        <a:xfrm>
          <a:off x="0" y="0"/>
          <a:ext cx="0" cy="0"/>
          <a:chOff x="0" y="0"/>
          <a:chExt cx="0" cy="0"/>
        </a:xfrm>
      </p:grpSpPr>
      <p:cxnSp>
        <p:nvCxnSpPr>
          <p:cNvPr id="6146" name="AutoShape 82"/>
          <p:cNvCxnSpPr>
            <a:cxnSpLocks noChangeShapeType="1"/>
            <a:stCxn id="6428" idx="0"/>
            <a:endCxn id="6175" idx="0"/>
          </p:cNvCxnSpPr>
          <p:nvPr/>
        </p:nvCxnSpPr>
        <p:spPr bwMode="auto">
          <a:xfrm rot="5400000" flipH="1" flipV="1">
            <a:off x="817563" y="1751012"/>
            <a:ext cx="3727450" cy="3489325"/>
          </a:xfrm>
          <a:prstGeom prst="bentConnector5">
            <a:avLst>
              <a:gd name="adj1" fmla="val -3801"/>
              <a:gd name="adj2" fmla="val 217269"/>
              <a:gd name="adj3" fmla="val 117389"/>
            </a:avLst>
          </a:prstGeom>
          <a:noFill/>
          <a:ln w="19050">
            <a:solidFill>
              <a:srgbClr val="98BC00"/>
            </a:solidFill>
            <a:miter lim="800000"/>
            <a:headEnd/>
            <a:tailEnd type="triangle" w="med" len="med"/>
          </a:ln>
        </p:spPr>
      </p:cxnSp>
      <p:cxnSp>
        <p:nvCxnSpPr>
          <p:cNvPr id="6147" name="AutoShape 79"/>
          <p:cNvCxnSpPr>
            <a:cxnSpLocks noChangeShapeType="1"/>
          </p:cNvCxnSpPr>
          <p:nvPr/>
        </p:nvCxnSpPr>
        <p:spPr bwMode="auto">
          <a:xfrm rot="5400000">
            <a:off x="4319588" y="1905000"/>
            <a:ext cx="201612" cy="1588"/>
          </a:xfrm>
          <a:prstGeom prst="straightConnector1">
            <a:avLst/>
          </a:prstGeom>
          <a:noFill/>
          <a:ln w="19050">
            <a:solidFill>
              <a:srgbClr val="98BC00"/>
            </a:solidFill>
            <a:round/>
            <a:headEnd/>
            <a:tailEnd type="triangle" w="med" len="med"/>
          </a:ln>
        </p:spPr>
      </p:cxnSp>
      <p:grpSp>
        <p:nvGrpSpPr>
          <p:cNvPr id="2" name="Group 3"/>
          <p:cNvGrpSpPr>
            <a:grpSpLocks/>
          </p:cNvGrpSpPr>
          <p:nvPr/>
        </p:nvGrpSpPr>
        <p:grpSpPr bwMode="auto">
          <a:xfrm>
            <a:off x="76200" y="5867400"/>
            <a:ext cx="990600" cy="914400"/>
            <a:chOff x="174" y="3154"/>
            <a:chExt cx="837" cy="480"/>
          </a:xfrm>
        </p:grpSpPr>
        <p:cxnSp>
          <p:nvCxnSpPr>
            <p:cNvPr id="6926"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927"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3" name="Group 6"/>
            <p:cNvGrpSpPr>
              <a:grpSpLocks/>
            </p:cNvGrpSpPr>
            <p:nvPr/>
          </p:nvGrpSpPr>
          <p:grpSpPr bwMode="auto">
            <a:xfrm>
              <a:off x="174" y="3154"/>
              <a:ext cx="397" cy="171"/>
              <a:chOff x="144" y="3552"/>
              <a:chExt cx="864" cy="288"/>
            </a:xfrm>
          </p:grpSpPr>
          <p:sp>
            <p:nvSpPr>
              <p:cNvPr id="6931"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4" name="Group 8"/>
              <p:cNvGrpSpPr>
                <a:grpSpLocks/>
              </p:cNvGrpSpPr>
              <p:nvPr/>
            </p:nvGrpSpPr>
            <p:grpSpPr bwMode="auto">
              <a:xfrm>
                <a:off x="192" y="3600"/>
                <a:ext cx="192" cy="192"/>
                <a:chOff x="1728" y="3792"/>
                <a:chExt cx="192" cy="192"/>
              </a:xfrm>
            </p:grpSpPr>
            <p:sp>
              <p:nvSpPr>
                <p:cNvPr id="6948"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49"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50"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51"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5" name="Group 13"/>
              <p:cNvGrpSpPr>
                <a:grpSpLocks/>
              </p:cNvGrpSpPr>
              <p:nvPr/>
            </p:nvGrpSpPr>
            <p:grpSpPr bwMode="auto">
              <a:xfrm>
                <a:off x="384" y="3600"/>
                <a:ext cx="192" cy="192"/>
                <a:chOff x="1728" y="3792"/>
                <a:chExt cx="192" cy="192"/>
              </a:xfrm>
            </p:grpSpPr>
            <p:sp>
              <p:nvSpPr>
                <p:cNvPr id="6944"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45"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46"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47"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 name="Group 18"/>
              <p:cNvGrpSpPr>
                <a:grpSpLocks/>
              </p:cNvGrpSpPr>
              <p:nvPr/>
            </p:nvGrpSpPr>
            <p:grpSpPr bwMode="auto">
              <a:xfrm>
                <a:off x="576" y="3600"/>
                <a:ext cx="192" cy="192"/>
                <a:chOff x="1728" y="3792"/>
                <a:chExt cx="192" cy="192"/>
              </a:xfrm>
            </p:grpSpPr>
            <p:sp>
              <p:nvSpPr>
                <p:cNvPr id="6940"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41"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42"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43"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7" name="Group 23"/>
              <p:cNvGrpSpPr>
                <a:grpSpLocks/>
              </p:cNvGrpSpPr>
              <p:nvPr/>
            </p:nvGrpSpPr>
            <p:grpSpPr bwMode="auto">
              <a:xfrm>
                <a:off x="768" y="3600"/>
                <a:ext cx="192" cy="192"/>
                <a:chOff x="1728" y="3792"/>
                <a:chExt cx="192" cy="192"/>
              </a:xfrm>
            </p:grpSpPr>
            <p:sp>
              <p:nvSpPr>
                <p:cNvPr id="6936"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37"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38"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39"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929"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930"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sp>
        <p:nvSpPr>
          <p:cNvPr id="6149" name="Rectangle 534"/>
          <p:cNvSpPr>
            <a:spLocks noGrp="1" noChangeArrowheads="1"/>
          </p:cNvSpPr>
          <p:nvPr>
            <p:ph type="title"/>
          </p:nvPr>
        </p:nvSpPr>
        <p:spPr>
          <a:xfrm>
            <a:off x="457200" y="109538"/>
            <a:ext cx="7391400" cy="584200"/>
          </a:xfrm>
        </p:spPr>
        <p:txBody>
          <a:bodyPr/>
          <a:lstStyle/>
          <a:p>
            <a:r>
              <a:rPr lang="en-US"/>
              <a:t>Modern GPU Architecture: 240 Cores</a:t>
            </a:r>
          </a:p>
        </p:txBody>
      </p:sp>
      <p:grpSp>
        <p:nvGrpSpPr>
          <p:cNvPr id="8" name="Group 591"/>
          <p:cNvGrpSpPr>
            <a:grpSpLocks/>
          </p:cNvGrpSpPr>
          <p:nvPr/>
        </p:nvGrpSpPr>
        <p:grpSpPr bwMode="auto">
          <a:xfrm>
            <a:off x="228600" y="2159000"/>
            <a:ext cx="1417638" cy="1574800"/>
            <a:chOff x="234950" y="2887532"/>
            <a:chExt cx="1417531" cy="1575589"/>
          </a:xfrm>
        </p:grpSpPr>
        <p:sp>
          <p:nvSpPr>
            <p:cNvPr id="6873"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874"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875"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9" name="Group 39"/>
            <p:cNvGrpSpPr>
              <a:grpSpLocks/>
            </p:cNvGrpSpPr>
            <p:nvPr/>
          </p:nvGrpSpPr>
          <p:grpSpPr bwMode="auto">
            <a:xfrm>
              <a:off x="273055" y="2925651"/>
              <a:ext cx="422327" cy="805266"/>
              <a:chOff x="533" y="394"/>
              <a:chExt cx="266" cy="507"/>
            </a:xfrm>
          </p:grpSpPr>
          <p:sp>
            <p:nvSpPr>
              <p:cNvPr id="6917"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18" name="Rectangle 4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919"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20"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21"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22"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23"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24"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25"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10" name="Group 49"/>
            <p:cNvGrpSpPr>
              <a:grpSpLocks/>
            </p:cNvGrpSpPr>
            <p:nvPr/>
          </p:nvGrpSpPr>
          <p:grpSpPr bwMode="auto">
            <a:xfrm>
              <a:off x="735074" y="2925651"/>
              <a:ext cx="422327" cy="805266"/>
              <a:chOff x="533" y="394"/>
              <a:chExt cx="266" cy="507"/>
            </a:xfrm>
          </p:grpSpPr>
          <p:sp>
            <p:nvSpPr>
              <p:cNvPr id="6908"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909"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910"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11"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12"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13"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14"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15"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916"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878"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879"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11" name="Group 62"/>
            <p:cNvGrpSpPr>
              <a:grpSpLocks/>
            </p:cNvGrpSpPr>
            <p:nvPr/>
          </p:nvGrpSpPr>
          <p:grpSpPr bwMode="auto">
            <a:xfrm>
              <a:off x="312747" y="3808743"/>
              <a:ext cx="152419" cy="308129"/>
              <a:chOff x="2457" y="566"/>
              <a:chExt cx="102" cy="204"/>
            </a:xfrm>
          </p:grpSpPr>
          <p:sp>
            <p:nvSpPr>
              <p:cNvPr id="6906" name="Rectangle 63"/>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907"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12" name="Group 65"/>
            <p:cNvGrpSpPr>
              <a:grpSpLocks/>
            </p:cNvGrpSpPr>
            <p:nvPr/>
          </p:nvGrpSpPr>
          <p:grpSpPr bwMode="auto">
            <a:xfrm>
              <a:off x="504681" y="3808743"/>
              <a:ext cx="152419" cy="308129"/>
              <a:chOff x="2457" y="566"/>
              <a:chExt cx="102" cy="204"/>
            </a:xfrm>
          </p:grpSpPr>
          <p:sp>
            <p:nvSpPr>
              <p:cNvPr id="6904"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905"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13" name="Group 68"/>
            <p:cNvGrpSpPr>
              <a:grpSpLocks/>
            </p:cNvGrpSpPr>
            <p:nvPr/>
          </p:nvGrpSpPr>
          <p:grpSpPr bwMode="auto">
            <a:xfrm>
              <a:off x="965290" y="3808743"/>
              <a:ext cx="152419" cy="308129"/>
              <a:chOff x="2457" y="566"/>
              <a:chExt cx="102" cy="204"/>
            </a:xfrm>
          </p:grpSpPr>
          <p:sp>
            <p:nvSpPr>
              <p:cNvPr id="6902"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903"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14" name="Group 71"/>
            <p:cNvGrpSpPr>
              <a:grpSpLocks/>
            </p:cNvGrpSpPr>
            <p:nvPr/>
          </p:nvGrpSpPr>
          <p:grpSpPr bwMode="auto">
            <a:xfrm>
              <a:off x="772376" y="3808743"/>
              <a:ext cx="152419" cy="308129"/>
              <a:chOff x="2457" y="566"/>
              <a:chExt cx="102" cy="204"/>
            </a:xfrm>
          </p:grpSpPr>
          <p:sp>
            <p:nvSpPr>
              <p:cNvPr id="6900"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901"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15" name="Group 49"/>
            <p:cNvGrpSpPr>
              <a:grpSpLocks/>
            </p:cNvGrpSpPr>
            <p:nvPr/>
          </p:nvGrpSpPr>
          <p:grpSpPr bwMode="auto">
            <a:xfrm>
              <a:off x="1190173" y="2924434"/>
              <a:ext cx="422327" cy="805266"/>
              <a:chOff x="533" y="394"/>
              <a:chExt cx="266" cy="507"/>
            </a:xfrm>
          </p:grpSpPr>
          <p:sp>
            <p:nvSpPr>
              <p:cNvPr id="6891"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92"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893"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894"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895"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896"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897"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898"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899"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16" name="Group 65"/>
            <p:cNvGrpSpPr>
              <a:grpSpLocks/>
            </p:cNvGrpSpPr>
            <p:nvPr/>
          </p:nvGrpSpPr>
          <p:grpSpPr bwMode="auto">
            <a:xfrm>
              <a:off x="1231481" y="3810000"/>
              <a:ext cx="152419" cy="308129"/>
              <a:chOff x="2457" y="566"/>
              <a:chExt cx="102" cy="204"/>
            </a:xfrm>
          </p:grpSpPr>
          <p:sp>
            <p:nvSpPr>
              <p:cNvPr id="6889"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890"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17" name="Group 65"/>
            <p:cNvGrpSpPr>
              <a:grpSpLocks/>
            </p:cNvGrpSpPr>
            <p:nvPr/>
          </p:nvGrpSpPr>
          <p:grpSpPr bwMode="auto">
            <a:xfrm>
              <a:off x="1423181" y="3811257"/>
              <a:ext cx="152419" cy="308129"/>
              <a:chOff x="2457" y="566"/>
              <a:chExt cx="102" cy="204"/>
            </a:xfrm>
          </p:grpSpPr>
          <p:sp>
            <p:nvSpPr>
              <p:cNvPr id="6887"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888"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18" name="Group 3"/>
          <p:cNvGrpSpPr>
            <a:grpSpLocks/>
          </p:cNvGrpSpPr>
          <p:nvPr/>
        </p:nvGrpSpPr>
        <p:grpSpPr bwMode="auto">
          <a:xfrm>
            <a:off x="1143000" y="5867400"/>
            <a:ext cx="990600" cy="914400"/>
            <a:chOff x="174" y="3154"/>
            <a:chExt cx="837" cy="480"/>
          </a:xfrm>
        </p:grpSpPr>
        <p:cxnSp>
          <p:nvCxnSpPr>
            <p:cNvPr id="6847"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848"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19" name="Group 6"/>
            <p:cNvGrpSpPr>
              <a:grpSpLocks/>
            </p:cNvGrpSpPr>
            <p:nvPr/>
          </p:nvGrpSpPr>
          <p:grpSpPr bwMode="auto">
            <a:xfrm>
              <a:off x="174" y="3154"/>
              <a:ext cx="397" cy="171"/>
              <a:chOff x="144" y="3552"/>
              <a:chExt cx="864" cy="288"/>
            </a:xfrm>
          </p:grpSpPr>
          <p:sp>
            <p:nvSpPr>
              <p:cNvPr id="6852"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20" name="Group 8"/>
              <p:cNvGrpSpPr>
                <a:grpSpLocks/>
              </p:cNvGrpSpPr>
              <p:nvPr/>
            </p:nvGrpSpPr>
            <p:grpSpPr bwMode="auto">
              <a:xfrm>
                <a:off x="192" y="3600"/>
                <a:ext cx="192" cy="192"/>
                <a:chOff x="1728" y="3792"/>
                <a:chExt cx="192" cy="192"/>
              </a:xfrm>
            </p:grpSpPr>
            <p:sp>
              <p:nvSpPr>
                <p:cNvPr id="6869"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70"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71"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72"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21" name="Group 13"/>
              <p:cNvGrpSpPr>
                <a:grpSpLocks/>
              </p:cNvGrpSpPr>
              <p:nvPr/>
            </p:nvGrpSpPr>
            <p:grpSpPr bwMode="auto">
              <a:xfrm>
                <a:off x="384" y="3600"/>
                <a:ext cx="192" cy="192"/>
                <a:chOff x="1728" y="3792"/>
                <a:chExt cx="192" cy="192"/>
              </a:xfrm>
            </p:grpSpPr>
            <p:sp>
              <p:nvSpPr>
                <p:cNvPr id="6865"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66"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67"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68"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22" name="Group 18"/>
              <p:cNvGrpSpPr>
                <a:grpSpLocks/>
              </p:cNvGrpSpPr>
              <p:nvPr/>
            </p:nvGrpSpPr>
            <p:grpSpPr bwMode="auto">
              <a:xfrm>
                <a:off x="576" y="3600"/>
                <a:ext cx="192" cy="192"/>
                <a:chOff x="1728" y="3792"/>
                <a:chExt cx="192" cy="192"/>
              </a:xfrm>
            </p:grpSpPr>
            <p:sp>
              <p:nvSpPr>
                <p:cNvPr id="6861"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62"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63"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64"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23" name="Group 23"/>
              <p:cNvGrpSpPr>
                <a:grpSpLocks/>
              </p:cNvGrpSpPr>
              <p:nvPr/>
            </p:nvGrpSpPr>
            <p:grpSpPr bwMode="auto">
              <a:xfrm>
                <a:off x="768" y="3600"/>
                <a:ext cx="192" cy="192"/>
                <a:chOff x="1728" y="3792"/>
                <a:chExt cx="192" cy="192"/>
              </a:xfrm>
            </p:grpSpPr>
            <p:sp>
              <p:nvSpPr>
                <p:cNvPr id="6857"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58"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59"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60"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850"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851"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grpSp>
        <p:nvGrpSpPr>
          <p:cNvPr id="24" name="Group 3"/>
          <p:cNvGrpSpPr>
            <a:grpSpLocks/>
          </p:cNvGrpSpPr>
          <p:nvPr/>
        </p:nvGrpSpPr>
        <p:grpSpPr bwMode="auto">
          <a:xfrm>
            <a:off x="2209800" y="5867400"/>
            <a:ext cx="990600" cy="914400"/>
            <a:chOff x="174" y="3154"/>
            <a:chExt cx="837" cy="480"/>
          </a:xfrm>
        </p:grpSpPr>
        <p:cxnSp>
          <p:nvCxnSpPr>
            <p:cNvPr id="6821"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822"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25" name="Group 6"/>
            <p:cNvGrpSpPr>
              <a:grpSpLocks/>
            </p:cNvGrpSpPr>
            <p:nvPr/>
          </p:nvGrpSpPr>
          <p:grpSpPr bwMode="auto">
            <a:xfrm>
              <a:off x="174" y="3154"/>
              <a:ext cx="397" cy="171"/>
              <a:chOff x="144" y="3552"/>
              <a:chExt cx="864" cy="288"/>
            </a:xfrm>
          </p:grpSpPr>
          <p:sp>
            <p:nvSpPr>
              <p:cNvPr id="6826"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26" name="Group 8"/>
              <p:cNvGrpSpPr>
                <a:grpSpLocks/>
              </p:cNvGrpSpPr>
              <p:nvPr/>
            </p:nvGrpSpPr>
            <p:grpSpPr bwMode="auto">
              <a:xfrm>
                <a:off x="192" y="3600"/>
                <a:ext cx="192" cy="192"/>
                <a:chOff x="1728" y="3792"/>
                <a:chExt cx="192" cy="192"/>
              </a:xfrm>
            </p:grpSpPr>
            <p:sp>
              <p:nvSpPr>
                <p:cNvPr id="6843"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44"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45"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46"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27" name="Group 13"/>
              <p:cNvGrpSpPr>
                <a:grpSpLocks/>
              </p:cNvGrpSpPr>
              <p:nvPr/>
            </p:nvGrpSpPr>
            <p:grpSpPr bwMode="auto">
              <a:xfrm>
                <a:off x="384" y="3600"/>
                <a:ext cx="192" cy="192"/>
                <a:chOff x="1728" y="3792"/>
                <a:chExt cx="192" cy="192"/>
              </a:xfrm>
            </p:grpSpPr>
            <p:sp>
              <p:nvSpPr>
                <p:cNvPr id="6839"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40"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41"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42"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28" name="Group 18"/>
              <p:cNvGrpSpPr>
                <a:grpSpLocks/>
              </p:cNvGrpSpPr>
              <p:nvPr/>
            </p:nvGrpSpPr>
            <p:grpSpPr bwMode="auto">
              <a:xfrm>
                <a:off x="576" y="3600"/>
                <a:ext cx="192" cy="192"/>
                <a:chOff x="1728" y="3792"/>
                <a:chExt cx="192" cy="192"/>
              </a:xfrm>
            </p:grpSpPr>
            <p:sp>
              <p:nvSpPr>
                <p:cNvPr id="6835"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36"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37"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38"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29" name="Group 23"/>
              <p:cNvGrpSpPr>
                <a:grpSpLocks/>
              </p:cNvGrpSpPr>
              <p:nvPr/>
            </p:nvGrpSpPr>
            <p:grpSpPr bwMode="auto">
              <a:xfrm>
                <a:off x="768" y="3600"/>
                <a:ext cx="192" cy="192"/>
                <a:chOff x="1728" y="3792"/>
                <a:chExt cx="192" cy="192"/>
              </a:xfrm>
            </p:grpSpPr>
            <p:sp>
              <p:nvSpPr>
                <p:cNvPr id="6831"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32"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33"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34"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824"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825"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grpSp>
        <p:nvGrpSpPr>
          <p:cNvPr id="30" name="Group 3"/>
          <p:cNvGrpSpPr>
            <a:grpSpLocks/>
          </p:cNvGrpSpPr>
          <p:nvPr/>
        </p:nvGrpSpPr>
        <p:grpSpPr bwMode="auto">
          <a:xfrm>
            <a:off x="3276600" y="5867400"/>
            <a:ext cx="990600" cy="914400"/>
            <a:chOff x="174" y="3154"/>
            <a:chExt cx="837" cy="480"/>
          </a:xfrm>
        </p:grpSpPr>
        <p:cxnSp>
          <p:nvCxnSpPr>
            <p:cNvPr id="6795"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796"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31" name="Group 6"/>
            <p:cNvGrpSpPr>
              <a:grpSpLocks/>
            </p:cNvGrpSpPr>
            <p:nvPr/>
          </p:nvGrpSpPr>
          <p:grpSpPr bwMode="auto">
            <a:xfrm>
              <a:off x="174" y="3154"/>
              <a:ext cx="397" cy="171"/>
              <a:chOff x="144" y="3552"/>
              <a:chExt cx="864" cy="288"/>
            </a:xfrm>
          </p:grpSpPr>
          <p:sp>
            <p:nvSpPr>
              <p:cNvPr id="6800"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641" name="Group 8"/>
              <p:cNvGrpSpPr>
                <a:grpSpLocks/>
              </p:cNvGrpSpPr>
              <p:nvPr/>
            </p:nvGrpSpPr>
            <p:grpSpPr bwMode="auto">
              <a:xfrm>
                <a:off x="192" y="3600"/>
                <a:ext cx="192" cy="192"/>
                <a:chOff x="1728" y="3792"/>
                <a:chExt cx="192" cy="192"/>
              </a:xfrm>
            </p:grpSpPr>
            <p:sp>
              <p:nvSpPr>
                <p:cNvPr id="6817"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8"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9"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20"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642" name="Group 13"/>
              <p:cNvGrpSpPr>
                <a:grpSpLocks/>
              </p:cNvGrpSpPr>
              <p:nvPr/>
            </p:nvGrpSpPr>
            <p:grpSpPr bwMode="auto">
              <a:xfrm>
                <a:off x="384" y="3600"/>
                <a:ext cx="192" cy="192"/>
                <a:chOff x="1728" y="3792"/>
                <a:chExt cx="192" cy="192"/>
              </a:xfrm>
            </p:grpSpPr>
            <p:sp>
              <p:nvSpPr>
                <p:cNvPr id="6813"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4"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5"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6"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645" name="Group 18"/>
              <p:cNvGrpSpPr>
                <a:grpSpLocks/>
              </p:cNvGrpSpPr>
              <p:nvPr/>
            </p:nvGrpSpPr>
            <p:grpSpPr bwMode="auto">
              <a:xfrm>
                <a:off x="576" y="3600"/>
                <a:ext cx="192" cy="192"/>
                <a:chOff x="1728" y="3792"/>
                <a:chExt cx="192" cy="192"/>
              </a:xfrm>
            </p:grpSpPr>
            <p:sp>
              <p:nvSpPr>
                <p:cNvPr id="6809"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0"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1"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12"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646" name="Group 23"/>
              <p:cNvGrpSpPr>
                <a:grpSpLocks/>
              </p:cNvGrpSpPr>
              <p:nvPr/>
            </p:nvGrpSpPr>
            <p:grpSpPr bwMode="auto">
              <a:xfrm>
                <a:off x="768" y="3600"/>
                <a:ext cx="192" cy="192"/>
                <a:chOff x="1728" y="3792"/>
                <a:chExt cx="192" cy="192"/>
              </a:xfrm>
            </p:grpSpPr>
            <p:sp>
              <p:nvSpPr>
                <p:cNvPr id="6805"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06"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07"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808"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798"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799"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grpSp>
        <p:nvGrpSpPr>
          <p:cNvPr id="6647" name="Group 3"/>
          <p:cNvGrpSpPr>
            <a:grpSpLocks/>
          </p:cNvGrpSpPr>
          <p:nvPr/>
        </p:nvGrpSpPr>
        <p:grpSpPr bwMode="auto">
          <a:xfrm>
            <a:off x="4343400" y="5867400"/>
            <a:ext cx="990600" cy="914400"/>
            <a:chOff x="174" y="3154"/>
            <a:chExt cx="837" cy="480"/>
          </a:xfrm>
        </p:grpSpPr>
        <p:cxnSp>
          <p:nvCxnSpPr>
            <p:cNvPr id="6769"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770"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6648" name="Group 6"/>
            <p:cNvGrpSpPr>
              <a:grpSpLocks/>
            </p:cNvGrpSpPr>
            <p:nvPr/>
          </p:nvGrpSpPr>
          <p:grpSpPr bwMode="auto">
            <a:xfrm>
              <a:off x="174" y="3154"/>
              <a:ext cx="397" cy="171"/>
              <a:chOff x="144" y="3552"/>
              <a:chExt cx="864" cy="288"/>
            </a:xfrm>
          </p:grpSpPr>
          <p:sp>
            <p:nvSpPr>
              <p:cNvPr id="6774"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649" name="Group 8"/>
              <p:cNvGrpSpPr>
                <a:grpSpLocks/>
              </p:cNvGrpSpPr>
              <p:nvPr/>
            </p:nvGrpSpPr>
            <p:grpSpPr bwMode="auto">
              <a:xfrm>
                <a:off x="192" y="3600"/>
                <a:ext cx="192" cy="192"/>
                <a:chOff x="1728" y="3792"/>
                <a:chExt cx="192" cy="192"/>
              </a:xfrm>
            </p:grpSpPr>
            <p:sp>
              <p:nvSpPr>
                <p:cNvPr id="6791"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92"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93"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94"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650" name="Group 13"/>
              <p:cNvGrpSpPr>
                <a:grpSpLocks/>
              </p:cNvGrpSpPr>
              <p:nvPr/>
            </p:nvGrpSpPr>
            <p:grpSpPr bwMode="auto">
              <a:xfrm>
                <a:off x="384" y="3600"/>
                <a:ext cx="192" cy="192"/>
                <a:chOff x="1728" y="3792"/>
                <a:chExt cx="192" cy="192"/>
              </a:xfrm>
            </p:grpSpPr>
            <p:sp>
              <p:nvSpPr>
                <p:cNvPr id="6787"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8"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9"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90"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651" name="Group 18"/>
              <p:cNvGrpSpPr>
                <a:grpSpLocks/>
              </p:cNvGrpSpPr>
              <p:nvPr/>
            </p:nvGrpSpPr>
            <p:grpSpPr bwMode="auto">
              <a:xfrm>
                <a:off x="576" y="3600"/>
                <a:ext cx="192" cy="192"/>
                <a:chOff x="1728" y="3792"/>
                <a:chExt cx="192" cy="192"/>
              </a:xfrm>
            </p:grpSpPr>
            <p:sp>
              <p:nvSpPr>
                <p:cNvPr id="6783"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4"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5"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6"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693" name="Group 23"/>
              <p:cNvGrpSpPr>
                <a:grpSpLocks/>
              </p:cNvGrpSpPr>
              <p:nvPr/>
            </p:nvGrpSpPr>
            <p:grpSpPr bwMode="auto">
              <a:xfrm>
                <a:off x="768" y="3600"/>
                <a:ext cx="192" cy="192"/>
                <a:chOff x="1728" y="3792"/>
                <a:chExt cx="192" cy="192"/>
              </a:xfrm>
            </p:grpSpPr>
            <p:sp>
              <p:nvSpPr>
                <p:cNvPr id="6779"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0"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1"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82"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772"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773"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grpSp>
        <p:nvGrpSpPr>
          <p:cNvPr id="6697" name="Group 3"/>
          <p:cNvGrpSpPr>
            <a:grpSpLocks/>
          </p:cNvGrpSpPr>
          <p:nvPr/>
        </p:nvGrpSpPr>
        <p:grpSpPr bwMode="auto">
          <a:xfrm>
            <a:off x="5410200" y="5867400"/>
            <a:ext cx="990600" cy="914400"/>
            <a:chOff x="174" y="3154"/>
            <a:chExt cx="837" cy="480"/>
          </a:xfrm>
        </p:grpSpPr>
        <p:cxnSp>
          <p:nvCxnSpPr>
            <p:cNvPr id="6743"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744"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6698" name="Group 6"/>
            <p:cNvGrpSpPr>
              <a:grpSpLocks/>
            </p:cNvGrpSpPr>
            <p:nvPr/>
          </p:nvGrpSpPr>
          <p:grpSpPr bwMode="auto">
            <a:xfrm>
              <a:off x="174" y="3154"/>
              <a:ext cx="397" cy="171"/>
              <a:chOff x="144" y="3552"/>
              <a:chExt cx="864" cy="288"/>
            </a:xfrm>
          </p:grpSpPr>
          <p:sp>
            <p:nvSpPr>
              <p:cNvPr id="6748"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699" name="Group 8"/>
              <p:cNvGrpSpPr>
                <a:grpSpLocks/>
              </p:cNvGrpSpPr>
              <p:nvPr/>
            </p:nvGrpSpPr>
            <p:grpSpPr bwMode="auto">
              <a:xfrm>
                <a:off x="192" y="3600"/>
                <a:ext cx="192" cy="192"/>
                <a:chOff x="1728" y="3792"/>
                <a:chExt cx="192" cy="192"/>
              </a:xfrm>
            </p:grpSpPr>
            <p:sp>
              <p:nvSpPr>
                <p:cNvPr id="6765"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66"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67"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68"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00" name="Group 13"/>
              <p:cNvGrpSpPr>
                <a:grpSpLocks/>
              </p:cNvGrpSpPr>
              <p:nvPr/>
            </p:nvGrpSpPr>
            <p:grpSpPr bwMode="auto">
              <a:xfrm>
                <a:off x="384" y="3600"/>
                <a:ext cx="192" cy="192"/>
                <a:chOff x="1728" y="3792"/>
                <a:chExt cx="192" cy="192"/>
              </a:xfrm>
            </p:grpSpPr>
            <p:sp>
              <p:nvSpPr>
                <p:cNvPr id="6761"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62"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63"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64"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19" name="Group 18"/>
              <p:cNvGrpSpPr>
                <a:grpSpLocks/>
              </p:cNvGrpSpPr>
              <p:nvPr/>
            </p:nvGrpSpPr>
            <p:grpSpPr bwMode="auto">
              <a:xfrm>
                <a:off x="576" y="3600"/>
                <a:ext cx="192" cy="192"/>
                <a:chOff x="1728" y="3792"/>
                <a:chExt cx="192" cy="192"/>
              </a:xfrm>
            </p:grpSpPr>
            <p:sp>
              <p:nvSpPr>
                <p:cNvPr id="6757"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58"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59"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60"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23" name="Group 23"/>
              <p:cNvGrpSpPr>
                <a:grpSpLocks/>
              </p:cNvGrpSpPr>
              <p:nvPr/>
            </p:nvGrpSpPr>
            <p:grpSpPr bwMode="auto">
              <a:xfrm>
                <a:off x="768" y="3600"/>
                <a:ext cx="192" cy="192"/>
                <a:chOff x="1728" y="3792"/>
                <a:chExt cx="192" cy="192"/>
              </a:xfrm>
            </p:grpSpPr>
            <p:sp>
              <p:nvSpPr>
                <p:cNvPr id="6753"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54"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55"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56"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746"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747"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grpSp>
        <p:nvGrpSpPr>
          <p:cNvPr id="6724" name="Group 3"/>
          <p:cNvGrpSpPr>
            <a:grpSpLocks/>
          </p:cNvGrpSpPr>
          <p:nvPr/>
        </p:nvGrpSpPr>
        <p:grpSpPr bwMode="auto">
          <a:xfrm>
            <a:off x="6477000" y="5867400"/>
            <a:ext cx="990600" cy="914400"/>
            <a:chOff x="174" y="3154"/>
            <a:chExt cx="837" cy="480"/>
          </a:xfrm>
        </p:grpSpPr>
        <p:cxnSp>
          <p:nvCxnSpPr>
            <p:cNvPr id="6717"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718"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6725" name="Group 6"/>
            <p:cNvGrpSpPr>
              <a:grpSpLocks/>
            </p:cNvGrpSpPr>
            <p:nvPr/>
          </p:nvGrpSpPr>
          <p:grpSpPr bwMode="auto">
            <a:xfrm>
              <a:off x="174" y="3154"/>
              <a:ext cx="397" cy="171"/>
              <a:chOff x="144" y="3552"/>
              <a:chExt cx="864" cy="288"/>
            </a:xfrm>
          </p:grpSpPr>
          <p:sp>
            <p:nvSpPr>
              <p:cNvPr id="6722"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726" name="Group 8"/>
              <p:cNvGrpSpPr>
                <a:grpSpLocks/>
              </p:cNvGrpSpPr>
              <p:nvPr/>
            </p:nvGrpSpPr>
            <p:grpSpPr bwMode="auto">
              <a:xfrm>
                <a:off x="192" y="3600"/>
                <a:ext cx="192" cy="192"/>
                <a:chOff x="1728" y="3792"/>
                <a:chExt cx="192" cy="192"/>
              </a:xfrm>
            </p:grpSpPr>
            <p:sp>
              <p:nvSpPr>
                <p:cNvPr id="6739"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40"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41"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42"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45" name="Group 13"/>
              <p:cNvGrpSpPr>
                <a:grpSpLocks/>
              </p:cNvGrpSpPr>
              <p:nvPr/>
            </p:nvGrpSpPr>
            <p:grpSpPr bwMode="auto">
              <a:xfrm>
                <a:off x="384" y="3600"/>
                <a:ext cx="192" cy="192"/>
                <a:chOff x="1728" y="3792"/>
                <a:chExt cx="192" cy="192"/>
              </a:xfrm>
            </p:grpSpPr>
            <p:sp>
              <p:nvSpPr>
                <p:cNvPr id="6735"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36"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37"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38"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49" name="Group 18"/>
              <p:cNvGrpSpPr>
                <a:grpSpLocks/>
              </p:cNvGrpSpPr>
              <p:nvPr/>
            </p:nvGrpSpPr>
            <p:grpSpPr bwMode="auto">
              <a:xfrm>
                <a:off x="576" y="3600"/>
                <a:ext cx="192" cy="192"/>
                <a:chOff x="1728" y="3792"/>
                <a:chExt cx="192" cy="192"/>
              </a:xfrm>
            </p:grpSpPr>
            <p:sp>
              <p:nvSpPr>
                <p:cNvPr id="6731"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32"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33"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34"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50" name="Group 23"/>
              <p:cNvGrpSpPr>
                <a:grpSpLocks/>
              </p:cNvGrpSpPr>
              <p:nvPr/>
            </p:nvGrpSpPr>
            <p:grpSpPr bwMode="auto">
              <a:xfrm>
                <a:off x="768" y="3600"/>
                <a:ext cx="192" cy="192"/>
                <a:chOff x="1728" y="3792"/>
                <a:chExt cx="192" cy="192"/>
              </a:xfrm>
            </p:grpSpPr>
            <p:sp>
              <p:nvSpPr>
                <p:cNvPr id="6727"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28"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29"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30"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720"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721"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grpSp>
        <p:nvGrpSpPr>
          <p:cNvPr id="6751" name="Group 3"/>
          <p:cNvGrpSpPr>
            <a:grpSpLocks/>
          </p:cNvGrpSpPr>
          <p:nvPr/>
        </p:nvGrpSpPr>
        <p:grpSpPr bwMode="auto">
          <a:xfrm>
            <a:off x="7543800" y="5867400"/>
            <a:ext cx="990600" cy="914400"/>
            <a:chOff x="174" y="3154"/>
            <a:chExt cx="837" cy="480"/>
          </a:xfrm>
        </p:grpSpPr>
        <p:cxnSp>
          <p:nvCxnSpPr>
            <p:cNvPr id="6691" name="AutoShape 4"/>
            <p:cNvCxnSpPr>
              <a:cxnSpLocks noChangeShapeType="1"/>
            </p:cNvCxnSpPr>
            <p:nvPr/>
          </p:nvCxnSpPr>
          <p:spPr bwMode="auto">
            <a:xfrm>
              <a:off x="815" y="3325"/>
              <a:ext cx="0" cy="138"/>
            </a:xfrm>
            <a:prstGeom prst="straightConnector1">
              <a:avLst/>
            </a:prstGeom>
            <a:noFill/>
            <a:ln w="19050">
              <a:solidFill>
                <a:srgbClr val="FF9900"/>
              </a:solidFill>
              <a:round/>
              <a:headEnd type="triangle" w="med" len="med"/>
              <a:tailEnd type="triangle" w="med" len="med"/>
            </a:ln>
          </p:spPr>
        </p:cxnSp>
        <p:cxnSp>
          <p:nvCxnSpPr>
            <p:cNvPr id="6692" name="AutoShape 5"/>
            <p:cNvCxnSpPr>
              <a:cxnSpLocks noChangeShapeType="1"/>
            </p:cNvCxnSpPr>
            <p:nvPr/>
          </p:nvCxnSpPr>
          <p:spPr bwMode="auto">
            <a:xfrm>
              <a:off x="375" y="3325"/>
              <a:ext cx="0" cy="138"/>
            </a:xfrm>
            <a:prstGeom prst="straightConnector1">
              <a:avLst/>
            </a:prstGeom>
            <a:noFill/>
            <a:ln w="19050">
              <a:solidFill>
                <a:srgbClr val="FF9900"/>
              </a:solidFill>
              <a:round/>
              <a:headEnd type="triangle" w="med" len="med"/>
              <a:tailEnd type="triangle" w="med" len="med"/>
            </a:ln>
          </p:spPr>
        </p:cxnSp>
        <p:grpSp>
          <p:nvGrpSpPr>
            <p:cNvPr id="6752" name="Group 6"/>
            <p:cNvGrpSpPr>
              <a:grpSpLocks/>
            </p:cNvGrpSpPr>
            <p:nvPr/>
          </p:nvGrpSpPr>
          <p:grpSpPr bwMode="auto">
            <a:xfrm>
              <a:off x="174" y="3154"/>
              <a:ext cx="397" cy="171"/>
              <a:chOff x="144" y="3552"/>
              <a:chExt cx="864" cy="288"/>
            </a:xfrm>
          </p:grpSpPr>
          <p:sp>
            <p:nvSpPr>
              <p:cNvPr id="6696" name="Rectangle 7"/>
              <p:cNvSpPr>
                <a:spLocks noChangeArrowheads="1"/>
              </p:cNvSpPr>
              <p:nvPr/>
            </p:nvSpPr>
            <p:spPr bwMode="auto">
              <a:xfrm>
                <a:off x="144" y="3552"/>
                <a:ext cx="864" cy="288"/>
              </a:xfrm>
              <a:prstGeom prst="rect">
                <a:avLst/>
              </a:prstGeom>
              <a:solidFill>
                <a:srgbClr val="C0C0C0"/>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771" name="Group 8"/>
              <p:cNvGrpSpPr>
                <a:grpSpLocks/>
              </p:cNvGrpSpPr>
              <p:nvPr/>
            </p:nvGrpSpPr>
            <p:grpSpPr bwMode="auto">
              <a:xfrm>
                <a:off x="192" y="3600"/>
                <a:ext cx="192" cy="192"/>
                <a:chOff x="1728" y="3792"/>
                <a:chExt cx="192" cy="192"/>
              </a:xfrm>
            </p:grpSpPr>
            <p:sp>
              <p:nvSpPr>
                <p:cNvPr id="6713" name="Rectangle 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14" name="Rectangle 1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15" name="Rectangle 1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16" name="Rectangle 1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75" name="Group 13"/>
              <p:cNvGrpSpPr>
                <a:grpSpLocks/>
              </p:cNvGrpSpPr>
              <p:nvPr/>
            </p:nvGrpSpPr>
            <p:grpSpPr bwMode="auto">
              <a:xfrm>
                <a:off x="384" y="3600"/>
                <a:ext cx="192" cy="192"/>
                <a:chOff x="1728" y="3792"/>
                <a:chExt cx="192" cy="192"/>
              </a:xfrm>
            </p:grpSpPr>
            <p:sp>
              <p:nvSpPr>
                <p:cNvPr id="6709" name="Rectangle 1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10" name="Rectangle 1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11" name="Rectangle 1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12" name="Rectangle 1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76" name="Group 18"/>
              <p:cNvGrpSpPr>
                <a:grpSpLocks/>
              </p:cNvGrpSpPr>
              <p:nvPr/>
            </p:nvGrpSpPr>
            <p:grpSpPr bwMode="auto">
              <a:xfrm>
                <a:off x="576" y="3600"/>
                <a:ext cx="192" cy="192"/>
                <a:chOff x="1728" y="3792"/>
                <a:chExt cx="192" cy="192"/>
              </a:xfrm>
            </p:grpSpPr>
            <p:sp>
              <p:nvSpPr>
                <p:cNvPr id="6705" name="Rectangle 19"/>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06" name="Rectangle 20"/>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07" name="Rectangle 21"/>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08" name="Rectangle 22"/>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nvGrpSpPr>
              <p:cNvPr id="6777" name="Group 23"/>
              <p:cNvGrpSpPr>
                <a:grpSpLocks/>
              </p:cNvGrpSpPr>
              <p:nvPr/>
            </p:nvGrpSpPr>
            <p:grpSpPr bwMode="auto">
              <a:xfrm>
                <a:off x="768" y="3600"/>
                <a:ext cx="192" cy="192"/>
                <a:chOff x="1728" y="3792"/>
                <a:chExt cx="192" cy="192"/>
              </a:xfrm>
            </p:grpSpPr>
            <p:sp>
              <p:nvSpPr>
                <p:cNvPr id="6701" name="Rectangle 24"/>
                <p:cNvSpPr>
                  <a:spLocks noChangeArrowheads="1"/>
                </p:cNvSpPr>
                <p:nvPr/>
              </p:nvSpPr>
              <p:spPr bwMode="auto">
                <a:xfrm>
                  <a:off x="1728"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02" name="Rectangle 25"/>
                <p:cNvSpPr>
                  <a:spLocks noChangeArrowheads="1"/>
                </p:cNvSpPr>
                <p:nvPr/>
              </p:nvSpPr>
              <p:spPr bwMode="auto">
                <a:xfrm>
                  <a:off x="1824" y="3792"/>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03" name="Rectangle 26"/>
                <p:cNvSpPr>
                  <a:spLocks noChangeArrowheads="1"/>
                </p:cNvSpPr>
                <p:nvPr/>
              </p:nvSpPr>
              <p:spPr bwMode="auto">
                <a:xfrm>
                  <a:off x="1728"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704" name="Rectangle 27"/>
                <p:cNvSpPr>
                  <a:spLocks noChangeArrowheads="1"/>
                </p:cNvSpPr>
                <p:nvPr/>
              </p:nvSpPr>
              <p:spPr bwMode="auto">
                <a:xfrm>
                  <a:off x="1824" y="3888"/>
                  <a:ext cx="96" cy="96"/>
                </a:xfrm>
                <a:prstGeom prst="rect">
                  <a:avLst/>
                </a:prstGeom>
                <a:solidFill>
                  <a:srgbClr val="3366FF"/>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grpSp>
        <p:sp>
          <p:nvSpPr>
            <p:cNvPr id="6694" name="Rectangle 28"/>
            <p:cNvSpPr>
              <a:spLocks noChangeArrowheads="1"/>
            </p:cNvSpPr>
            <p:nvPr/>
          </p:nvSpPr>
          <p:spPr bwMode="auto">
            <a:xfrm>
              <a:off x="614" y="3154"/>
              <a:ext cx="397" cy="171"/>
            </a:xfrm>
            <a:prstGeom prst="rect">
              <a:avLst/>
            </a:prstGeom>
            <a:solidFill>
              <a:srgbClr val="FF9900"/>
            </a:solidFill>
            <a:ln w="9525">
              <a:noFill/>
              <a:miter lim="800000"/>
              <a:headEnd/>
              <a:tailEnd/>
            </a:ln>
          </p:spPr>
          <p:txBody>
            <a:bodyPr wrap="none" anchor="ctr">
              <a:prstTxWarp prst="textNoShape">
                <a:avLst/>
              </a:prstTxWarp>
            </a:bodyPr>
            <a:lstStyle/>
            <a:p>
              <a:pPr algn="ctr"/>
              <a:r>
                <a:rPr lang="en-US" sz="1200">
                  <a:solidFill>
                    <a:srgbClr val="000000"/>
                  </a:solidFill>
                </a:rPr>
                <a:t>L2</a:t>
              </a:r>
            </a:p>
          </p:txBody>
        </p:sp>
        <p:sp>
          <p:nvSpPr>
            <p:cNvPr id="6695" name="Rectangle 29"/>
            <p:cNvSpPr>
              <a:spLocks noChangeArrowheads="1"/>
            </p:cNvSpPr>
            <p:nvPr/>
          </p:nvSpPr>
          <p:spPr bwMode="auto">
            <a:xfrm>
              <a:off x="174" y="3463"/>
              <a:ext cx="837" cy="171"/>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200">
                  <a:solidFill>
                    <a:srgbClr val="000000"/>
                  </a:solidFill>
                </a:rPr>
                <a:t>Framebuffer</a:t>
              </a:r>
            </a:p>
          </p:txBody>
        </p:sp>
      </p:grpSp>
      <p:grpSp>
        <p:nvGrpSpPr>
          <p:cNvPr id="6778" name="Group 2114"/>
          <p:cNvGrpSpPr>
            <a:grpSpLocks/>
          </p:cNvGrpSpPr>
          <p:nvPr/>
        </p:nvGrpSpPr>
        <p:grpSpPr bwMode="auto">
          <a:xfrm>
            <a:off x="1782763" y="2159000"/>
            <a:ext cx="1417637" cy="1574800"/>
            <a:chOff x="234950" y="2887532"/>
            <a:chExt cx="1417531" cy="1575589"/>
          </a:xfrm>
        </p:grpSpPr>
        <p:sp>
          <p:nvSpPr>
            <p:cNvPr id="6638"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639"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640"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797" name="Group 39"/>
            <p:cNvGrpSpPr>
              <a:grpSpLocks/>
            </p:cNvGrpSpPr>
            <p:nvPr/>
          </p:nvGrpSpPr>
          <p:grpSpPr bwMode="auto">
            <a:xfrm>
              <a:off x="273055" y="2925651"/>
              <a:ext cx="422327" cy="805266"/>
              <a:chOff x="533" y="394"/>
              <a:chExt cx="266" cy="507"/>
            </a:xfrm>
          </p:grpSpPr>
          <p:sp>
            <p:nvSpPr>
              <p:cNvPr id="6682"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683" name="Rectangle 4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684"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85"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86"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87"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88"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89"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90"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801" name="Group 49"/>
            <p:cNvGrpSpPr>
              <a:grpSpLocks/>
            </p:cNvGrpSpPr>
            <p:nvPr/>
          </p:nvGrpSpPr>
          <p:grpSpPr bwMode="auto">
            <a:xfrm>
              <a:off x="735074" y="2925651"/>
              <a:ext cx="422327" cy="805266"/>
              <a:chOff x="533" y="394"/>
              <a:chExt cx="266" cy="507"/>
            </a:xfrm>
          </p:grpSpPr>
          <p:sp>
            <p:nvSpPr>
              <p:cNvPr id="6673"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674"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675"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76"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77"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78"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79"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80"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81"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643"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644"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802" name="Group 62"/>
            <p:cNvGrpSpPr>
              <a:grpSpLocks/>
            </p:cNvGrpSpPr>
            <p:nvPr/>
          </p:nvGrpSpPr>
          <p:grpSpPr bwMode="auto">
            <a:xfrm>
              <a:off x="312747" y="3808743"/>
              <a:ext cx="152419" cy="308129"/>
              <a:chOff x="2457" y="566"/>
              <a:chExt cx="102" cy="204"/>
            </a:xfrm>
          </p:grpSpPr>
          <p:sp>
            <p:nvSpPr>
              <p:cNvPr id="6671" name="Rectangle 63"/>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672"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03" name="Group 65"/>
            <p:cNvGrpSpPr>
              <a:grpSpLocks/>
            </p:cNvGrpSpPr>
            <p:nvPr/>
          </p:nvGrpSpPr>
          <p:grpSpPr bwMode="auto">
            <a:xfrm>
              <a:off x="504681" y="3808743"/>
              <a:ext cx="152419" cy="308129"/>
              <a:chOff x="2457" y="566"/>
              <a:chExt cx="102" cy="204"/>
            </a:xfrm>
          </p:grpSpPr>
          <p:sp>
            <p:nvSpPr>
              <p:cNvPr id="6669"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70"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04" name="Group 68"/>
            <p:cNvGrpSpPr>
              <a:grpSpLocks/>
            </p:cNvGrpSpPr>
            <p:nvPr/>
          </p:nvGrpSpPr>
          <p:grpSpPr bwMode="auto">
            <a:xfrm>
              <a:off x="965290" y="3808743"/>
              <a:ext cx="152419" cy="308129"/>
              <a:chOff x="2457" y="566"/>
              <a:chExt cx="102" cy="204"/>
            </a:xfrm>
          </p:grpSpPr>
          <p:sp>
            <p:nvSpPr>
              <p:cNvPr id="6667"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68"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23" name="Group 71"/>
            <p:cNvGrpSpPr>
              <a:grpSpLocks/>
            </p:cNvGrpSpPr>
            <p:nvPr/>
          </p:nvGrpSpPr>
          <p:grpSpPr bwMode="auto">
            <a:xfrm>
              <a:off x="772376" y="3808743"/>
              <a:ext cx="152419" cy="308129"/>
              <a:chOff x="2457" y="566"/>
              <a:chExt cx="102" cy="204"/>
            </a:xfrm>
          </p:grpSpPr>
          <p:sp>
            <p:nvSpPr>
              <p:cNvPr id="6665"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66"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27" name="Group 49"/>
            <p:cNvGrpSpPr>
              <a:grpSpLocks/>
            </p:cNvGrpSpPr>
            <p:nvPr/>
          </p:nvGrpSpPr>
          <p:grpSpPr bwMode="auto">
            <a:xfrm>
              <a:off x="1190173" y="2924434"/>
              <a:ext cx="422327" cy="805266"/>
              <a:chOff x="533" y="394"/>
              <a:chExt cx="266" cy="507"/>
            </a:xfrm>
          </p:grpSpPr>
          <p:sp>
            <p:nvSpPr>
              <p:cNvPr id="6656"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657"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658"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59"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60"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61"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62"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63"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64"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828" name="Group 65"/>
            <p:cNvGrpSpPr>
              <a:grpSpLocks/>
            </p:cNvGrpSpPr>
            <p:nvPr/>
          </p:nvGrpSpPr>
          <p:grpSpPr bwMode="auto">
            <a:xfrm>
              <a:off x="1231481" y="3810000"/>
              <a:ext cx="152419" cy="308129"/>
              <a:chOff x="2457" y="566"/>
              <a:chExt cx="102" cy="204"/>
            </a:xfrm>
          </p:grpSpPr>
          <p:sp>
            <p:nvSpPr>
              <p:cNvPr id="6654"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55"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29" name="Group 65"/>
            <p:cNvGrpSpPr>
              <a:grpSpLocks/>
            </p:cNvGrpSpPr>
            <p:nvPr/>
          </p:nvGrpSpPr>
          <p:grpSpPr bwMode="auto">
            <a:xfrm>
              <a:off x="1423181" y="3811257"/>
              <a:ext cx="152419" cy="308129"/>
              <a:chOff x="2457" y="566"/>
              <a:chExt cx="102" cy="204"/>
            </a:xfrm>
          </p:grpSpPr>
          <p:sp>
            <p:nvSpPr>
              <p:cNvPr id="6652"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53"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830" name="Group 2168"/>
          <p:cNvGrpSpPr>
            <a:grpSpLocks/>
          </p:cNvGrpSpPr>
          <p:nvPr/>
        </p:nvGrpSpPr>
        <p:grpSpPr bwMode="auto">
          <a:xfrm>
            <a:off x="3336925" y="2159000"/>
            <a:ext cx="1417638" cy="1574800"/>
            <a:chOff x="234950" y="2887532"/>
            <a:chExt cx="1417531" cy="1575589"/>
          </a:xfrm>
        </p:grpSpPr>
        <p:sp>
          <p:nvSpPr>
            <p:cNvPr id="6585"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586"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587"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849" name="Group 39"/>
            <p:cNvGrpSpPr>
              <a:grpSpLocks/>
            </p:cNvGrpSpPr>
            <p:nvPr/>
          </p:nvGrpSpPr>
          <p:grpSpPr bwMode="auto">
            <a:xfrm>
              <a:off x="273055" y="2925651"/>
              <a:ext cx="422327" cy="805266"/>
              <a:chOff x="533" y="394"/>
              <a:chExt cx="266" cy="507"/>
            </a:xfrm>
          </p:grpSpPr>
          <p:sp>
            <p:nvSpPr>
              <p:cNvPr id="6629"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630" name="Rectangle 4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631"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32"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33"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34"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35"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36"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37"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853" name="Group 49"/>
            <p:cNvGrpSpPr>
              <a:grpSpLocks/>
            </p:cNvGrpSpPr>
            <p:nvPr/>
          </p:nvGrpSpPr>
          <p:grpSpPr bwMode="auto">
            <a:xfrm>
              <a:off x="735074" y="2925651"/>
              <a:ext cx="422327" cy="805266"/>
              <a:chOff x="533" y="394"/>
              <a:chExt cx="266" cy="507"/>
            </a:xfrm>
          </p:grpSpPr>
          <p:sp>
            <p:nvSpPr>
              <p:cNvPr id="6620"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621"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622"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23"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24"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25"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26"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27"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28"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590"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591"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854" name="Group 62"/>
            <p:cNvGrpSpPr>
              <a:grpSpLocks/>
            </p:cNvGrpSpPr>
            <p:nvPr/>
          </p:nvGrpSpPr>
          <p:grpSpPr bwMode="auto">
            <a:xfrm>
              <a:off x="312747" y="3808743"/>
              <a:ext cx="152419" cy="308129"/>
              <a:chOff x="2457" y="566"/>
              <a:chExt cx="102" cy="204"/>
            </a:xfrm>
          </p:grpSpPr>
          <p:sp>
            <p:nvSpPr>
              <p:cNvPr id="6618" name="Rectangle 63"/>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619"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55" name="Group 65"/>
            <p:cNvGrpSpPr>
              <a:grpSpLocks/>
            </p:cNvGrpSpPr>
            <p:nvPr/>
          </p:nvGrpSpPr>
          <p:grpSpPr bwMode="auto">
            <a:xfrm>
              <a:off x="504681" y="3808743"/>
              <a:ext cx="152419" cy="308129"/>
              <a:chOff x="2457" y="566"/>
              <a:chExt cx="102" cy="204"/>
            </a:xfrm>
          </p:grpSpPr>
          <p:sp>
            <p:nvSpPr>
              <p:cNvPr id="6616"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17"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56" name="Group 68"/>
            <p:cNvGrpSpPr>
              <a:grpSpLocks/>
            </p:cNvGrpSpPr>
            <p:nvPr/>
          </p:nvGrpSpPr>
          <p:grpSpPr bwMode="auto">
            <a:xfrm>
              <a:off x="965290" y="3808743"/>
              <a:ext cx="152419" cy="308129"/>
              <a:chOff x="2457" y="566"/>
              <a:chExt cx="102" cy="204"/>
            </a:xfrm>
          </p:grpSpPr>
          <p:sp>
            <p:nvSpPr>
              <p:cNvPr id="6614"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15"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76" name="Group 71"/>
            <p:cNvGrpSpPr>
              <a:grpSpLocks/>
            </p:cNvGrpSpPr>
            <p:nvPr/>
          </p:nvGrpSpPr>
          <p:grpSpPr bwMode="auto">
            <a:xfrm>
              <a:off x="772376" y="3808743"/>
              <a:ext cx="152419" cy="308129"/>
              <a:chOff x="2457" y="566"/>
              <a:chExt cx="102" cy="204"/>
            </a:xfrm>
          </p:grpSpPr>
          <p:sp>
            <p:nvSpPr>
              <p:cNvPr id="6612"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13"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77" name="Group 49"/>
            <p:cNvGrpSpPr>
              <a:grpSpLocks/>
            </p:cNvGrpSpPr>
            <p:nvPr/>
          </p:nvGrpSpPr>
          <p:grpSpPr bwMode="auto">
            <a:xfrm>
              <a:off x="1190173" y="2924434"/>
              <a:ext cx="422327" cy="805266"/>
              <a:chOff x="533" y="394"/>
              <a:chExt cx="266" cy="507"/>
            </a:xfrm>
          </p:grpSpPr>
          <p:sp>
            <p:nvSpPr>
              <p:cNvPr id="6603"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604"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605"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06"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07"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08"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09"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10"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611"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144" name="Group 65"/>
            <p:cNvGrpSpPr>
              <a:grpSpLocks/>
            </p:cNvGrpSpPr>
            <p:nvPr/>
          </p:nvGrpSpPr>
          <p:grpSpPr bwMode="auto">
            <a:xfrm>
              <a:off x="1231481" y="3810000"/>
              <a:ext cx="152419" cy="308129"/>
              <a:chOff x="2457" y="566"/>
              <a:chExt cx="102" cy="204"/>
            </a:xfrm>
          </p:grpSpPr>
          <p:sp>
            <p:nvSpPr>
              <p:cNvPr id="6601"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02"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45" name="Group 65"/>
            <p:cNvGrpSpPr>
              <a:grpSpLocks/>
            </p:cNvGrpSpPr>
            <p:nvPr/>
          </p:nvGrpSpPr>
          <p:grpSpPr bwMode="auto">
            <a:xfrm>
              <a:off x="1423181" y="3811257"/>
              <a:ext cx="152419" cy="308129"/>
              <a:chOff x="2457" y="566"/>
              <a:chExt cx="102" cy="204"/>
            </a:xfrm>
          </p:grpSpPr>
          <p:sp>
            <p:nvSpPr>
              <p:cNvPr id="6599"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600"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148" name="Group 2222"/>
          <p:cNvGrpSpPr>
            <a:grpSpLocks/>
          </p:cNvGrpSpPr>
          <p:nvPr/>
        </p:nvGrpSpPr>
        <p:grpSpPr bwMode="auto">
          <a:xfrm>
            <a:off x="4891088" y="2159000"/>
            <a:ext cx="1417637" cy="1574800"/>
            <a:chOff x="234950" y="2887532"/>
            <a:chExt cx="1417531" cy="1575589"/>
          </a:xfrm>
        </p:grpSpPr>
        <p:sp>
          <p:nvSpPr>
            <p:cNvPr id="6532"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533"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534"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150" name="Group 39"/>
            <p:cNvGrpSpPr>
              <a:grpSpLocks/>
            </p:cNvGrpSpPr>
            <p:nvPr/>
          </p:nvGrpSpPr>
          <p:grpSpPr bwMode="auto">
            <a:xfrm>
              <a:off x="273055" y="2925651"/>
              <a:ext cx="422327" cy="805266"/>
              <a:chOff x="533" y="394"/>
              <a:chExt cx="266" cy="507"/>
            </a:xfrm>
          </p:grpSpPr>
          <p:sp>
            <p:nvSpPr>
              <p:cNvPr id="6576"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577" name="Rectangle 4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578"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79"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80"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81"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82"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83"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84"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151" name="Group 49"/>
            <p:cNvGrpSpPr>
              <a:grpSpLocks/>
            </p:cNvGrpSpPr>
            <p:nvPr/>
          </p:nvGrpSpPr>
          <p:grpSpPr bwMode="auto">
            <a:xfrm>
              <a:off x="735074" y="2925651"/>
              <a:ext cx="422327" cy="805266"/>
              <a:chOff x="533" y="394"/>
              <a:chExt cx="266" cy="507"/>
            </a:xfrm>
          </p:grpSpPr>
          <p:sp>
            <p:nvSpPr>
              <p:cNvPr id="6567"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568"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569"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70"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71"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72"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73"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74"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75"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537"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538"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152" name="Group 62"/>
            <p:cNvGrpSpPr>
              <a:grpSpLocks/>
            </p:cNvGrpSpPr>
            <p:nvPr/>
          </p:nvGrpSpPr>
          <p:grpSpPr bwMode="auto">
            <a:xfrm>
              <a:off x="312747" y="3808743"/>
              <a:ext cx="152419" cy="308129"/>
              <a:chOff x="2457" y="566"/>
              <a:chExt cx="102" cy="204"/>
            </a:xfrm>
          </p:grpSpPr>
          <p:sp>
            <p:nvSpPr>
              <p:cNvPr id="6565" name="Rectangle 63"/>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566"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53" name="Group 65"/>
            <p:cNvGrpSpPr>
              <a:grpSpLocks/>
            </p:cNvGrpSpPr>
            <p:nvPr/>
          </p:nvGrpSpPr>
          <p:grpSpPr bwMode="auto">
            <a:xfrm>
              <a:off x="504681" y="3808743"/>
              <a:ext cx="152419" cy="308129"/>
              <a:chOff x="2457" y="566"/>
              <a:chExt cx="102" cy="204"/>
            </a:xfrm>
          </p:grpSpPr>
          <p:sp>
            <p:nvSpPr>
              <p:cNvPr id="6563"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64"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54" name="Group 68"/>
            <p:cNvGrpSpPr>
              <a:grpSpLocks/>
            </p:cNvGrpSpPr>
            <p:nvPr/>
          </p:nvGrpSpPr>
          <p:grpSpPr bwMode="auto">
            <a:xfrm>
              <a:off x="965290" y="3808743"/>
              <a:ext cx="152419" cy="308129"/>
              <a:chOff x="2457" y="566"/>
              <a:chExt cx="102" cy="204"/>
            </a:xfrm>
          </p:grpSpPr>
          <p:sp>
            <p:nvSpPr>
              <p:cNvPr id="6561"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62"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55" name="Group 71"/>
            <p:cNvGrpSpPr>
              <a:grpSpLocks/>
            </p:cNvGrpSpPr>
            <p:nvPr/>
          </p:nvGrpSpPr>
          <p:grpSpPr bwMode="auto">
            <a:xfrm>
              <a:off x="772376" y="3808743"/>
              <a:ext cx="152419" cy="308129"/>
              <a:chOff x="2457" y="566"/>
              <a:chExt cx="102" cy="204"/>
            </a:xfrm>
          </p:grpSpPr>
          <p:sp>
            <p:nvSpPr>
              <p:cNvPr id="6559"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60"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56" name="Group 49"/>
            <p:cNvGrpSpPr>
              <a:grpSpLocks/>
            </p:cNvGrpSpPr>
            <p:nvPr/>
          </p:nvGrpSpPr>
          <p:grpSpPr bwMode="auto">
            <a:xfrm>
              <a:off x="1190173" y="2924434"/>
              <a:ext cx="422327" cy="805266"/>
              <a:chOff x="533" y="394"/>
              <a:chExt cx="266" cy="507"/>
            </a:xfrm>
          </p:grpSpPr>
          <p:sp>
            <p:nvSpPr>
              <p:cNvPr id="6550"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551"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552"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53"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54"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55"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56"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57"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58"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157" name="Group 65"/>
            <p:cNvGrpSpPr>
              <a:grpSpLocks/>
            </p:cNvGrpSpPr>
            <p:nvPr/>
          </p:nvGrpSpPr>
          <p:grpSpPr bwMode="auto">
            <a:xfrm>
              <a:off x="1231481" y="3810000"/>
              <a:ext cx="152419" cy="308129"/>
              <a:chOff x="2457" y="566"/>
              <a:chExt cx="102" cy="204"/>
            </a:xfrm>
          </p:grpSpPr>
          <p:sp>
            <p:nvSpPr>
              <p:cNvPr id="6548"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49"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58" name="Group 65"/>
            <p:cNvGrpSpPr>
              <a:grpSpLocks/>
            </p:cNvGrpSpPr>
            <p:nvPr/>
          </p:nvGrpSpPr>
          <p:grpSpPr bwMode="auto">
            <a:xfrm>
              <a:off x="1423181" y="3811257"/>
              <a:ext cx="152419" cy="308129"/>
              <a:chOff x="2457" y="566"/>
              <a:chExt cx="102" cy="204"/>
            </a:xfrm>
          </p:grpSpPr>
          <p:sp>
            <p:nvSpPr>
              <p:cNvPr id="6546"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47"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159" name="Group 2276"/>
          <p:cNvGrpSpPr>
            <a:grpSpLocks/>
          </p:cNvGrpSpPr>
          <p:nvPr/>
        </p:nvGrpSpPr>
        <p:grpSpPr bwMode="auto">
          <a:xfrm>
            <a:off x="6445250" y="2159000"/>
            <a:ext cx="1417638" cy="1574800"/>
            <a:chOff x="234950" y="2887532"/>
            <a:chExt cx="1417531" cy="1575589"/>
          </a:xfrm>
        </p:grpSpPr>
        <p:sp>
          <p:nvSpPr>
            <p:cNvPr id="6479"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480"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481"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160" name="Group 39"/>
            <p:cNvGrpSpPr>
              <a:grpSpLocks/>
            </p:cNvGrpSpPr>
            <p:nvPr/>
          </p:nvGrpSpPr>
          <p:grpSpPr bwMode="auto">
            <a:xfrm>
              <a:off x="273055" y="2925651"/>
              <a:ext cx="422327" cy="805266"/>
              <a:chOff x="533" y="394"/>
              <a:chExt cx="266" cy="507"/>
            </a:xfrm>
          </p:grpSpPr>
          <p:sp>
            <p:nvSpPr>
              <p:cNvPr id="6523"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524" name="Rectangle 4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525"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26"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27"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28"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29"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30"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31"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161" name="Group 49"/>
            <p:cNvGrpSpPr>
              <a:grpSpLocks/>
            </p:cNvGrpSpPr>
            <p:nvPr/>
          </p:nvGrpSpPr>
          <p:grpSpPr bwMode="auto">
            <a:xfrm>
              <a:off x="735074" y="2925651"/>
              <a:ext cx="422327" cy="805266"/>
              <a:chOff x="533" y="394"/>
              <a:chExt cx="266" cy="507"/>
            </a:xfrm>
          </p:grpSpPr>
          <p:sp>
            <p:nvSpPr>
              <p:cNvPr id="6514"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515"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516"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17"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18"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19"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20"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21"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22"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484"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485"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162" name="Group 62"/>
            <p:cNvGrpSpPr>
              <a:grpSpLocks/>
            </p:cNvGrpSpPr>
            <p:nvPr/>
          </p:nvGrpSpPr>
          <p:grpSpPr bwMode="auto">
            <a:xfrm>
              <a:off x="312747" y="3808743"/>
              <a:ext cx="152419" cy="308129"/>
              <a:chOff x="2457" y="566"/>
              <a:chExt cx="102" cy="204"/>
            </a:xfrm>
          </p:grpSpPr>
          <p:sp>
            <p:nvSpPr>
              <p:cNvPr id="6512" name="Rectangle 63"/>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513"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63" name="Group 65"/>
            <p:cNvGrpSpPr>
              <a:grpSpLocks/>
            </p:cNvGrpSpPr>
            <p:nvPr/>
          </p:nvGrpSpPr>
          <p:grpSpPr bwMode="auto">
            <a:xfrm>
              <a:off x="504681" y="3808743"/>
              <a:ext cx="152419" cy="308129"/>
              <a:chOff x="2457" y="566"/>
              <a:chExt cx="102" cy="204"/>
            </a:xfrm>
          </p:grpSpPr>
          <p:sp>
            <p:nvSpPr>
              <p:cNvPr id="6510"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11"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64" name="Group 68"/>
            <p:cNvGrpSpPr>
              <a:grpSpLocks/>
            </p:cNvGrpSpPr>
            <p:nvPr/>
          </p:nvGrpSpPr>
          <p:grpSpPr bwMode="auto">
            <a:xfrm>
              <a:off x="965290" y="3808743"/>
              <a:ext cx="152419" cy="308129"/>
              <a:chOff x="2457" y="566"/>
              <a:chExt cx="102" cy="204"/>
            </a:xfrm>
          </p:grpSpPr>
          <p:sp>
            <p:nvSpPr>
              <p:cNvPr id="6508"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09"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65" name="Group 71"/>
            <p:cNvGrpSpPr>
              <a:grpSpLocks/>
            </p:cNvGrpSpPr>
            <p:nvPr/>
          </p:nvGrpSpPr>
          <p:grpSpPr bwMode="auto">
            <a:xfrm>
              <a:off x="772376" y="3808743"/>
              <a:ext cx="152419" cy="308129"/>
              <a:chOff x="2457" y="566"/>
              <a:chExt cx="102" cy="204"/>
            </a:xfrm>
          </p:grpSpPr>
          <p:sp>
            <p:nvSpPr>
              <p:cNvPr id="6506"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507"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166" name="Group 49"/>
            <p:cNvGrpSpPr>
              <a:grpSpLocks/>
            </p:cNvGrpSpPr>
            <p:nvPr/>
          </p:nvGrpSpPr>
          <p:grpSpPr bwMode="auto">
            <a:xfrm>
              <a:off x="1190173" y="2924434"/>
              <a:ext cx="422327" cy="805266"/>
              <a:chOff x="533" y="394"/>
              <a:chExt cx="266" cy="507"/>
            </a:xfrm>
          </p:grpSpPr>
          <p:sp>
            <p:nvSpPr>
              <p:cNvPr id="6497"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498" name="Rectangle 51"/>
              <p:cNvSpPr>
                <a:spLocks noChangeArrowheads="1"/>
              </p:cNvSpPr>
              <p:nvPr/>
            </p:nvSpPr>
            <p:spPr bwMode="auto">
              <a:xfrm>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499"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00"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01"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02"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03"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04"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505"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880" name="Group 65"/>
            <p:cNvGrpSpPr>
              <a:grpSpLocks/>
            </p:cNvGrpSpPr>
            <p:nvPr/>
          </p:nvGrpSpPr>
          <p:grpSpPr bwMode="auto">
            <a:xfrm>
              <a:off x="1231481" y="3810000"/>
              <a:ext cx="152419" cy="308129"/>
              <a:chOff x="2457" y="566"/>
              <a:chExt cx="102" cy="204"/>
            </a:xfrm>
          </p:grpSpPr>
          <p:sp>
            <p:nvSpPr>
              <p:cNvPr id="6495"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96"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81" name="Group 65"/>
            <p:cNvGrpSpPr>
              <a:grpSpLocks/>
            </p:cNvGrpSpPr>
            <p:nvPr/>
          </p:nvGrpSpPr>
          <p:grpSpPr bwMode="auto">
            <a:xfrm>
              <a:off x="1423181" y="3811257"/>
              <a:ext cx="152419" cy="308129"/>
              <a:chOff x="2457" y="566"/>
              <a:chExt cx="102" cy="204"/>
            </a:xfrm>
          </p:grpSpPr>
          <p:sp>
            <p:nvSpPr>
              <p:cNvPr id="6493"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94"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882" name="Group 2330"/>
          <p:cNvGrpSpPr>
            <a:grpSpLocks/>
          </p:cNvGrpSpPr>
          <p:nvPr/>
        </p:nvGrpSpPr>
        <p:grpSpPr bwMode="auto">
          <a:xfrm flipV="1">
            <a:off x="228600" y="3784600"/>
            <a:ext cx="1417638" cy="1574800"/>
            <a:chOff x="234950" y="2887532"/>
            <a:chExt cx="1417531" cy="1575589"/>
          </a:xfrm>
        </p:grpSpPr>
        <p:sp>
          <p:nvSpPr>
            <p:cNvPr id="6426"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427"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428"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883" name="Group 39"/>
            <p:cNvGrpSpPr>
              <a:grpSpLocks/>
            </p:cNvGrpSpPr>
            <p:nvPr/>
          </p:nvGrpSpPr>
          <p:grpSpPr bwMode="auto">
            <a:xfrm>
              <a:off x="273055" y="2925651"/>
              <a:ext cx="422327" cy="805266"/>
              <a:chOff x="533" y="394"/>
              <a:chExt cx="266" cy="507"/>
            </a:xfrm>
          </p:grpSpPr>
          <p:sp>
            <p:nvSpPr>
              <p:cNvPr id="6470"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471" name="Rectangle 4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472"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73"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74"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75"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76"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77"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78"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884" name="Group 49"/>
            <p:cNvGrpSpPr>
              <a:grpSpLocks/>
            </p:cNvGrpSpPr>
            <p:nvPr/>
          </p:nvGrpSpPr>
          <p:grpSpPr bwMode="auto">
            <a:xfrm>
              <a:off x="735074" y="2925651"/>
              <a:ext cx="422327" cy="805266"/>
              <a:chOff x="533" y="394"/>
              <a:chExt cx="266" cy="507"/>
            </a:xfrm>
          </p:grpSpPr>
          <p:sp>
            <p:nvSpPr>
              <p:cNvPr id="6461"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462"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463"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64"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65"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66"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67"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68"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69"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431"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432"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885" name="Group 62"/>
            <p:cNvGrpSpPr>
              <a:grpSpLocks/>
            </p:cNvGrpSpPr>
            <p:nvPr/>
          </p:nvGrpSpPr>
          <p:grpSpPr bwMode="auto">
            <a:xfrm>
              <a:off x="312747" y="3808743"/>
              <a:ext cx="152419" cy="308129"/>
              <a:chOff x="2457" y="566"/>
              <a:chExt cx="102" cy="204"/>
            </a:xfrm>
          </p:grpSpPr>
          <p:sp>
            <p:nvSpPr>
              <p:cNvPr id="6459" name="Rectangle 63"/>
              <p:cNvSpPr>
                <a:spLocks noChangeArrowheads="1"/>
              </p:cNvSpPr>
              <p:nvPr/>
            </p:nvSpPr>
            <p:spPr bwMode="auto">
              <a:xfrm flipV="1">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460"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886" name="Group 65"/>
            <p:cNvGrpSpPr>
              <a:grpSpLocks/>
            </p:cNvGrpSpPr>
            <p:nvPr/>
          </p:nvGrpSpPr>
          <p:grpSpPr bwMode="auto">
            <a:xfrm>
              <a:off x="504681" y="3808743"/>
              <a:ext cx="152419" cy="308129"/>
              <a:chOff x="2457" y="566"/>
              <a:chExt cx="102" cy="204"/>
            </a:xfrm>
          </p:grpSpPr>
          <p:sp>
            <p:nvSpPr>
              <p:cNvPr id="6457"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58"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28" name="Group 68"/>
            <p:cNvGrpSpPr>
              <a:grpSpLocks/>
            </p:cNvGrpSpPr>
            <p:nvPr/>
          </p:nvGrpSpPr>
          <p:grpSpPr bwMode="auto">
            <a:xfrm>
              <a:off x="965290" y="3808743"/>
              <a:ext cx="152419" cy="308129"/>
              <a:chOff x="2457" y="566"/>
              <a:chExt cx="102" cy="204"/>
            </a:xfrm>
          </p:grpSpPr>
          <p:sp>
            <p:nvSpPr>
              <p:cNvPr id="6455"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56"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32" name="Group 71"/>
            <p:cNvGrpSpPr>
              <a:grpSpLocks/>
            </p:cNvGrpSpPr>
            <p:nvPr/>
          </p:nvGrpSpPr>
          <p:grpSpPr bwMode="auto">
            <a:xfrm>
              <a:off x="772376" y="3808743"/>
              <a:ext cx="152419" cy="308129"/>
              <a:chOff x="2457" y="566"/>
              <a:chExt cx="102" cy="204"/>
            </a:xfrm>
          </p:grpSpPr>
          <p:sp>
            <p:nvSpPr>
              <p:cNvPr id="6453"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54"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33" name="Group 49"/>
            <p:cNvGrpSpPr>
              <a:grpSpLocks/>
            </p:cNvGrpSpPr>
            <p:nvPr/>
          </p:nvGrpSpPr>
          <p:grpSpPr bwMode="auto">
            <a:xfrm>
              <a:off x="1190173" y="2924434"/>
              <a:ext cx="422327" cy="805266"/>
              <a:chOff x="533" y="394"/>
              <a:chExt cx="266" cy="507"/>
            </a:xfrm>
          </p:grpSpPr>
          <p:sp>
            <p:nvSpPr>
              <p:cNvPr id="6444"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445"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446"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47"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48"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49"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50"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51"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52"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934" name="Group 65"/>
            <p:cNvGrpSpPr>
              <a:grpSpLocks/>
            </p:cNvGrpSpPr>
            <p:nvPr/>
          </p:nvGrpSpPr>
          <p:grpSpPr bwMode="auto">
            <a:xfrm>
              <a:off x="1231481" y="3810000"/>
              <a:ext cx="152419" cy="308129"/>
              <a:chOff x="2457" y="566"/>
              <a:chExt cx="102" cy="204"/>
            </a:xfrm>
          </p:grpSpPr>
          <p:sp>
            <p:nvSpPr>
              <p:cNvPr id="6442"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43"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35" name="Group 65"/>
            <p:cNvGrpSpPr>
              <a:grpSpLocks/>
            </p:cNvGrpSpPr>
            <p:nvPr/>
          </p:nvGrpSpPr>
          <p:grpSpPr bwMode="auto">
            <a:xfrm>
              <a:off x="1423181" y="3811257"/>
              <a:ext cx="152419" cy="308129"/>
              <a:chOff x="2457" y="566"/>
              <a:chExt cx="102" cy="204"/>
            </a:xfrm>
          </p:grpSpPr>
          <p:sp>
            <p:nvSpPr>
              <p:cNvPr id="6440"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41"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217" name="Group 2384"/>
          <p:cNvGrpSpPr>
            <a:grpSpLocks/>
          </p:cNvGrpSpPr>
          <p:nvPr/>
        </p:nvGrpSpPr>
        <p:grpSpPr bwMode="auto">
          <a:xfrm flipV="1">
            <a:off x="1782763" y="3784600"/>
            <a:ext cx="1417637" cy="1574800"/>
            <a:chOff x="234950" y="2887532"/>
            <a:chExt cx="1417531" cy="1575589"/>
          </a:xfrm>
        </p:grpSpPr>
        <p:sp>
          <p:nvSpPr>
            <p:cNvPr id="6373"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374"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375"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218" name="Group 39"/>
            <p:cNvGrpSpPr>
              <a:grpSpLocks/>
            </p:cNvGrpSpPr>
            <p:nvPr/>
          </p:nvGrpSpPr>
          <p:grpSpPr bwMode="auto">
            <a:xfrm>
              <a:off x="273055" y="2925651"/>
              <a:ext cx="422327" cy="805266"/>
              <a:chOff x="533" y="394"/>
              <a:chExt cx="266" cy="507"/>
            </a:xfrm>
          </p:grpSpPr>
          <p:sp>
            <p:nvSpPr>
              <p:cNvPr id="6417"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418" name="Rectangle 4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419"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20"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21"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22"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23"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24"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25"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221" name="Group 49"/>
            <p:cNvGrpSpPr>
              <a:grpSpLocks/>
            </p:cNvGrpSpPr>
            <p:nvPr/>
          </p:nvGrpSpPr>
          <p:grpSpPr bwMode="auto">
            <a:xfrm>
              <a:off x="735074" y="2925651"/>
              <a:ext cx="422327" cy="805266"/>
              <a:chOff x="533" y="394"/>
              <a:chExt cx="266" cy="507"/>
            </a:xfrm>
          </p:grpSpPr>
          <p:sp>
            <p:nvSpPr>
              <p:cNvPr id="6408"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409"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410"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11"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12"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13"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14"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15"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416"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378"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379"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222" name="Group 62"/>
            <p:cNvGrpSpPr>
              <a:grpSpLocks/>
            </p:cNvGrpSpPr>
            <p:nvPr/>
          </p:nvGrpSpPr>
          <p:grpSpPr bwMode="auto">
            <a:xfrm>
              <a:off x="312747" y="3808743"/>
              <a:ext cx="152419" cy="308129"/>
              <a:chOff x="2457" y="566"/>
              <a:chExt cx="102" cy="204"/>
            </a:xfrm>
          </p:grpSpPr>
          <p:sp>
            <p:nvSpPr>
              <p:cNvPr id="6406" name="Rectangle 63"/>
              <p:cNvSpPr>
                <a:spLocks noChangeArrowheads="1"/>
              </p:cNvSpPr>
              <p:nvPr/>
            </p:nvSpPr>
            <p:spPr bwMode="auto">
              <a:xfrm flipV="1">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407"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23" name="Group 65"/>
            <p:cNvGrpSpPr>
              <a:grpSpLocks/>
            </p:cNvGrpSpPr>
            <p:nvPr/>
          </p:nvGrpSpPr>
          <p:grpSpPr bwMode="auto">
            <a:xfrm>
              <a:off x="504681" y="3808743"/>
              <a:ext cx="152419" cy="308129"/>
              <a:chOff x="2457" y="566"/>
              <a:chExt cx="102" cy="204"/>
            </a:xfrm>
          </p:grpSpPr>
          <p:sp>
            <p:nvSpPr>
              <p:cNvPr id="6404"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05"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24" name="Group 68"/>
            <p:cNvGrpSpPr>
              <a:grpSpLocks/>
            </p:cNvGrpSpPr>
            <p:nvPr/>
          </p:nvGrpSpPr>
          <p:grpSpPr bwMode="auto">
            <a:xfrm>
              <a:off x="965290" y="3808743"/>
              <a:ext cx="152419" cy="308129"/>
              <a:chOff x="2457" y="566"/>
              <a:chExt cx="102" cy="204"/>
            </a:xfrm>
          </p:grpSpPr>
          <p:sp>
            <p:nvSpPr>
              <p:cNvPr id="6402"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03"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25" name="Group 71"/>
            <p:cNvGrpSpPr>
              <a:grpSpLocks/>
            </p:cNvGrpSpPr>
            <p:nvPr/>
          </p:nvGrpSpPr>
          <p:grpSpPr bwMode="auto">
            <a:xfrm>
              <a:off x="772376" y="3808743"/>
              <a:ext cx="152419" cy="308129"/>
              <a:chOff x="2457" y="566"/>
              <a:chExt cx="102" cy="204"/>
            </a:xfrm>
          </p:grpSpPr>
          <p:sp>
            <p:nvSpPr>
              <p:cNvPr id="6400"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401"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26" name="Group 49"/>
            <p:cNvGrpSpPr>
              <a:grpSpLocks/>
            </p:cNvGrpSpPr>
            <p:nvPr/>
          </p:nvGrpSpPr>
          <p:grpSpPr bwMode="auto">
            <a:xfrm>
              <a:off x="1190173" y="2924434"/>
              <a:ext cx="422327" cy="805266"/>
              <a:chOff x="533" y="394"/>
              <a:chExt cx="266" cy="507"/>
            </a:xfrm>
          </p:grpSpPr>
          <p:sp>
            <p:nvSpPr>
              <p:cNvPr id="6391"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392"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393"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94"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95"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96"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97"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98"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99"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227" name="Group 65"/>
            <p:cNvGrpSpPr>
              <a:grpSpLocks/>
            </p:cNvGrpSpPr>
            <p:nvPr/>
          </p:nvGrpSpPr>
          <p:grpSpPr bwMode="auto">
            <a:xfrm>
              <a:off x="1231481" y="3810000"/>
              <a:ext cx="152419" cy="308129"/>
              <a:chOff x="2457" y="566"/>
              <a:chExt cx="102" cy="204"/>
            </a:xfrm>
          </p:grpSpPr>
          <p:sp>
            <p:nvSpPr>
              <p:cNvPr id="6389"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390"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52" name="Group 65"/>
            <p:cNvGrpSpPr>
              <a:grpSpLocks/>
            </p:cNvGrpSpPr>
            <p:nvPr/>
          </p:nvGrpSpPr>
          <p:grpSpPr bwMode="auto">
            <a:xfrm>
              <a:off x="1423181" y="3811257"/>
              <a:ext cx="152419" cy="308129"/>
              <a:chOff x="2457" y="566"/>
              <a:chExt cx="102" cy="204"/>
            </a:xfrm>
          </p:grpSpPr>
          <p:sp>
            <p:nvSpPr>
              <p:cNvPr id="6387"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388"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953" name="Group 2438"/>
          <p:cNvGrpSpPr>
            <a:grpSpLocks/>
          </p:cNvGrpSpPr>
          <p:nvPr/>
        </p:nvGrpSpPr>
        <p:grpSpPr bwMode="auto">
          <a:xfrm flipV="1">
            <a:off x="3336925" y="3784600"/>
            <a:ext cx="1417638" cy="1574800"/>
            <a:chOff x="234950" y="2887532"/>
            <a:chExt cx="1417531" cy="1575589"/>
          </a:xfrm>
        </p:grpSpPr>
        <p:sp>
          <p:nvSpPr>
            <p:cNvPr id="6320"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321"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322"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954" name="Group 39"/>
            <p:cNvGrpSpPr>
              <a:grpSpLocks/>
            </p:cNvGrpSpPr>
            <p:nvPr/>
          </p:nvGrpSpPr>
          <p:grpSpPr bwMode="auto">
            <a:xfrm>
              <a:off x="273055" y="2925651"/>
              <a:ext cx="422327" cy="805266"/>
              <a:chOff x="533" y="394"/>
              <a:chExt cx="266" cy="507"/>
            </a:xfrm>
          </p:grpSpPr>
          <p:sp>
            <p:nvSpPr>
              <p:cNvPr id="6364"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365" name="Rectangle 4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366"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67"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68"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69"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70"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71"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72"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955" name="Group 49"/>
            <p:cNvGrpSpPr>
              <a:grpSpLocks/>
            </p:cNvGrpSpPr>
            <p:nvPr/>
          </p:nvGrpSpPr>
          <p:grpSpPr bwMode="auto">
            <a:xfrm>
              <a:off x="735074" y="2925651"/>
              <a:ext cx="422327" cy="805266"/>
              <a:chOff x="533" y="394"/>
              <a:chExt cx="266" cy="507"/>
            </a:xfrm>
          </p:grpSpPr>
          <p:sp>
            <p:nvSpPr>
              <p:cNvPr id="6355"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356"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357"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58"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59"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60"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61"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62"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63"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325"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326"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956" name="Group 62"/>
            <p:cNvGrpSpPr>
              <a:grpSpLocks/>
            </p:cNvGrpSpPr>
            <p:nvPr/>
          </p:nvGrpSpPr>
          <p:grpSpPr bwMode="auto">
            <a:xfrm>
              <a:off x="312747" y="3808743"/>
              <a:ext cx="152419" cy="308129"/>
              <a:chOff x="2457" y="566"/>
              <a:chExt cx="102" cy="204"/>
            </a:xfrm>
          </p:grpSpPr>
          <p:sp>
            <p:nvSpPr>
              <p:cNvPr id="6353" name="Rectangle 63"/>
              <p:cNvSpPr>
                <a:spLocks noChangeArrowheads="1"/>
              </p:cNvSpPr>
              <p:nvPr/>
            </p:nvSpPr>
            <p:spPr bwMode="auto">
              <a:xfrm flipV="1">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354"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57" name="Group 65"/>
            <p:cNvGrpSpPr>
              <a:grpSpLocks/>
            </p:cNvGrpSpPr>
            <p:nvPr/>
          </p:nvGrpSpPr>
          <p:grpSpPr bwMode="auto">
            <a:xfrm>
              <a:off x="504681" y="3808743"/>
              <a:ext cx="152419" cy="308129"/>
              <a:chOff x="2457" y="566"/>
              <a:chExt cx="102" cy="204"/>
            </a:xfrm>
          </p:grpSpPr>
          <p:sp>
            <p:nvSpPr>
              <p:cNvPr id="6351"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352"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58" name="Group 68"/>
            <p:cNvGrpSpPr>
              <a:grpSpLocks/>
            </p:cNvGrpSpPr>
            <p:nvPr/>
          </p:nvGrpSpPr>
          <p:grpSpPr bwMode="auto">
            <a:xfrm>
              <a:off x="965290" y="3808743"/>
              <a:ext cx="152419" cy="308129"/>
              <a:chOff x="2457" y="566"/>
              <a:chExt cx="102" cy="204"/>
            </a:xfrm>
          </p:grpSpPr>
          <p:sp>
            <p:nvSpPr>
              <p:cNvPr id="6349"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350"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59" name="Group 71"/>
            <p:cNvGrpSpPr>
              <a:grpSpLocks/>
            </p:cNvGrpSpPr>
            <p:nvPr/>
          </p:nvGrpSpPr>
          <p:grpSpPr bwMode="auto">
            <a:xfrm>
              <a:off x="772376" y="3808743"/>
              <a:ext cx="152419" cy="308129"/>
              <a:chOff x="2457" y="566"/>
              <a:chExt cx="102" cy="204"/>
            </a:xfrm>
          </p:grpSpPr>
          <p:sp>
            <p:nvSpPr>
              <p:cNvPr id="6347"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348"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60" name="Group 49"/>
            <p:cNvGrpSpPr>
              <a:grpSpLocks/>
            </p:cNvGrpSpPr>
            <p:nvPr/>
          </p:nvGrpSpPr>
          <p:grpSpPr bwMode="auto">
            <a:xfrm>
              <a:off x="1190173" y="2924434"/>
              <a:ext cx="422327" cy="805266"/>
              <a:chOff x="533" y="394"/>
              <a:chExt cx="266" cy="507"/>
            </a:xfrm>
          </p:grpSpPr>
          <p:sp>
            <p:nvSpPr>
              <p:cNvPr id="6338"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339"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340"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41"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42"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43"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44"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45"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46"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961" name="Group 65"/>
            <p:cNvGrpSpPr>
              <a:grpSpLocks/>
            </p:cNvGrpSpPr>
            <p:nvPr/>
          </p:nvGrpSpPr>
          <p:grpSpPr bwMode="auto">
            <a:xfrm>
              <a:off x="1231481" y="3810000"/>
              <a:ext cx="152419" cy="308129"/>
              <a:chOff x="2457" y="566"/>
              <a:chExt cx="102" cy="204"/>
            </a:xfrm>
          </p:grpSpPr>
          <p:sp>
            <p:nvSpPr>
              <p:cNvPr id="6336"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337"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62" name="Group 65"/>
            <p:cNvGrpSpPr>
              <a:grpSpLocks/>
            </p:cNvGrpSpPr>
            <p:nvPr/>
          </p:nvGrpSpPr>
          <p:grpSpPr bwMode="auto">
            <a:xfrm>
              <a:off x="1423181" y="3811257"/>
              <a:ext cx="152419" cy="308129"/>
              <a:chOff x="2457" y="566"/>
              <a:chExt cx="102" cy="204"/>
            </a:xfrm>
          </p:grpSpPr>
          <p:sp>
            <p:nvSpPr>
              <p:cNvPr id="6334"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335"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963" name="Group 2492"/>
          <p:cNvGrpSpPr>
            <a:grpSpLocks/>
          </p:cNvGrpSpPr>
          <p:nvPr/>
        </p:nvGrpSpPr>
        <p:grpSpPr bwMode="auto">
          <a:xfrm flipV="1">
            <a:off x="4891088" y="3784600"/>
            <a:ext cx="1417637" cy="1574800"/>
            <a:chOff x="234950" y="2887532"/>
            <a:chExt cx="1417531" cy="1575589"/>
          </a:xfrm>
        </p:grpSpPr>
        <p:sp>
          <p:nvSpPr>
            <p:cNvPr id="6267"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268"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269"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964" name="Group 39"/>
            <p:cNvGrpSpPr>
              <a:grpSpLocks/>
            </p:cNvGrpSpPr>
            <p:nvPr/>
          </p:nvGrpSpPr>
          <p:grpSpPr bwMode="auto">
            <a:xfrm>
              <a:off x="273055" y="2925651"/>
              <a:ext cx="422327" cy="805266"/>
              <a:chOff x="533" y="394"/>
              <a:chExt cx="266" cy="507"/>
            </a:xfrm>
          </p:grpSpPr>
          <p:sp>
            <p:nvSpPr>
              <p:cNvPr id="6311"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312" name="Rectangle 4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313"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14"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15"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16"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17"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18"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19"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965" name="Group 49"/>
            <p:cNvGrpSpPr>
              <a:grpSpLocks/>
            </p:cNvGrpSpPr>
            <p:nvPr/>
          </p:nvGrpSpPr>
          <p:grpSpPr bwMode="auto">
            <a:xfrm>
              <a:off x="735074" y="2925651"/>
              <a:ext cx="422327" cy="805266"/>
              <a:chOff x="533" y="394"/>
              <a:chExt cx="266" cy="507"/>
            </a:xfrm>
          </p:grpSpPr>
          <p:sp>
            <p:nvSpPr>
              <p:cNvPr id="6302"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303"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304"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05"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06"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07"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08"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09"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310"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272"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273"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966" name="Group 62"/>
            <p:cNvGrpSpPr>
              <a:grpSpLocks/>
            </p:cNvGrpSpPr>
            <p:nvPr/>
          </p:nvGrpSpPr>
          <p:grpSpPr bwMode="auto">
            <a:xfrm>
              <a:off x="312747" y="3808743"/>
              <a:ext cx="152419" cy="308129"/>
              <a:chOff x="2457" y="566"/>
              <a:chExt cx="102" cy="204"/>
            </a:xfrm>
          </p:grpSpPr>
          <p:sp>
            <p:nvSpPr>
              <p:cNvPr id="6300" name="Rectangle 63"/>
              <p:cNvSpPr>
                <a:spLocks noChangeArrowheads="1"/>
              </p:cNvSpPr>
              <p:nvPr/>
            </p:nvSpPr>
            <p:spPr bwMode="auto">
              <a:xfrm flipV="1">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301"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67" name="Group 65"/>
            <p:cNvGrpSpPr>
              <a:grpSpLocks/>
            </p:cNvGrpSpPr>
            <p:nvPr/>
          </p:nvGrpSpPr>
          <p:grpSpPr bwMode="auto">
            <a:xfrm>
              <a:off x="504681" y="3808743"/>
              <a:ext cx="152419" cy="308129"/>
              <a:chOff x="2457" y="566"/>
              <a:chExt cx="102" cy="204"/>
            </a:xfrm>
          </p:grpSpPr>
          <p:sp>
            <p:nvSpPr>
              <p:cNvPr id="6298"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99"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68" name="Group 68"/>
            <p:cNvGrpSpPr>
              <a:grpSpLocks/>
            </p:cNvGrpSpPr>
            <p:nvPr/>
          </p:nvGrpSpPr>
          <p:grpSpPr bwMode="auto">
            <a:xfrm>
              <a:off x="965290" y="3808743"/>
              <a:ext cx="152419" cy="308129"/>
              <a:chOff x="2457" y="566"/>
              <a:chExt cx="102" cy="204"/>
            </a:xfrm>
          </p:grpSpPr>
          <p:sp>
            <p:nvSpPr>
              <p:cNvPr id="6296"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97"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69" name="Group 71"/>
            <p:cNvGrpSpPr>
              <a:grpSpLocks/>
            </p:cNvGrpSpPr>
            <p:nvPr/>
          </p:nvGrpSpPr>
          <p:grpSpPr bwMode="auto">
            <a:xfrm>
              <a:off x="772376" y="3808743"/>
              <a:ext cx="152419" cy="308129"/>
              <a:chOff x="2457" y="566"/>
              <a:chExt cx="102" cy="204"/>
            </a:xfrm>
          </p:grpSpPr>
          <p:sp>
            <p:nvSpPr>
              <p:cNvPr id="6294"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95"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70" name="Group 49"/>
            <p:cNvGrpSpPr>
              <a:grpSpLocks/>
            </p:cNvGrpSpPr>
            <p:nvPr/>
          </p:nvGrpSpPr>
          <p:grpSpPr bwMode="auto">
            <a:xfrm>
              <a:off x="1190173" y="2924434"/>
              <a:ext cx="422327" cy="805266"/>
              <a:chOff x="533" y="394"/>
              <a:chExt cx="266" cy="507"/>
            </a:xfrm>
          </p:grpSpPr>
          <p:sp>
            <p:nvSpPr>
              <p:cNvPr id="6285"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286"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287"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88"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89"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90"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91"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92"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93"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971" name="Group 65"/>
            <p:cNvGrpSpPr>
              <a:grpSpLocks/>
            </p:cNvGrpSpPr>
            <p:nvPr/>
          </p:nvGrpSpPr>
          <p:grpSpPr bwMode="auto">
            <a:xfrm>
              <a:off x="1231481" y="3810000"/>
              <a:ext cx="152419" cy="308129"/>
              <a:chOff x="2457" y="566"/>
              <a:chExt cx="102" cy="204"/>
            </a:xfrm>
          </p:grpSpPr>
          <p:sp>
            <p:nvSpPr>
              <p:cNvPr id="6283"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84"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972" name="Group 65"/>
            <p:cNvGrpSpPr>
              <a:grpSpLocks/>
            </p:cNvGrpSpPr>
            <p:nvPr/>
          </p:nvGrpSpPr>
          <p:grpSpPr bwMode="auto">
            <a:xfrm>
              <a:off x="1423181" y="3811257"/>
              <a:ext cx="152419" cy="308129"/>
              <a:chOff x="2457" y="566"/>
              <a:chExt cx="102" cy="204"/>
            </a:xfrm>
          </p:grpSpPr>
          <p:sp>
            <p:nvSpPr>
              <p:cNvPr id="6281"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82"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grpSp>
        <p:nvGrpSpPr>
          <p:cNvPr id="6973" name="Group 2546"/>
          <p:cNvGrpSpPr>
            <a:grpSpLocks/>
          </p:cNvGrpSpPr>
          <p:nvPr/>
        </p:nvGrpSpPr>
        <p:grpSpPr bwMode="auto">
          <a:xfrm flipV="1">
            <a:off x="6445250" y="3784600"/>
            <a:ext cx="1417638" cy="1574800"/>
            <a:chOff x="234950" y="2887532"/>
            <a:chExt cx="1417531" cy="1575589"/>
          </a:xfrm>
        </p:grpSpPr>
        <p:sp>
          <p:nvSpPr>
            <p:cNvPr id="6214" name="Rectangle 35"/>
            <p:cNvSpPr>
              <a:spLocks noChangeArrowheads="1"/>
            </p:cNvSpPr>
            <p:nvPr/>
          </p:nvSpPr>
          <p:spPr bwMode="auto">
            <a:xfrm>
              <a:off x="234950"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215" name="Rectangle 36"/>
            <p:cNvSpPr>
              <a:spLocks noChangeArrowheads="1"/>
            </p:cNvSpPr>
            <p:nvPr/>
          </p:nvSpPr>
          <p:spPr bwMode="auto">
            <a:xfrm>
              <a:off x="713904" y="4404896"/>
              <a:ext cx="481600" cy="58224"/>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sp>
          <p:nvSpPr>
            <p:cNvPr id="6216" name="Rectangle 38"/>
            <p:cNvSpPr>
              <a:spLocks noChangeArrowheads="1"/>
            </p:cNvSpPr>
            <p:nvPr/>
          </p:nvSpPr>
          <p:spPr bwMode="auto">
            <a:xfrm>
              <a:off x="234950" y="2887532"/>
              <a:ext cx="1417531" cy="1575589"/>
            </a:xfrm>
            <a:prstGeom prst="rect">
              <a:avLst/>
            </a:prstGeom>
            <a:solidFill>
              <a:schemeClr val="bg2"/>
            </a:solidFill>
            <a:ln w="9525">
              <a:noFill/>
              <a:miter lim="800000"/>
              <a:headEnd/>
              <a:tailEnd/>
            </a:ln>
          </p:spPr>
          <p:txBody>
            <a:bodyPr wrap="none" anchor="ctr">
              <a:prstTxWarp prst="textNoShape">
                <a:avLst/>
              </a:prstTxWarp>
            </a:bodyPr>
            <a:lstStyle/>
            <a:p>
              <a:endParaRPr lang="en-US">
                <a:solidFill>
                  <a:srgbClr val="FFFFFF"/>
                </a:solidFill>
              </a:endParaRPr>
            </a:p>
          </p:txBody>
        </p:sp>
        <p:grpSp>
          <p:nvGrpSpPr>
            <p:cNvPr id="6974" name="Group 39"/>
            <p:cNvGrpSpPr>
              <a:grpSpLocks/>
            </p:cNvGrpSpPr>
            <p:nvPr/>
          </p:nvGrpSpPr>
          <p:grpSpPr bwMode="auto">
            <a:xfrm>
              <a:off x="273055" y="2925651"/>
              <a:ext cx="422327" cy="805266"/>
              <a:chOff x="533" y="394"/>
              <a:chExt cx="266" cy="507"/>
            </a:xfrm>
          </p:grpSpPr>
          <p:sp>
            <p:nvSpPr>
              <p:cNvPr id="6258" name="Rectangle 4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259" name="Rectangle 4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260" name="Rectangle 4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61" name="Rectangle 4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62" name="Rectangle 4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63" name="Rectangle 4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64" name="Rectangle 4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65" name="Rectangle 4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66" name="Rectangle 4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975" name="Group 49"/>
            <p:cNvGrpSpPr>
              <a:grpSpLocks/>
            </p:cNvGrpSpPr>
            <p:nvPr/>
          </p:nvGrpSpPr>
          <p:grpSpPr bwMode="auto">
            <a:xfrm>
              <a:off x="735074" y="2925651"/>
              <a:ext cx="422327" cy="805266"/>
              <a:chOff x="533" y="394"/>
              <a:chExt cx="266" cy="507"/>
            </a:xfrm>
          </p:grpSpPr>
          <p:sp>
            <p:nvSpPr>
              <p:cNvPr id="6249"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250"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251"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52"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53"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54"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55"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56"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57"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sp>
          <p:nvSpPr>
            <p:cNvPr id="6219" name="Rectangle 59"/>
            <p:cNvSpPr>
              <a:spLocks noChangeArrowheads="1"/>
            </p:cNvSpPr>
            <p:nvPr/>
          </p:nvSpPr>
          <p:spPr bwMode="auto">
            <a:xfrm rot="5400000">
              <a:off x="828564" y="3644690"/>
              <a:ext cx="230303" cy="1327145"/>
            </a:xfrm>
            <a:prstGeom prst="rect">
              <a:avLst/>
            </a:prstGeom>
            <a:solidFill>
              <a:srgbClr val="FF9900"/>
            </a:solidFill>
            <a:ln w="9525">
              <a:solidFill>
                <a:schemeClr val="bg1"/>
              </a:solidFill>
              <a:miter lim="800000"/>
              <a:headEnd/>
              <a:tailEnd/>
            </a:ln>
          </p:spPr>
          <p:txBody>
            <a:bodyPr rot="10800000" vert="eaVert" wrap="none" anchor="ctr">
              <a:prstTxWarp prst="textNoShape">
                <a:avLst/>
              </a:prstTxWarp>
            </a:bodyPr>
            <a:lstStyle/>
            <a:p>
              <a:pPr algn="ctr"/>
              <a:r>
                <a:rPr lang="en-US" sz="1200">
                  <a:solidFill>
                    <a:srgbClr val="000000"/>
                  </a:solidFill>
                </a:rPr>
                <a:t>L1</a:t>
              </a:r>
            </a:p>
          </p:txBody>
        </p:sp>
        <p:sp>
          <p:nvSpPr>
            <p:cNvPr id="6220" name="Rectangle 61"/>
            <p:cNvSpPr>
              <a:spLocks noChangeArrowheads="1"/>
            </p:cNvSpPr>
            <p:nvPr/>
          </p:nvSpPr>
          <p:spPr bwMode="auto">
            <a:xfrm rot="5400000">
              <a:off x="750477" y="3293200"/>
              <a:ext cx="384367" cy="1337628"/>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grpSp>
          <p:nvGrpSpPr>
            <p:cNvPr id="6270" name="Group 62"/>
            <p:cNvGrpSpPr>
              <a:grpSpLocks/>
            </p:cNvGrpSpPr>
            <p:nvPr/>
          </p:nvGrpSpPr>
          <p:grpSpPr bwMode="auto">
            <a:xfrm>
              <a:off x="312747" y="3808743"/>
              <a:ext cx="152419" cy="308129"/>
              <a:chOff x="2457" y="566"/>
              <a:chExt cx="102" cy="204"/>
            </a:xfrm>
          </p:grpSpPr>
          <p:sp>
            <p:nvSpPr>
              <p:cNvPr id="6247" name="Rectangle 63"/>
              <p:cNvSpPr>
                <a:spLocks noChangeArrowheads="1"/>
              </p:cNvSpPr>
              <p:nvPr/>
            </p:nvSpPr>
            <p:spPr bwMode="auto">
              <a:xfrm flipV="1">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r>
                  <a:rPr lang="en-US" sz="700">
                    <a:solidFill>
                      <a:srgbClr val="000000"/>
                    </a:solidFill>
                  </a:rPr>
                  <a:t>TF</a:t>
                </a:r>
              </a:p>
            </p:txBody>
          </p:sp>
          <p:sp>
            <p:nvSpPr>
              <p:cNvPr id="6248" name="Line 64"/>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71" name="Group 65"/>
            <p:cNvGrpSpPr>
              <a:grpSpLocks/>
            </p:cNvGrpSpPr>
            <p:nvPr/>
          </p:nvGrpSpPr>
          <p:grpSpPr bwMode="auto">
            <a:xfrm>
              <a:off x="504681" y="3808743"/>
              <a:ext cx="152419" cy="308129"/>
              <a:chOff x="2457" y="566"/>
              <a:chExt cx="102" cy="204"/>
            </a:xfrm>
          </p:grpSpPr>
          <p:sp>
            <p:nvSpPr>
              <p:cNvPr id="6245"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46"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74" name="Group 68"/>
            <p:cNvGrpSpPr>
              <a:grpSpLocks/>
            </p:cNvGrpSpPr>
            <p:nvPr/>
          </p:nvGrpSpPr>
          <p:grpSpPr bwMode="auto">
            <a:xfrm>
              <a:off x="965290" y="3808743"/>
              <a:ext cx="152419" cy="308129"/>
              <a:chOff x="2457" y="566"/>
              <a:chExt cx="102" cy="204"/>
            </a:xfrm>
          </p:grpSpPr>
          <p:sp>
            <p:nvSpPr>
              <p:cNvPr id="6243" name="Rectangle 69"/>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44" name="Line 70"/>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75" name="Group 71"/>
            <p:cNvGrpSpPr>
              <a:grpSpLocks/>
            </p:cNvGrpSpPr>
            <p:nvPr/>
          </p:nvGrpSpPr>
          <p:grpSpPr bwMode="auto">
            <a:xfrm>
              <a:off x="772376" y="3808743"/>
              <a:ext cx="152419" cy="308129"/>
              <a:chOff x="2457" y="566"/>
              <a:chExt cx="102" cy="204"/>
            </a:xfrm>
          </p:grpSpPr>
          <p:sp>
            <p:nvSpPr>
              <p:cNvPr id="6241" name="Rectangle 72"/>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42" name="Line 73"/>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76" name="Group 49"/>
            <p:cNvGrpSpPr>
              <a:grpSpLocks/>
            </p:cNvGrpSpPr>
            <p:nvPr/>
          </p:nvGrpSpPr>
          <p:grpSpPr bwMode="auto">
            <a:xfrm>
              <a:off x="1190173" y="2924434"/>
              <a:ext cx="422327" cy="805266"/>
              <a:chOff x="533" y="394"/>
              <a:chExt cx="266" cy="507"/>
            </a:xfrm>
          </p:grpSpPr>
          <p:sp>
            <p:nvSpPr>
              <p:cNvPr id="6232" name="Rectangle 50"/>
              <p:cNvSpPr>
                <a:spLocks noChangeArrowheads="1"/>
              </p:cNvSpPr>
              <p:nvPr/>
            </p:nvSpPr>
            <p:spPr bwMode="auto">
              <a:xfrm>
                <a:off x="533" y="394"/>
                <a:ext cx="266" cy="507"/>
              </a:xfrm>
              <a:prstGeom prst="rect">
                <a:avLst/>
              </a:prstGeom>
              <a:solidFill>
                <a:srgbClr val="C0C0C0"/>
              </a:solidFill>
              <a:ln w="9525">
                <a:solidFill>
                  <a:schemeClr val="bg1"/>
                </a:solidFill>
                <a:miter lim="800000"/>
                <a:headEnd/>
                <a:tailEnd/>
              </a:ln>
            </p:spPr>
            <p:txBody>
              <a:bodyPr wrap="none" anchor="ctr">
                <a:prstTxWarp prst="textNoShape">
                  <a:avLst/>
                </a:prstTxWarp>
              </a:bodyPr>
              <a:lstStyle/>
              <a:p>
                <a:endParaRPr lang="en-US">
                  <a:solidFill>
                    <a:srgbClr val="FFFFFF"/>
                  </a:solidFill>
                </a:endParaRPr>
              </a:p>
            </p:txBody>
          </p:sp>
          <p:sp>
            <p:nvSpPr>
              <p:cNvPr id="6233" name="Rectangle 51"/>
              <p:cNvSpPr>
                <a:spLocks noChangeArrowheads="1"/>
              </p:cNvSpPr>
              <p:nvPr/>
            </p:nvSpPr>
            <p:spPr bwMode="auto">
              <a:xfrm flipV="1">
                <a:off x="558" y="418"/>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r>
                  <a:rPr lang="en-US" sz="700">
                    <a:solidFill>
                      <a:srgbClr val="000000"/>
                    </a:solidFill>
                  </a:rPr>
                  <a:t>SP</a:t>
                </a:r>
              </a:p>
            </p:txBody>
          </p:sp>
          <p:sp>
            <p:nvSpPr>
              <p:cNvPr id="6234" name="Rectangle 52"/>
              <p:cNvSpPr>
                <a:spLocks noChangeArrowheads="1"/>
              </p:cNvSpPr>
              <p:nvPr/>
            </p:nvSpPr>
            <p:spPr bwMode="auto">
              <a:xfrm>
                <a:off x="678" y="418"/>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35" name="Rectangle 53"/>
              <p:cNvSpPr>
                <a:spLocks noChangeArrowheads="1"/>
              </p:cNvSpPr>
              <p:nvPr/>
            </p:nvSpPr>
            <p:spPr bwMode="auto">
              <a:xfrm>
                <a:off x="558" y="539"/>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36" name="Rectangle 54"/>
              <p:cNvSpPr>
                <a:spLocks noChangeArrowheads="1"/>
              </p:cNvSpPr>
              <p:nvPr/>
            </p:nvSpPr>
            <p:spPr bwMode="auto">
              <a:xfrm>
                <a:off x="678" y="539"/>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37" name="Rectangle 55"/>
              <p:cNvSpPr>
                <a:spLocks noChangeArrowheads="1"/>
              </p:cNvSpPr>
              <p:nvPr/>
            </p:nvSpPr>
            <p:spPr bwMode="auto">
              <a:xfrm>
                <a:off x="558" y="660"/>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38" name="Rectangle 56"/>
              <p:cNvSpPr>
                <a:spLocks noChangeArrowheads="1"/>
              </p:cNvSpPr>
              <p:nvPr/>
            </p:nvSpPr>
            <p:spPr bwMode="auto">
              <a:xfrm>
                <a:off x="678" y="660"/>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39" name="Rectangle 57"/>
              <p:cNvSpPr>
                <a:spLocks noChangeArrowheads="1"/>
              </p:cNvSpPr>
              <p:nvPr/>
            </p:nvSpPr>
            <p:spPr bwMode="auto">
              <a:xfrm>
                <a:off x="558" y="781"/>
                <a:ext cx="96"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sp>
            <p:nvSpPr>
              <p:cNvPr id="6240" name="Rectangle 58"/>
              <p:cNvSpPr>
                <a:spLocks noChangeArrowheads="1"/>
              </p:cNvSpPr>
              <p:nvPr/>
            </p:nvSpPr>
            <p:spPr bwMode="auto">
              <a:xfrm>
                <a:off x="678" y="781"/>
                <a:ext cx="97" cy="97"/>
              </a:xfrm>
              <a:prstGeom prst="rect">
                <a:avLst/>
              </a:prstGeom>
              <a:solidFill>
                <a:srgbClr val="99CC00"/>
              </a:solidFill>
              <a:ln w="9525">
                <a:solidFill>
                  <a:schemeClr val="bg1"/>
                </a:solidFill>
                <a:miter lim="800000"/>
                <a:headEnd/>
                <a:tailEnd/>
              </a:ln>
            </p:spPr>
            <p:txBody>
              <a:bodyPr wrap="none" anchor="ctr">
                <a:prstTxWarp prst="textNoShape">
                  <a:avLst/>
                </a:prstTxWarp>
              </a:bodyPr>
              <a:lstStyle/>
              <a:p>
                <a:pPr algn="ctr"/>
                <a:endParaRPr lang="en-US" sz="700">
                  <a:solidFill>
                    <a:srgbClr val="FFFFFF"/>
                  </a:solidFill>
                </a:endParaRPr>
              </a:p>
            </p:txBody>
          </p:sp>
        </p:grpSp>
        <p:grpSp>
          <p:nvGrpSpPr>
            <p:cNvPr id="6277" name="Group 65"/>
            <p:cNvGrpSpPr>
              <a:grpSpLocks/>
            </p:cNvGrpSpPr>
            <p:nvPr/>
          </p:nvGrpSpPr>
          <p:grpSpPr bwMode="auto">
            <a:xfrm>
              <a:off x="1231481" y="3810000"/>
              <a:ext cx="152419" cy="308129"/>
              <a:chOff x="2457" y="566"/>
              <a:chExt cx="102" cy="204"/>
            </a:xfrm>
          </p:grpSpPr>
          <p:sp>
            <p:nvSpPr>
              <p:cNvPr id="6230"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31"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nvGrpSpPr>
            <p:cNvPr id="6278" name="Group 65"/>
            <p:cNvGrpSpPr>
              <a:grpSpLocks/>
            </p:cNvGrpSpPr>
            <p:nvPr/>
          </p:nvGrpSpPr>
          <p:grpSpPr bwMode="auto">
            <a:xfrm>
              <a:off x="1423181" y="3811257"/>
              <a:ext cx="152419" cy="308129"/>
              <a:chOff x="2457" y="566"/>
              <a:chExt cx="102" cy="204"/>
            </a:xfrm>
          </p:grpSpPr>
          <p:sp>
            <p:nvSpPr>
              <p:cNvPr id="6228" name="Rectangle 66"/>
              <p:cNvSpPr>
                <a:spLocks noChangeArrowheads="1"/>
              </p:cNvSpPr>
              <p:nvPr/>
            </p:nvSpPr>
            <p:spPr bwMode="auto">
              <a:xfrm>
                <a:off x="2457" y="566"/>
                <a:ext cx="102" cy="204"/>
              </a:xfrm>
              <a:prstGeom prst="rect">
                <a:avLst/>
              </a:prstGeom>
              <a:solidFill>
                <a:srgbClr val="3366FF"/>
              </a:solidFill>
              <a:ln w="9525">
                <a:solidFill>
                  <a:schemeClr val="bg1"/>
                </a:solidFill>
                <a:miter lim="800000"/>
                <a:headEnd/>
                <a:tailEnd/>
              </a:ln>
            </p:spPr>
            <p:txBody>
              <a:bodyPr wrap="none" lIns="0" tIns="27432" rIns="0" bIns="0">
                <a:prstTxWarp prst="textNoShape">
                  <a:avLst/>
                </a:prstTxWarp>
              </a:bodyPr>
              <a:lstStyle/>
              <a:p>
                <a:pPr algn="ctr"/>
                <a:endParaRPr lang="en-US" sz="700">
                  <a:solidFill>
                    <a:srgbClr val="FFFFFF"/>
                  </a:solidFill>
                </a:endParaRPr>
              </a:p>
            </p:txBody>
          </p:sp>
          <p:sp>
            <p:nvSpPr>
              <p:cNvPr id="6229" name="Line 67"/>
              <p:cNvSpPr>
                <a:spLocks noChangeShapeType="1"/>
              </p:cNvSpPr>
              <p:nvPr/>
            </p:nvSpPr>
            <p:spPr bwMode="auto">
              <a:xfrm>
                <a:off x="2457" y="668"/>
                <a:ext cx="102" cy="0"/>
              </a:xfrm>
              <a:prstGeom prst="line">
                <a:avLst/>
              </a:prstGeom>
              <a:noFill/>
              <a:ln w="9525" cap="rnd">
                <a:solidFill>
                  <a:schemeClr val="bg1"/>
                </a:solidFill>
                <a:prstDash val="sysDot"/>
                <a:round/>
                <a:headEnd/>
                <a:tailEnd/>
              </a:ln>
            </p:spPr>
            <p:txBody>
              <a:bodyPr lIns="0" tIns="27432" rIns="0" bIns="0">
                <a:prstTxWarp prst="textNoShape">
                  <a:avLst/>
                </a:prstTxWarp>
              </a:bodyPr>
              <a:lstStyle/>
              <a:p>
                <a:endParaRPr lang="en-US"/>
              </a:p>
            </p:txBody>
          </p:sp>
        </p:grpSp>
      </p:grpSp>
      <p:cxnSp>
        <p:nvCxnSpPr>
          <p:cNvPr id="6167" name="AutoShape 75"/>
          <p:cNvCxnSpPr>
            <a:cxnSpLocks noChangeShapeType="1"/>
            <a:stCxn id="6178" idx="2"/>
            <a:endCxn id="6177" idx="0"/>
          </p:cNvCxnSpPr>
          <p:nvPr/>
        </p:nvCxnSpPr>
        <p:spPr bwMode="auto">
          <a:xfrm rot="5400000">
            <a:off x="2437607" y="1118394"/>
            <a:ext cx="152400" cy="1587"/>
          </a:xfrm>
          <a:prstGeom prst="straightConnector1">
            <a:avLst/>
          </a:prstGeom>
          <a:noFill/>
          <a:ln w="19050">
            <a:solidFill>
              <a:schemeClr val="bg2"/>
            </a:solidFill>
            <a:round/>
            <a:headEnd/>
            <a:tailEnd type="triangle" w="med" len="med"/>
          </a:ln>
        </p:spPr>
      </p:cxnSp>
      <p:cxnSp>
        <p:nvCxnSpPr>
          <p:cNvPr id="6168" name="AutoShape 76"/>
          <p:cNvCxnSpPr>
            <a:cxnSpLocks noChangeShapeType="1"/>
            <a:stCxn id="6177" idx="2"/>
            <a:endCxn id="6173" idx="0"/>
          </p:cNvCxnSpPr>
          <p:nvPr/>
        </p:nvCxnSpPr>
        <p:spPr bwMode="auto">
          <a:xfrm rot="5400000">
            <a:off x="2410619" y="1497807"/>
            <a:ext cx="206375" cy="1587"/>
          </a:xfrm>
          <a:prstGeom prst="straightConnector1">
            <a:avLst/>
          </a:prstGeom>
          <a:noFill/>
          <a:ln w="19050">
            <a:solidFill>
              <a:schemeClr val="bg2"/>
            </a:solidFill>
            <a:round/>
            <a:headEnd/>
            <a:tailEnd type="triangle" w="med" len="med"/>
          </a:ln>
        </p:spPr>
      </p:cxnSp>
      <p:cxnSp>
        <p:nvCxnSpPr>
          <p:cNvPr id="6169" name="AutoShape 77"/>
          <p:cNvCxnSpPr>
            <a:cxnSpLocks noChangeShapeType="1"/>
            <a:stCxn id="6174" idx="2"/>
            <a:endCxn id="6176" idx="0"/>
          </p:cNvCxnSpPr>
          <p:nvPr/>
        </p:nvCxnSpPr>
        <p:spPr bwMode="auto">
          <a:xfrm rot="5400000">
            <a:off x="6160294" y="1524794"/>
            <a:ext cx="215900" cy="1588"/>
          </a:xfrm>
          <a:prstGeom prst="straightConnector1">
            <a:avLst/>
          </a:prstGeom>
          <a:noFill/>
          <a:ln w="19050">
            <a:solidFill>
              <a:srgbClr val="98BC00"/>
            </a:solidFill>
            <a:round/>
            <a:headEnd/>
            <a:tailEnd type="triangle" w="med" len="med"/>
          </a:ln>
        </p:spPr>
      </p:cxnSp>
      <p:cxnSp>
        <p:nvCxnSpPr>
          <p:cNvPr id="6170" name="AutoShape 79"/>
          <p:cNvCxnSpPr>
            <a:cxnSpLocks noChangeShapeType="1"/>
            <a:stCxn id="6173" idx="2"/>
          </p:cNvCxnSpPr>
          <p:nvPr/>
        </p:nvCxnSpPr>
        <p:spPr bwMode="auto">
          <a:xfrm rot="5400000">
            <a:off x="2413001" y="1901825"/>
            <a:ext cx="201612" cy="1587"/>
          </a:xfrm>
          <a:prstGeom prst="straightConnector1">
            <a:avLst/>
          </a:prstGeom>
          <a:noFill/>
          <a:ln w="19050">
            <a:solidFill>
              <a:srgbClr val="98BC00"/>
            </a:solidFill>
            <a:round/>
            <a:headEnd/>
            <a:tailEnd type="triangle" w="med" len="med"/>
          </a:ln>
        </p:spPr>
      </p:cxnSp>
      <p:cxnSp>
        <p:nvCxnSpPr>
          <p:cNvPr id="6171" name="AutoShape 81"/>
          <p:cNvCxnSpPr>
            <a:cxnSpLocks noChangeShapeType="1"/>
          </p:cNvCxnSpPr>
          <p:nvPr/>
        </p:nvCxnSpPr>
        <p:spPr bwMode="auto">
          <a:xfrm>
            <a:off x="6272213" y="1803400"/>
            <a:ext cx="0" cy="201613"/>
          </a:xfrm>
          <a:prstGeom prst="straightConnector1">
            <a:avLst/>
          </a:prstGeom>
          <a:noFill/>
          <a:ln w="19050">
            <a:solidFill>
              <a:srgbClr val="98BC00"/>
            </a:solidFill>
            <a:round/>
            <a:headEnd/>
            <a:tailEnd type="triangle" w="med" len="med"/>
          </a:ln>
        </p:spPr>
      </p:cxnSp>
      <p:sp>
        <p:nvSpPr>
          <p:cNvPr id="6172" name="Rectangle 83"/>
          <p:cNvSpPr>
            <a:spLocks noChangeArrowheads="1"/>
          </p:cNvSpPr>
          <p:nvPr/>
        </p:nvSpPr>
        <p:spPr bwMode="auto">
          <a:xfrm rot="-5400000">
            <a:off x="7665244" y="2853531"/>
            <a:ext cx="1690688" cy="200025"/>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400">
                <a:solidFill>
                  <a:srgbClr val="080808"/>
                </a:solidFill>
                <a:latin typeface="Arial Narrow" pitchFamily="-97" charset="0"/>
              </a:rPr>
              <a:t>Thread Scheduler</a:t>
            </a:r>
          </a:p>
        </p:txBody>
      </p:sp>
      <p:sp>
        <p:nvSpPr>
          <p:cNvPr id="6173" name="Rectangle 84"/>
          <p:cNvSpPr>
            <a:spLocks noChangeArrowheads="1"/>
          </p:cNvSpPr>
          <p:nvPr/>
        </p:nvSpPr>
        <p:spPr bwMode="auto">
          <a:xfrm>
            <a:off x="1755775" y="1600200"/>
            <a:ext cx="1517650" cy="201613"/>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400">
                <a:solidFill>
                  <a:srgbClr val="080808"/>
                </a:solidFill>
                <a:latin typeface="Arial Narrow" pitchFamily="-97" charset="0"/>
              </a:rPr>
              <a:t>Vertex Thread Issue</a:t>
            </a:r>
          </a:p>
        </p:txBody>
      </p:sp>
      <p:sp>
        <p:nvSpPr>
          <p:cNvPr id="6174" name="Rectangle 85"/>
          <p:cNvSpPr>
            <a:spLocks noChangeArrowheads="1"/>
          </p:cNvSpPr>
          <p:nvPr/>
        </p:nvSpPr>
        <p:spPr bwMode="auto">
          <a:xfrm>
            <a:off x="5510213" y="1214438"/>
            <a:ext cx="1517650" cy="201612"/>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400">
                <a:solidFill>
                  <a:srgbClr val="080808"/>
                </a:solidFill>
                <a:latin typeface="Arial Narrow" pitchFamily="-97" charset="0"/>
              </a:rPr>
              <a:t>Setup &amp; Rasterize</a:t>
            </a:r>
          </a:p>
        </p:txBody>
      </p:sp>
      <p:sp>
        <p:nvSpPr>
          <p:cNvPr id="6175" name="Rectangle 86"/>
          <p:cNvSpPr>
            <a:spLocks noChangeArrowheads="1"/>
          </p:cNvSpPr>
          <p:nvPr/>
        </p:nvSpPr>
        <p:spPr bwMode="auto">
          <a:xfrm>
            <a:off x="3667125" y="1631950"/>
            <a:ext cx="1517650" cy="201613"/>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400">
                <a:solidFill>
                  <a:srgbClr val="080808"/>
                </a:solidFill>
                <a:latin typeface="Arial Narrow" pitchFamily="-97" charset="0"/>
              </a:rPr>
              <a:t>Geom Thread Issue</a:t>
            </a:r>
          </a:p>
        </p:txBody>
      </p:sp>
      <p:sp>
        <p:nvSpPr>
          <p:cNvPr id="6176" name="Rectangle 87"/>
          <p:cNvSpPr>
            <a:spLocks noChangeArrowheads="1"/>
          </p:cNvSpPr>
          <p:nvPr/>
        </p:nvSpPr>
        <p:spPr bwMode="auto">
          <a:xfrm>
            <a:off x="5510213" y="1631950"/>
            <a:ext cx="1517650" cy="201613"/>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400">
                <a:solidFill>
                  <a:srgbClr val="080808"/>
                </a:solidFill>
                <a:latin typeface="Arial Narrow" pitchFamily="-97" charset="0"/>
              </a:rPr>
              <a:t>Pixel Thread Issue</a:t>
            </a:r>
          </a:p>
        </p:txBody>
      </p:sp>
      <p:sp>
        <p:nvSpPr>
          <p:cNvPr id="6177" name="Rectangle 88"/>
          <p:cNvSpPr>
            <a:spLocks noChangeArrowheads="1"/>
          </p:cNvSpPr>
          <p:nvPr/>
        </p:nvSpPr>
        <p:spPr bwMode="auto">
          <a:xfrm>
            <a:off x="1755775" y="1193800"/>
            <a:ext cx="1517650" cy="201613"/>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400">
                <a:solidFill>
                  <a:srgbClr val="080808"/>
                </a:solidFill>
                <a:latin typeface="Arial Narrow" pitchFamily="-97" charset="0"/>
              </a:rPr>
              <a:t>Input Assembler</a:t>
            </a:r>
          </a:p>
        </p:txBody>
      </p:sp>
      <p:sp>
        <p:nvSpPr>
          <p:cNvPr id="6178" name="Rectangle 89"/>
          <p:cNvSpPr>
            <a:spLocks noChangeArrowheads="1"/>
          </p:cNvSpPr>
          <p:nvPr/>
        </p:nvSpPr>
        <p:spPr bwMode="auto">
          <a:xfrm>
            <a:off x="1755775" y="842963"/>
            <a:ext cx="1517650" cy="200025"/>
          </a:xfrm>
          <a:prstGeom prst="rect">
            <a:avLst/>
          </a:prstGeom>
          <a:solidFill>
            <a:srgbClr val="C0C0C0"/>
          </a:solidFill>
          <a:ln w="9525">
            <a:noFill/>
            <a:miter lim="800000"/>
            <a:headEnd/>
            <a:tailEnd/>
          </a:ln>
        </p:spPr>
        <p:txBody>
          <a:bodyPr wrap="none" anchor="ctr">
            <a:prstTxWarp prst="textNoShape">
              <a:avLst/>
            </a:prstTxWarp>
          </a:bodyPr>
          <a:lstStyle/>
          <a:p>
            <a:pPr algn="ctr"/>
            <a:r>
              <a:rPr lang="en-US" sz="1400">
                <a:solidFill>
                  <a:srgbClr val="080808"/>
                </a:solidFill>
                <a:latin typeface="Arial Narrow" pitchFamily="-97" charset="0"/>
              </a:rPr>
              <a:t>Host</a:t>
            </a:r>
          </a:p>
        </p:txBody>
      </p:sp>
      <p:cxnSp>
        <p:nvCxnSpPr>
          <p:cNvPr id="6179" name="AutoShape 90"/>
          <p:cNvCxnSpPr>
            <a:cxnSpLocks noChangeShapeType="1"/>
            <a:endCxn id="6174" idx="0"/>
          </p:cNvCxnSpPr>
          <p:nvPr/>
        </p:nvCxnSpPr>
        <p:spPr bwMode="auto">
          <a:xfrm>
            <a:off x="6269038" y="990600"/>
            <a:ext cx="0" cy="223838"/>
          </a:xfrm>
          <a:prstGeom prst="straightConnector1">
            <a:avLst/>
          </a:prstGeom>
          <a:noFill/>
          <a:ln w="19050">
            <a:solidFill>
              <a:srgbClr val="98BC00"/>
            </a:solidFill>
            <a:round/>
            <a:headEnd/>
            <a:tailEnd type="triangle" w="med" len="med"/>
          </a:ln>
        </p:spPr>
      </p:cxnSp>
      <p:cxnSp>
        <p:nvCxnSpPr>
          <p:cNvPr id="6180" name="AutoShape 30"/>
          <p:cNvCxnSpPr>
            <a:cxnSpLocks noChangeShapeType="1"/>
          </p:cNvCxnSpPr>
          <p:nvPr/>
        </p:nvCxnSpPr>
        <p:spPr bwMode="auto">
          <a:xfrm>
            <a:off x="838200" y="5603875"/>
            <a:ext cx="0" cy="263525"/>
          </a:xfrm>
          <a:prstGeom prst="straightConnector1">
            <a:avLst/>
          </a:prstGeom>
          <a:noFill/>
          <a:ln w="19050">
            <a:solidFill>
              <a:srgbClr val="FF9900"/>
            </a:solidFill>
            <a:round/>
            <a:headEnd/>
            <a:tailEnd type="triangle" w="med" len="med"/>
          </a:ln>
        </p:spPr>
      </p:cxnSp>
      <p:cxnSp>
        <p:nvCxnSpPr>
          <p:cNvPr id="6181" name="AutoShape 32"/>
          <p:cNvCxnSpPr>
            <a:cxnSpLocks noChangeShapeType="1"/>
          </p:cNvCxnSpPr>
          <p:nvPr/>
        </p:nvCxnSpPr>
        <p:spPr bwMode="auto">
          <a:xfrm>
            <a:off x="4038600" y="5603875"/>
            <a:ext cx="0" cy="263525"/>
          </a:xfrm>
          <a:prstGeom prst="straightConnector1">
            <a:avLst/>
          </a:prstGeom>
          <a:noFill/>
          <a:ln w="19050">
            <a:solidFill>
              <a:srgbClr val="FF9900"/>
            </a:solidFill>
            <a:round/>
            <a:headEnd/>
            <a:tailEnd type="triangle" w="med" len="med"/>
          </a:ln>
        </p:spPr>
      </p:cxnSp>
      <p:cxnSp>
        <p:nvCxnSpPr>
          <p:cNvPr id="6182" name="AutoShape 33"/>
          <p:cNvCxnSpPr>
            <a:cxnSpLocks noChangeShapeType="1"/>
          </p:cNvCxnSpPr>
          <p:nvPr/>
        </p:nvCxnSpPr>
        <p:spPr bwMode="auto">
          <a:xfrm>
            <a:off x="5105400" y="5603875"/>
            <a:ext cx="0" cy="263525"/>
          </a:xfrm>
          <a:prstGeom prst="straightConnector1">
            <a:avLst/>
          </a:prstGeom>
          <a:noFill/>
          <a:ln w="19050">
            <a:solidFill>
              <a:srgbClr val="FF9900"/>
            </a:solidFill>
            <a:round/>
            <a:headEnd/>
            <a:tailEnd type="triangle" w="med" len="med"/>
          </a:ln>
        </p:spPr>
      </p:cxnSp>
      <p:cxnSp>
        <p:nvCxnSpPr>
          <p:cNvPr id="6183" name="AutoShape 34"/>
          <p:cNvCxnSpPr>
            <a:cxnSpLocks noChangeShapeType="1"/>
          </p:cNvCxnSpPr>
          <p:nvPr/>
        </p:nvCxnSpPr>
        <p:spPr bwMode="auto">
          <a:xfrm>
            <a:off x="6172200" y="5603875"/>
            <a:ext cx="0" cy="263525"/>
          </a:xfrm>
          <a:prstGeom prst="straightConnector1">
            <a:avLst/>
          </a:prstGeom>
          <a:noFill/>
          <a:ln w="19050">
            <a:solidFill>
              <a:srgbClr val="FF9900"/>
            </a:solidFill>
            <a:round/>
            <a:headEnd/>
            <a:tailEnd type="triangle" w="med" len="med"/>
          </a:ln>
        </p:spPr>
      </p:cxnSp>
      <p:cxnSp>
        <p:nvCxnSpPr>
          <p:cNvPr id="6184" name="AutoShape 74"/>
          <p:cNvCxnSpPr>
            <a:cxnSpLocks noChangeShapeType="1"/>
          </p:cNvCxnSpPr>
          <p:nvPr/>
        </p:nvCxnSpPr>
        <p:spPr bwMode="auto">
          <a:xfrm rot="16200000" flipH="1">
            <a:off x="4243388" y="1804987"/>
            <a:ext cx="508000" cy="7616825"/>
          </a:xfrm>
          <a:prstGeom prst="bentConnector3">
            <a:avLst>
              <a:gd name="adj1" fmla="val 47694"/>
            </a:avLst>
          </a:prstGeom>
          <a:noFill/>
          <a:ln w="19050">
            <a:solidFill>
              <a:srgbClr val="FF9900"/>
            </a:solidFill>
            <a:miter lim="800000"/>
            <a:headEnd type="triangle" w="med" len="med"/>
            <a:tailEnd type="triangle" w="med" len="med"/>
          </a:ln>
        </p:spPr>
      </p:cxnSp>
      <p:cxnSp>
        <p:nvCxnSpPr>
          <p:cNvPr id="6185" name="AutoShape 92"/>
          <p:cNvCxnSpPr>
            <a:cxnSpLocks noChangeShapeType="1"/>
          </p:cNvCxnSpPr>
          <p:nvPr/>
        </p:nvCxnSpPr>
        <p:spPr bwMode="auto">
          <a:xfrm>
            <a:off x="333375" y="5705475"/>
            <a:ext cx="3175" cy="161925"/>
          </a:xfrm>
          <a:prstGeom prst="straightConnector1">
            <a:avLst/>
          </a:prstGeom>
          <a:noFill/>
          <a:ln w="19050">
            <a:solidFill>
              <a:srgbClr val="3366FF"/>
            </a:solidFill>
            <a:round/>
            <a:headEnd/>
            <a:tailEnd type="triangle" w="med" len="med"/>
          </a:ln>
        </p:spPr>
      </p:cxnSp>
      <p:cxnSp>
        <p:nvCxnSpPr>
          <p:cNvPr id="6186" name="AutoShape 93"/>
          <p:cNvCxnSpPr>
            <a:cxnSpLocks noChangeShapeType="1"/>
          </p:cNvCxnSpPr>
          <p:nvPr/>
        </p:nvCxnSpPr>
        <p:spPr bwMode="auto">
          <a:xfrm>
            <a:off x="2438400" y="5705475"/>
            <a:ext cx="1588" cy="161925"/>
          </a:xfrm>
          <a:prstGeom prst="straightConnector1">
            <a:avLst/>
          </a:prstGeom>
          <a:noFill/>
          <a:ln w="19050">
            <a:solidFill>
              <a:srgbClr val="3366FF"/>
            </a:solidFill>
            <a:round/>
            <a:headEnd/>
            <a:tailEnd type="triangle" w="med" len="med"/>
          </a:ln>
        </p:spPr>
      </p:cxnSp>
      <p:cxnSp>
        <p:nvCxnSpPr>
          <p:cNvPr id="6187" name="AutoShape 94"/>
          <p:cNvCxnSpPr>
            <a:cxnSpLocks noChangeShapeType="1"/>
          </p:cNvCxnSpPr>
          <p:nvPr/>
        </p:nvCxnSpPr>
        <p:spPr bwMode="auto">
          <a:xfrm>
            <a:off x="3505200" y="5705475"/>
            <a:ext cx="1588" cy="161925"/>
          </a:xfrm>
          <a:prstGeom prst="straightConnector1">
            <a:avLst/>
          </a:prstGeom>
          <a:noFill/>
          <a:ln w="19050">
            <a:solidFill>
              <a:srgbClr val="3366FF"/>
            </a:solidFill>
            <a:round/>
            <a:headEnd/>
            <a:tailEnd type="triangle" w="med" len="med"/>
          </a:ln>
        </p:spPr>
      </p:cxnSp>
      <p:cxnSp>
        <p:nvCxnSpPr>
          <p:cNvPr id="6188" name="AutoShape 95"/>
          <p:cNvCxnSpPr>
            <a:cxnSpLocks noChangeShapeType="1"/>
          </p:cNvCxnSpPr>
          <p:nvPr/>
        </p:nvCxnSpPr>
        <p:spPr bwMode="auto">
          <a:xfrm>
            <a:off x="4572000" y="5705475"/>
            <a:ext cx="1588" cy="161925"/>
          </a:xfrm>
          <a:prstGeom prst="straightConnector1">
            <a:avLst/>
          </a:prstGeom>
          <a:noFill/>
          <a:ln w="19050">
            <a:solidFill>
              <a:srgbClr val="3366FF"/>
            </a:solidFill>
            <a:round/>
            <a:headEnd/>
            <a:tailEnd type="triangle" w="med" len="med"/>
          </a:ln>
        </p:spPr>
      </p:cxnSp>
      <p:cxnSp>
        <p:nvCxnSpPr>
          <p:cNvPr id="6189" name="AutoShape 96"/>
          <p:cNvCxnSpPr>
            <a:cxnSpLocks noChangeShapeType="1"/>
          </p:cNvCxnSpPr>
          <p:nvPr/>
        </p:nvCxnSpPr>
        <p:spPr bwMode="auto">
          <a:xfrm>
            <a:off x="6705600" y="5705475"/>
            <a:ext cx="1588" cy="161925"/>
          </a:xfrm>
          <a:prstGeom prst="straightConnector1">
            <a:avLst/>
          </a:prstGeom>
          <a:noFill/>
          <a:ln w="19050">
            <a:solidFill>
              <a:srgbClr val="3366FF"/>
            </a:solidFill>
            <a:round/>
            <a:headEnd/>
            <a:tailEnd type="triangle" w="med" len="med"/>
          </a:ln>
        </p:spPr>
      </p:cxnSp>
      <p:cxnSp>
        <p:nvCxnSpPr>
          <p:cNvPr id="6190" name="AutoShape 98"/>
          <p:cNvCxnSpPr>
            <a:cxnSpLocks noChangeShapeType="1"/>
          </p:cNvCxnSpPr>
          <p:nvPr/>
        </p:nvCxnSpPr>
        <p:spPr bwMode="auto">
          <a:xfrm>
            <a:off x="457200" y="5359400"/>
            <a:ext cx="3175" cy="346075"/>
          </a:xfrm>
          <a:prstGeom prst="straightConnector1">
            <a:avLst/>
          </a:prstGeom>
          <a:noFill/>
          <a:ln w="19050">
            <a:solidFill>
              <a:srgbClr val="3366FF"/>
            </a:solidFill>
            <a:round/>
            <a:headEnd type="triangle" w="med" len="med"/>
            <a:tailEnd/>
          </a:ln>
        </p:spPr>
      </p:cxnSp>
      <p:cxnSp>
        <p:nvCxnSpPr>
          <p:cNvPr id="6191" name="AutoShape 104"/>
          <p:cNvCxnSpPr>
            <a:cxnSpLocks noChangeShapeType="1"/>
          </p:cNvCxnSpPr>
          <p:nvPr/>
        </p:nvCxnSpPr>
        <p:spPr bwMode="auto">
          <a:xfrm>
            <a:off x="2603500" y="5359400"/>
            <a:ext cx="1588" cy="136525"/>
          </a:xfrm>
          <a:prstGeom prst="straightConnector1">
            <a:avLst/>
          </a:prstGeom>
          <a:noFill/>
          <a:ln w="19050">
            <a:solidFill>
              <a:srgbClr val="98BC00"/>
            </a:solidFill>
            <a:round/>
            <a:headEnd/>
            <a:tailEnd/>
          </a:ln>
        </p:spPr>
      </p:cxnSp>
      <p:cxnSp>
        <p:nvCxnSpPr>
          <p:cNvPr id="6192" name="AutoShape 106"/>
          <p:cNvCxnSpPr>
            <a:cxnSpLocks noChangeShapeType="1"/>
          </p:cNvCxnSpPr>
          <p:nvPr/>
        </p:nvCxnSpPr>
        <p:spPr bwMode="auto">
          <a:xfrm>
            <a:off x="2130425" y="5359400"/>
            <a:ext cx="3175" cy="346075"/>
          </a:xfrm>
          <a:prstGeom prst="straightConnector1">
            <a:avLst/>
          </a:prstGeom>
          <a:noFill/>
          <a:ln w="19050">
            <a:solidFill>
              <a:srgbClr val="3366FF"/>
            </a:solidFill>
            <a:round/>
            <a:headEnd type="triangle" w="med" len="med"/>
            <a:tailEnd/>
          </a:ln>
        </p:spPr>
      </p:cxnSp>
      <p:cxnSp>
        <p:nvCxnSpPr>
          <p:cNvPr id="6193" name="AutoShape 107"/>
          <p:cNvCxnSpPr>
            <a:cxnSpLocks noChangeShapeType="1"/>
          </p:cNvCxnSpPr>
          <p:nvPr/>
        </p:nvCxnSpPr>
        <p:spPr bwMode="auto">
          <a:xfrm>
            <a:off x="2362200" y="5359400"/>
            <a:ext cx="0" cy="244475"/>
          </a:xfrm>
          <a:prstGeom prst="straightConnector1">
            <a:avLst/>
          </a:prstGeom>
          <a:noFill/>
          <a:ln w="19050">
            <a:solidFill>
              <a:srgbClr val="FF9900"/>
            </a:solidFill>
            <a:round/>
            <a:headEnd type="triangle" w="med" len="med"/>
            <a:tailEnd/>
          </a:ln>
        </p:spPr>
      </p:cxnSp>
      <p:cxnSp>
        <p:nvCxnSpPr>
          <p:cNvPr id="6194" name="AutoShape 108"/>
          <p:cNvCxnSpPr>
            <a:cxnSpLocks noChangeShapeType="1"/>
          </p:cNvCxnSpPr>
          <p:nvPr/>
        </p:nvCxnSpPr>
        <p:spPr bwMode="auto">
          <a:xfrm>
            <a:off x="4102100" y="5359400"/>
            <a:ext cx="1588" cy="136525"/>
          </a:xfrm>
          <a:prstGeom prst="straightConnector1">
            <a:avLst/>
          </a:prstGeom>
          <a:noFill/>
          <a:ln w="19050">
            <a:solidFill>
              <a:srgbClr val="98BC00"/>
            </a:solidFill>
            <a:round/>
            <a:headEnd/>
            <a:tailEnd/>
          </a:ln>
        </p:spPr>
      </p:cxnSp>
      <p:cxnSp>
        <p:nvCxnSpPr>
          <p:cNvPr id="6195" name="AutoShape 110"/>
          <p:cNvCxnSpPr>
            <a:cxnSpLocks noChangeShapeType="1"/>
          </p:cNvCxnSpPr>
          <p:nvPr/>
        </p:nvCxnSpPr>
        <p:spPr bwMode="auto">
          <a:xfrm>
            <a:off x="3657600" y="5359400"/>
            <a:ext cx="3175" cy="346075"/>
          </a:xfrm>
          <a:prstGeom prst="straightConnector1">
            <a:avLst/>
          </a:prstGeom>
          <a:noFill/>
          <a:ln w="19050">
            <a:solidFill>
              <a:srgbClr val="3366FF"/>
            </a:solidFill>
            <a:round/>
            <a:headEnd type="triangle" w="med" len="med"/>
            <a:tailEnd/>
          </a:ln>
        </p:spPr>
      </p:cxnSp>
      <p:cxnSp>
        <p:nvCxnSpPr>
          <p:cNvPr id="6196" name="AutoShape 111"/>
          <p:cNvCxnSpPr>
            <a:cxnSpLocks noChangeShapeType="1"/>
          </p:cNvCxnSpPr>
          <p:nvPr/>
        </p:nvCxnSpPr>
        <p:spPr bwMode="auto">
          <a:xfrm>
            <a:off x="3886200" y="5359400"/>
            <a:ext cx="0" cy="244475"/>
          </a:xfrm>
          <a:prstGeom prst="straightConnector1">
            <a:avLst/>
          </a:prstGeom>
          <a:noFill/>
          <a:ln w="19050">
            <a:solidFill>
              <a:srgbClr val="FF9900"/>
            </a:solidFill>
            <a:round/>
            <a:headEnd type="triangle" w="med" len="med"/>
            <a:tailEnd/>
          </a:ln>
        </p:spPr>
      </p:cxnSp>
      <p:cxnSp>
        <p:nvCxnSpPr>
          <p:cNvPr id="6197" name="AutoShape 112"/>
          <p:cNvCxnSpPr>
            <a:cxnSpLocks noChangeShapeType="1"/>
          </p:cNvCxnSpPr>
          <p:nvPr/>
        </p:nvCxnSpPr>
        <p:spPr bwMode="auto">
          <a:xfrm>
            <a:off x="5607050" y="5359400"/>
            <a:ext cx="1588" cy="136525"/>
          </a:xfrm>
          <a:prstGeom prst="straightConnector1">
            <a:avLst/>
          </a:prstGeom>
          <a:noFill/>
          <a:ln w="19050">
            <a:solidFill>
              <a:srgbClr val="98BC00"/>
            </a:solidFill>
            <a:round/>
            <a:headEnd/>
            <a:tailEnd/>
          </a:ln>
        </p:spPr>
      </p:cxnSp>
      <p:cxnSp>
        <p:nvCxnSpPr>
          <p:cNvPr id="6198" name="AutoShape 114"/>
          <p:cNvCxnSpPr>
            <a:cxnSpLocks noChangeShapeType="1"/>
          </p:cNvCxnSpPr>
          <p:nvPr/>
        </p:nvCxnSpPr>
        <p:spPr bwMode="auto">
          <a:xfrm>
            <a:off x="5165725" y="5359400"/>
            <a:ext cx="3175" cy="346075"/>
          </a:xfrm>
          <a:prstGeom prst="straightConnector1">
            <a:avLst/>
          </a:prstGeom>
          <a:noFill/>
          <a:ln w="19050">
            <a:solidFill>
              <a:srgbClr val="3366FF"/>
            </a:solidFill>
            <a:round/>
            <a:headEnd type="triangle" w="med" len="med"/>
            <a:tailEnd/>
          </a:ln>
        </p:spPr>
      </p:cxnSp>
      <p:cxnSp>
        <p:nvCxnSpPr>
          <p:cNvPr id="6199" name="AutoShape 115"/>
          <p:cNvCxnSpPr>
            <a:cxnSpLocks noChangeShapeType="1"/>
          </p:cNvCxnSpPr>
          <p:nvPr/>
        </p:nvCxnSpPr>
        <p:spPr bwMode="auto">
          <a:xfrm>
            <a:off x="5395913" y="5359400"/>
            <a:ext cx="0" cy="244475"/>
          </a:xfrm>
          <a:prstGeom prst="straightConnector1">
            <a:avLst/>
          </a:prstGeom>
          <a:noFill/>
          <a:ln w="19050">
            <a:solidFill>
              <a:srgbClr val="FF9900"/>
            </a:solidFill>
            <a:round/>
            <a:headEnd type="triangle" w="med" len="med"/>
            <a:tailEnd/>
          </a:ln>
        </p:spPr>
      </p:cxnSp>
      <p:cxnSp>
        <p:nvCxnSpPr>
          <p:cNvPr id="6200" name="AutoShape 121"/>
          <p:cNvCxnSpPr>
            <a:cxnSpLocks noChangeShapeType="1"/>
          </p:cNvCxnSpPr>
          <p:nvPr/>
        </p:nvCxnSpPr>
        <p:spPr bwMode="auto">
          <a:xfrm>
            <a:off x="6643688" y="5359400"/>
            <a:ext cx="3175" cy="346075"/>
          </a:xfrm>
          <a:prstGeom prst="straightConnector1">
            <a:avLst/>
          </a:prstGeom>
          <a:noFill/>
          <a:ln w="19050">
            <a:solidFill>
              <a:srgbClr val="3366FF"/>
            </a:solidFill>
            <a:round/>
            <a:headEnd type="triangle" w="med" len="med"/>
            <a:tailEnd/>
          </a:ln>
        </p:spPr>
      </p:cxnSp>
      <p:cxnSp>
        <p:nvCxnSpPr>
          <p:cNvPr id="6201" name="AutoShape 122"/>
          <p:cNvCxnSpPr>
            <a:cxnSpLocks noChangeShapeType="1"/>
          </p:cNvCxnSpPr>
          <p:nvPr/>
        </p:nvCxnSpPr>
        <p:spPr bwMode="auto">
          <a:xfrm>
            <a:off x="6873875" y="5359400"/>
            <a:ext cx="0" cy="244475"/>
          </a:xfrm>
          <a:prstGeom prst="straightConnector1">
            <a:avLst/>
          </a:prstGeom>
          <a:noFill/>
          <a:ln w="19050">
            <a:solidFill>
              <a:srgbClr val="FF9900"/>
            </a:solidFill>
            <a:round/>
            <a:headEnd type="triangle" w="med" len="med"/>
            <a:tailEnd/>
          </a:ln>
        </p:spPr>
      </p:cxnSp>
      <p:cxnSp>
        <p:nvCxnSpPr>
          <p:cNvPr id="6202" name="AutoShape 123"/>
          <p:cNvCxnSpPr>
            <a:cxnSpLocks noChangeShapeType="1"/>
          </p:cNvCxnSpPr>
          <p:nvPr/>
        </p:nvCxnSpPr>
        <p:spPr bwMode="auto">
          <a:xfrm>
            <a:off x="7104063" y="5359400"/>
            <a:ext cx="1587" cy="136525"/>
          </a:xfrm>
          <a:prstGeom prst="straightConnector1">
            <a:avLst/>
          </a:prstGeom>
          <a:noFill/>
          <a:ln w="19050">
            <a:solidFill>
              <a:srgbClr val="98BC00"/>
            </a:solidFill>
            <a:round/>
            <a:headEnd/>
            <a:tailEnd/>
          </a:ln>
        </p:spPr>
      </p:cxnSp>
      <p:cxnSp>
        <p:nvCxnSpPr>
          <p:cNvPr id="6203" name="AutoShape 78"/>
          <p:cNvCxnSpPr>
            <a:cxnSpLocks noChangeShapeType="1"/>
            <a:stCxn id="6875" idx="0"/>
            <a:endCxn id="6481" idx="0"/>
          </p:cNvCxnSpPr>
          <p:nvPr/>
        </p:nvCxnSpPr>
        <p:spPr bwMode="auto">
          <a:xfrm rot="5400000" flipH="1" flipV="1">
            <a:off x="4045744" y="-950118"/>
            <a:ext cx="1587" cy="6216650"/>
          </a:xfrm>
          <a:prstGeom prst="bentConnector3">
            <a:avLst>
              <a:gd name="adj1" fmla="val 7035329"/>
            </a:avLst>
          </a:prstGeom>
          <a:noFill/>
          <a:ln w="19050">
            <a:solidFill>
              <a:srgbClr val="98BC00"/>
            </a:solidFill>
            <a:miter lim="800000"/>
            <a:headEnd type="triangle" w="med" len="med"/>
            <a:tailEnd type="triangle" w="med" len="med"/>
          </a:ln>
        </p:spPr>
      </p:cxnSp>
      <p:cxnSp>
        <p:nvCxnSpPr>
          <p:cNvPr id="6204" name="AutoShape 79"/>
          <p:cNvCxnSpPr>
            <a:cxnSpLocks noChangeShapeType="1"/>
          </p:cNvCxnSpPr>
          <p:nvPr/>
        </p:nvCxnSpPr>
        <p:spPr bwMode="auto">
          <a:xfrm rot="5400000">
            <a:off x="2435225" y="2079625"/>
            <a:ext cx="158750" cy="0"/>
          </a:xfrm>
          <a:prstGeom prst="straightConnector1">
            <a:avLst/>
          </a:prstGeom>
          <a:noFill/>
          <a:ln w="19050">
            <a:solidFill>
              <a:srgbClr val="98BC00"/>
            </a:solidFill>
            <a:round/>
            <a:headEnd/>
            <a:tailEnd type="triangle" w="med" len="med"/>
          </a:ln>
        </p:spPr>
      </p:cxnSp>
      <p:cxnSp>
        <p:nvCxnSpPr>
          <p:cNvPr id="6205" name="AutoShape 79"/>
          <p:cNvCxnSpPr>
            <a:cxnSpLocks noChangeShapeType="1"/>
          </p:cNvCxnSpPr>
          <p:nvPr/>
        </p:nvCxnSpPr>
        <p:spPr bwMode="auto">
          <a:xfrm rot="5400000">
            <a:off x="3972719" y="2078831"/>
            <a:ext cx="158750" cy="1588"/>
          </a:xfrm>
          <a:prstGeom prst="straightConnector1">
            <a:avLst/>
          </a:prstGeom>
          <a:noFill/>
          <a:ln w="19050">
            <a:solidFill>
              <a:srgbClr val="98BC00"/>
            </a:solidFill>
            <a:round/>
            <a:headEnd/>
            <a:tailEnd type="triangle" w="med" len="med"/>
          </a:ln>
        </p:spPr>
      </p:cxnSp>
      <p:cxnSp>
        <p:nvCxnSpPr>
          <p:cNvPr id="6206" name="AutoShape 79"/>
          <p:cNvCxnSpPr>
            <a:cxnSpLocks noChangeShapeType="1"/>
          </p:cNvCxnSpPr>
          <p:nvPr/>
        </p:nvCxnSpPr>
        <p:spPr bwMode="auto">
          <a:xfrm rot="5400000">
            <a:off x="5526882" y="2078831"/>
            <a:ext cx="158750" cy="1587"/>
          </a:xfrm>
          <a:prstGeom prst="straightConnector1">
            <a:avLst/>
          </a:prstGeom>
          <a:noFill/>
          <a:ln w="19050">
            <a:solidFill>
              <a:srgbClr val="98BC00"/>
            </a:solidFill>
            <a:round/>
            <a:headEnd/>
            <a:tailEnd type="triangle" w="med" len="med"/>
          </a:ln>
        </p:spPr>
      </p:cxnSp>
      <p:cxnSp>
        <p:nvCxnSpPr>
          <p:cNvPr id="6207" name="AutoShape 30"/>
          <p:cNvCxnSpPr>
            <a:cxnSpLocks noChangeShapeType="1"/>
          </p:cNvCxnSpPr>
          <p:nvPr/>
        </p:nvCxnSpPr>
        <p:spPr bwMode="auto">
          <a:xfrm>
            <a:off x="1905000" y="5603875"/>
            <a:ext cx="0" cy="263525"/>
          </a:xfrm>
          <a:prstGeom prst="straightConnector1">
            <a:avLst/>
          </a:prstGeom>
          <a:noFill/>
          <a:ln w="19050">
            <a:solidFill>
              <a:srgbClr val="FF9900"/>
            </a:solidFill>
            <a:round/>
            <a:headEnd/>
            <a:tailEnd type="triangle" w="med" len="med"/>
          </a:ln>
        </p:spPr>
      </p:cxnSp>
      <p:cxnSp>
        <p:nvCxnSpPr>
          <p:cNvPr id="6208" name="AutoShape 30"/>
          <p:cNvCxnSpPr>
            <a:cxnSpLocks noChangeShapeType="1"/>
          </p:cNvCxnSpPr>
          <p:nvPr/>
        </p:nvCxnSpPr>
        <p:spPr bwMode="auto">
          <a:xfrm>
            <a:off x="2971800" y="5603875"/>
            <a:ext cx="0" cy="263525"/>
          </a:xfrm>
          <a:prstGeom prst="straightConnector1">
            <a:avLst/>
          </a:prstGeom>
          <a:noFill/>
          <a:ln w="19050">
            <a:solidFill>
              <a:srgbClr val="FF9900"/>
            </a:solidFill>
            <a:round/>
            <a:headEnd/>
            <a:tailEnd type="triangle" w="med" len="med"/>
          </a:ln>
        </p:spPr>
      </p:cxnSp>
      <p:cxnSp>
        <p:nvCxnSpPr>
          <p:cNvPr id="6209" name="AutoShape 34"/>
          <p:cNvCxnSpPr>
            <a:cxnSpLocks noChangeShapeType="1"/>
          </p:cNvCxnSpPr>
          <p:nvPr/>
        </p:nvCxnSpPr>
        <p:spPr bwMode="auto">
          <a:xfrm>
            <a:off x="7239000" y="5603875"/>
            <a:ext cx="0" cy="263525"/>
          </a:xfrm>
          <a:prstGeom prst="straightConnector1">
            <a:avLst/>
          </a:prstGeom>
          <a:noFill/>
          <a:ln w="19050">
            <a:solidFill>
              <a:srgbClr val="FF9900"/>
            </a:solidFill>
            <a:round/>
            <a:headEnd/>
            <a:tailEnd type="triangle" w="med" len="med"/>
          </a:ln>
        </p:spPr>
      </p:cxnSp>
      <p:cxnSp>
        <p:nvCxnSpPr>
          <p:cNvPr id="6210" name="AutoShape 96"/>
          <p:cNvCxnSpPr>
            <a:cxnSpLocks noChangeShapeType="1"/>
          </p:cNvCxnSpPr>
          <p:nvPr/>
        </p:nvCxnSpPr>
        <p:spPr bwMode="auto">
          <a:xfrm>
            <a:off x="5638800" y="5705475"/>
            <a:ext cx="1588" cy="161925"/>
          </a:xfrm>
          <a:prstGeom prst="straightConnector1">
            <a:avLst/>
          </a:prstGeom>
          <a:noFill/>
          <a:ln w="19050">
            <a:solidFill>
              <a:srgbClr val="3366FF"/>
            </a:solidFill>
            <a:round/>
            <a:headEnd/>
            <a:tailEnd type="triangle" w="med" len="med"/>
          </a:ln>
        </p:spPr>
      </p:cxnSp>
      <p:cxnSp>
        <p:nvCxnSpPr>
          <p:cNvPr id="6211" name="AutoShape 93"/>
          <p:cNvCxnSpPr>
            <a:cxnSpLocks noChangeShapeType="1"/>
          </p:cNvCxnSpPr>
          <p:nvPr/>
        </p:nvCxnSpPr>
        <p:spPr bwMode="auto">
          <a:xfrm>
            <a:off x="1370013" y="5705475"/>
            <a:ext cx="1587" cy="161925"/>
          </a:xfrm>
          <a:prstGeom prst="straightConnector1">
            <a:avLst/>
          </a:prstGeom>
          <a:noFill/>
          <a:ln w="19050">
            <a:solidFill>
              <a:srgbClr val="3366FF"/>
            </a:solidFill>
            <a:round/>
            <a:headEnd/>
            <a:tailEnd type="triangle" w="med" len="med"/>
          </a:ln>
        </p:spPr>
      </p:cxnSp>
      <p:cxnSp>
        <p:nvCxnSpPr>
          <p:cNvPr id="6212" name="AutoShape 91"/>
          <p:cNvCxnSpPr>
            <a:cxnSpLocks noChangeShapeType="1"/>
          </p:cNvCxnSpPr>
          <p:nvPr/>
        </p:nvCxnSpPr>
        <p:spPr bwMode="auto">
          <a:xfrm rot="16200000" flipH="1">
            <a:off x="3791744" y="2024856"/>
            <a:ext cx="508000" cy="7177088"/>
          </a:xfrm>
          <a:prstGeom prst="bentConnector3">
            <a:avLst>
              <a:gd name="adj1" fmla="val 67046"/>
            </a:avLst>
          </a:prstGeom>
          <a:noFill/>
          <a:ln w="19050">
            <a:solidFill>
              <a:srgbClr val="3366FF"/>
            </a:solidFill>
            <a:miter lim="800000"/>
            <a:headEnd type="triangle" w="med" len="med"/>
            <a:tailEnd type="triangle" w="med" len="med"/>
          </a:ln>
        </p:spPr>
      </p:cxnSp>
      <p:cxnSp>
        <p:nvCxnSpPr>
          <p:cNvPr id="6213" name="Straight Connector 2830"/>
          <p:cNvCxnSpPr>
            <a:cxnSpLocks noChangeShapeType="1"/>
          </p:cNvCxnSpPr>
          <p:nvPr/>
        </p:nvCxnSpPr>
        <p:spPr bwMode="auto">
          <a:xfrm rot="10800000">
            <a:off x="322263" y="5700713"/>
            <a:ext cx="2619375" cy="0"/>
          </a:xfrm>
          <a:prstGeom prst="line">
            <a:avLst/>
          </a:prstGeom>
          <a:noFill/>
          <a:ln w="19050">
            <a:solidFill>
              <a:srgbClr val="3366FF"/>
            </a:solidFill>
            <a:round/>
            <a:headEnd/>
            <a:tailEnd/>
          </a:ln>
        </p:spPr>
      </p:cxn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Architectures that support 1000s of cores</a:t>
            </a:r>
          </a:p>
          <a:p>
            <a:r>
              <a:rPr lang="en-US" dirty="0" smtClean="0"/>
              <a:t>Programming environments for 1000s of cores</a:t>
            </a:r>
          </a:p>
          <a:p>
            <a:r>
              <a:rPr lang="en-US" dirty="0" smtClean="0"/>
              <a:t>Applications beyond graphics and media</a:t>
            </a:r>
          </a:p>
          <a:p>
            <a:endParaRPr lang="en-US" dirty="0" smtClean="0"/>
          </a:p>
          <a:p>
            <a:r>
              <a:rPr lang="en-US" i="1" dirty="0" smtClean="0"/>
              <a:t>One of the most pressing current problems in computer science</a:t>
            </a:r>
            <a:endParaRPr lang="en-US" i="1" dirty="0"/>
          </a:p>
        </p:txBody>
      </p:sp>
      <p:pic>
        <p:nvPicPr>
          <p:cNvPr id="4" name="Picture 5" descr="gromacs"/>
          <p:cNvPicPr>
            <a:picLocks noChangeAspect="1" noChangeArrowheads="1"/>
          </p:cNvPicPr>
          <p:nvPr/>
        </p:nvPicPr>
        <p:blipFill>
          <a:blip r:embed="rId2"/>
          <a:srcRect/>
          <a:stretch>
            <a:fillRect/>
          </a:stretch>
        </p:blipFill>
        <p:spPr bwMode="auto">
          <a:xfrm>
            <a:off x="1314334" y="4238061"/>
            <a:ext cx="2497137" cy="2247900"/>
          </a:xfrm>
          <a:prstGeom prst="rect">
            <a:avLst/>
          </a:prstGeom>
          <a:noFill/>
          <a:ln w="9525">
            <a:noFill/>
            <a:miter lim="800000"/>
            <a:headEnd/>
            <a:tailEnd/>
          </a:ln>
        </p:spPr>
      </p:pic>
      <p:sp>
        <p:nvSpPr>
          <p:cNvPr id="5" name="TextBox 4"/>
          <p:cNvSpPr txBox="1"/>
          <p:nvPr/>
        </p:nvSpPr>
        <p:spPr>
          <a:xfrm>
            <a:off x="1649425" y="6488668"/>
            <a:ext cx="1800493" cy="369332"/>
          </a:xfrm>
          <a:prstGeom prst="rect">
            <a:avLst/>
          </a:prstGeom>
          <a:noFill/>
        </p:spPr>
        <p:txBody>
          <a:bodyPr wrap="none" rtlCol="0">
            <a:spAutoFit/>
          </a:bodyPr>
          <a:lstStyle/>
          <a:p>
            <a:r>
              <a:rPr lang="en-US" dirty="0" err="1" smtClean="0"/>
              <a:t>folding@home</a:t>
            </a:r>
            <a:endParaRPr lang="en-US" dirty="0"/>
          </a:p>
        </p:txBody>
      </p:sp>
      <p:pic>
        <p:nvPicPr>
          <p:cNvPr id="6" name="Picture 5" descr="multiblock_mesh"/>
          <p:cNvPicPr>
            <a:picLocks noChangeAspect="1" noChangeArrowheads="1"/>
          </p:cNvPicPr>
          <p:nvPr/>
        </p:nvPicPr>
        <p:blipFill>
          <a:blip r:embed="rId3"/>
          <a:srcRect/>
          <a:stretch>
            <a:fillRect/>
          </a:stretch>
        </p:blipFill>
        <p:spPr bwMode="auto">
          <a:xfrm>
            <a:off x="5278160" y="4249275"/>
            <a:ext cx="2204912" cy="2195780"/>
          </a:xfrm>
          <a:prstGeom prst="rect">
            <a:avLst/>
          </a:prstGeom>
          <a:noFill/>
          <a:ln w="9525">
            <a:noFill/>
            <a:miter lim="800000"/>
            <a:headEnd/>
            <a:tailEnd/>
          </a:ln>
        </p:spPr>
      </p:pic>
      <p:sp>
        <p:nvSpPr>
          <p:cNvPr id="7" name="TextBox 6"/>
          <p:cNvSpPr txBox="1"/>
          <p:nvPr/>
        </p:nvSpPr>
        <p:spPr>
          <a:xfrm>
            <a:off x="5249127" y="6488668"/>
            <a:ext cx="2288758" cy="369332"/>
          </a:xfrm>
          <a:prstGeom prst="rect">
            <a:avLst/>
          </a:prstGeom>
          <a:noFill/>
        </p:spPr>
        <p:txBody>
          <a:bodyPr wrap="none" rtlCol="0">
            <a:spAutoFit/>
          </a:bodyPr>
          <a:lstStyle/>
          <a:p>
            <a:r>
              <a:rPr lang="en-US" dirty="0" smtClean="0"/>
              <a:t>Hypersonic vehicle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r>
              <a:rPr lang="en-US" dirty="0" smtClean="0"/>
              <a:t>From Glass to Digital Lenses</a:t>
            </a:r>
            <a:endParaRPr lang="en-US" dirty="0"/>
          </a:p>
        </p:txBody>
      </p:sp>
      <p:pic>
        <p:nvPicPr>
          <p:cNvPr id="766979" name="Picture 3" descr="overview-conv"/>
          <p:cNvPicPr>
            <a:picLocks noChangeAspect="1" noChangeArrowheads="1"/>
          </p:cNvPicPr>
          <p:nvPr/>
        </p:nvPicPr>
        <p:blipFill>
          <a:blip r:embed="rId3"/>
          <a:srcRect/>
          <a:stretch>
            <a:fillRect/>
          </a:stretch>
        </p:blipFill>
        <p:spPr bwMode="auto">
          <a:xfrm>
            <a:off x="1397000" y="1754188"/>
            <a:ext cx="6494463" cy="2108200"/>
          </a:xfrm>
          <a:prstGeom prst="rect">
            <a:avLst/>
          </a:prstGeom>
          <a:noFill/>
        </p:spPr>
      </p:pic>
      <p:grpSp>
        <p:nvGrpSpPr>
          <p:cNvPr id="2" name="Group 4"/>
          <p:cNvGrpSpPr>
            <a:grpSpLocks/>
          </p:cNvGrpSpPr>
          <p:nvPr/>
        </p:nvGrpSpPr>
        <p:grpSpPr bwMode="auto">
          <a:xfrm>
            <a:off x="1412875" y="4605339"/>
            <a:ext cx="6478588" cy="2100263"/>
            <a:chOff x="890" y="2901"/>
            <a:chExt cx="4081" cy="1323"/>
          </a:xfrm>
        </p:grpSpPr>
        <p:pic>
          <p:nvPicPr>
            <p:cNvPr id="766981" name="Picture 5" descr="overview-minimal2"/>
            <p:cNvPicPr>
              <a:picLocks noChangeAspect="1" noChangeArrowheads="1"/>
            </p:cNvPicPr>
            <p:nvPr/>
          </p:nvPicPr>
          <p:blipFill>
            <a:blip r:embed="rId4"/>
            <a:srcRect/>
            <a:stretch>
              <a:fillRect/>
            </a:stretch>
          </p:blipFill>
          <p:spPr bwMode="auto">
            <a:xfrm>
              <a:off x="890" y="2901"/>
              <a:ext cx="4081" cy="1323"/>
            </a:xfrm>
            <a:prstGeom prst="rect">
              <a:avLst/>
            </a:prstGeom>
            <a:noFill/>
            <a:ln w="9525">
              <a:noFill/>
              <a:miter lim="800000"/>
              <a:headEnd/>
              <a:tailEnd/>
            </a:ln>
          </p:spPr>
        </p:pic>
        <p:grpSp>
          <p:nvGrpSpPr>
            <p:cNvPr id="4" name="Group 7"/>
            <p:cNvGrpSpPr>
              <a:grpSpLocks/>
            </p:cNvGrpSpPr>
            <p:nvPr/>
          </p:nvGrpSpPr>
          <p:grpSpPr bwMode="auto">
            <a:xfrm>
              <a:off x="4099" y="3066"/>
              <a:ext cx="192" cy="827"/>
              <a:chOff x="4099" y="3066"/>
              <a:chExt cx="192" cy="827"/>
            </a:xfrm>
          </p:grpSpPr>
          <p:sp>
            <p:nvSpPr>
              <p:cNvPr id="766984" name="Line 8"/>
              <p:cNvSpPr>
                <a:spLocks noChangeShapeType="1"/>
              </p:cNvSpPr>
              <p:nvPr/>
            </p:nvSpPr>
            <p:spPr bwMode="auto">
              <a:xfrm>
                <a:off x="4272" y="3066"/>
                <a:ext cx="0" cy="827"/>
              </a:xfrm>
              <a:prstGeom prst="line">
                <a:avLst/>
              </a:prstGeom>
              <a:noFill/>
              <a:ln w="57150">
                <a:solidFill>
                  <a:schemeClr val="hlink"/>
                </a:solidFill>
                <a:round/>
                <a:headEnd type="none" w="sm" len="sm"/>
                <a:tailEnd type="none" w="sm" len="sm"/>
              </a:ln>
              <a:effectLst/>
            </p:spPr>
            <p:txBody>
              <a:bodyPr>
                <a:prstTxWarp prst="textNoShape">
                  <a:avLst/>
                </a:prstTxWarp>
              </a:bodyPr>
              <a:lstStyle/>
              <a:p>
                <a:endParaRPr lang="en-US"/>
              </a:p>
            </p:txBody>
          </p:sp>
          <p:grpSp>
            <p:nvGrpSpPr>
              <p:cNvPr id="5" name="Group 9"/>
              <p:cNvGrpSpPr>
                <a:grpSpLocks/>
              </p:cNvGrpSpPr>
              <p:nvPr/>
            </p:nvGrpSpPr>
            <p:grpSpPr bwMode="auto">
              <a:xfrm>
                <a:off x="4099" y="3114"/>
                <a:ext cx="192" cy="729"/>
                <a:chOff x="4099" y="3114"/>
                <a:chExt cx="192" cy="729"/>
              </a:xfrm>
            </p:grpSpPr>
            <p:grpSp>
              <p:nvGrpSpPr>
                <p:cNvPr id="6" name="Group 10"/>
                <p:cNvGrpSpPr>
                  <a:grpSpLocks/>
                </p:cNvGrpSpPr>
                <p:nvPr/>
              </p:nvGrpSpPr>
              <p:grpSpPr bwMode="auto">
                <a:xfrm rot="-5656559">
                  <a:off x="4127" y="3097"/>
                  <a:ext cx="142" cy="176"/>
                  <a:chOff x="503" y="1835"/>
                  <a:chExt cx="267" cy="302"/>
                </a:xfrm>
              </p:grpSpPr>
              <p:sp>
                <p:nvSpPr>
                  <p:cNvPr id="766987" name="Line 11"/>
                  <p:cNvSpPr>
                    <a:spLocks noChangeShapeType="1"/>
                  </p:cNvSpPr>
                  <p:nvPr/>
                </p:nvSpPr>
                <p:spPr bwMode="auto">
                  <a:xfrm rot="20800919" flipV="1">
                    <a:off x="626" y="1836"/>
                    <a:ext cx="0" cy="255"/>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88" name="Line 12"/>
                  <p:cNvSpPr>
                    <a:spLocks noChangeShapeType="1"/>
                  </p:cNvSpPr>
                  <p:nvPr/>
                </p:nvSpPr>
                <p:spPr bwMode="auto">
                  <a:xfrm rot="20800919" flipH="1">
                    <a:off x="626" y="1835"/>
                    <a:ext cx="81" cy="273"/>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89" name="Line 13"/>
                  <p:cNvSpPr>
                    <a:spLocks noChangeShapeType="1"/>
                  </p:cNvSpPr>
                  <p:nvPr/>
                </p:nvSpPr>
                <p:spPr bwMode="auto">
                  <a:xfrm rot="-799081">
                    <a:off x="558" y="1861"/>
                    <a:ext cx="75" cy="270"/>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0" name="Line 14"/>
                  <p:cNvSpPr>
                    <a:spLocks noChangeShapeType="1"/>
                  </p:cNvSpPr>
                  <p:nvPr/>
                </p:nvSpPr>
                <p:spPr bwMode="auto">
                  <a:xfrm rot="20800919" flipH="1">
                    <a:off x="629" y="1867"/>
                    <a:ext cx="141"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1" name="Line 15"/>
                  <p:cNvSpPr>
                    <a:spLocks noChangeShapeType="1"/>
                  </p:cNvSpPr>
                  <p:nvPr/>
                </p:nvSpPr>
                <p:spPr bwMode="auto">
                  <a:xfrm rot="-799081">
                    <a:off x="503" y="1907"/>
                    <a:ext cx="135"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2" name="Oval 16"/>
                  <p:cNvSpPr>
                    <a:spLocks noChangeArrowheads="1"/>
                  </p:cNvSpPr>
                  <p:nvPr/>
                </p:nvSpPr>
                <p:spPr bwMode="auto">
                  <a:xfrm rot="-799081">
                    <a:off x="632" y="2081"/>
                    <a:ext cx="56" cy="56"/>
                  </a:xfrm>
                  <a:prstGeom prst="ellipse">
                    <a:avLst/>
                  </a:prstGeom>
                  <a:solidFill>
                    <a:srgbClr val="0000FF"/>
                  </a:solidFill>
                  <a:ln w="9525">
                    <a:solidFill>
                      <a:schemeClr val="hlink"/>
                    </a:solidFill>
                    <a:round/>
                    <a:headEnd type="none" w="sm" len="sm"/>
                    <a:tailEnd type="none" w="sm" len="sm"/>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rot="-5101759">
                  <a:off x="4132" y="3284"/>
                  <a:ext cx="138" cy="171"/>
                  <a:chOff x="503" y="1835"/>
                  <a:chExt cx="267" cy="302"/>
                </a:xfrm>
              </p:grpSpPr>
              <p:sp>
                <p:nvSpPr>
                  <p:cNvPr id="766994" name="Line 18"/>
                  <p:cNvSpPr>
                    <a:spLocks noChangeShapeType="1"/>
                  </p:cNvSpPr>
                  <p:nvPr/>
                </p:nvSpPr>
                <p:spPr bwMode="auto">
                  <a:xfrm rot="20800919" flipV="1">
                    <a:off x="626" y="1836"/>
                    <a:ext cx="0" cy="255"/>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5" name="Line 19"/>
                  <p:cNvSpPr>
                    <a:spLocks noChangeShapeType="1"/>
                  </p:cNvSpPr>
                  <p:nvPr/>
                </p:nvSpPr>
                <p:spPr bwMode="auto">
                  <a:xfrm rot="20800919" flipH="1">
                    <a:off x="626" y="1835"/>
                    <a:ext cx="81" cy="273"/>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6" name="Line 20"/>
                  <p:cNvSpPr>
                    <a:spLocks noChangeShapeType="1"/>
                  </p:cNvSpPr>
                  <p:nvPr/>
                </p:nvSpPr>
                <p:spPr bwMode="auto">
                  <a:xfrm rot="-799081">
                    <a:off x="558" y="1861"/>
                    <a:ext cx="75" cy="270"/>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7" name="Line 21"/>
                  <p:cNvSpPr>
                    <a:spLocks noChangeShapeType="1"/>
                  </p:cNvSpPr>
                  <p:nvPr/>
                </p:nvSpPr>
                <p:spPr bwMode="auto">
                  <a:xfrm rot="20800919" flipH="1">
                    <a:off x="629" y="1867"/>
                    <a:ext cx="141"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8" name="Line 22"/>
                  <p:cNvSpPr>
                    <a:spLocks noChangeShapeType="1"/>
                  </p:cNvSpPr>
                  <p:nvPr/>
                </p:nvSpPr>
                <p:spPr bwMode="auto">
                  <a:xfrm rot="-799081">
                    <a:off x="503" y="1907"/>
                    <a:ext cx="135"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6999" name="Oval 23"/>
                  <p:cNvSpPr>
                    <a:spLocks noChangeArrowheads="1"/>
                  </p:cNvSpPr>
                  <p:nvPr/>
                </p:nvSpPr>
                <p:spPr bwMode="auto">
                  <a:xfrm rot="-799081">
                    <a:off x="632" y="2081"/>
                    <a:ext cx="56" cy="56"/>
                  </a:xfrm>
                  <a:prstGeom prst="ellipse">
                    <a:avLst/>
                  </a:prstGeom>
                  <a:solidFill>
                    <a:srgbClr val="0000FF"/>
                  </a:solidFill>
                  <a:ln w="9525">
                    <a:solidFill>
                      <a:schemeClr val="hlink"/>
                    </a:solidFill>
                    <a:round/>
                    <a:headEnd type="none" w="sm" len="sm"/>
                    <a:tailEnd type="none" w="sm" len="sm"/>
                  </a:ln>
                  <a:effectLst/>
                </p:spPr>
                <p:txBody>
                  <a:bodyPr wrap="none" anchor="ctr">
                    <a:prstTxWarp prst="textNoShape">
                      <a:avLst/>
                    </a:prstTxWarp>
                  </a:bodyPr>
                  <a:lstStyle/>
                  <a:p>
                    <a:endParaRPr lang="en-US"/>
                  </a:p>
                </p:txBody>
              </p:sp>
            </p:grpSp>
            <p:grpSp>
              <p:nvGrpSpPr>
                <p:cNvPr id="8" name="Group 24"/>
                <p:cNvGrpSpPr>
                  <a:grpSpLocks/>
                </p:cNvGrpSpPr>
                <p:nvPr/>
              </p:nvGrpSpPr>
              <p:grpSpPr bwMode="auto">
                <a:xfrm rot="5656559" flipV="1">
                  <a:off x="4117" y="3669"/>
                  <a:ext cx="156" cy="192"/>
                  <a:chOff x="503" y="1835"/>
                  <a:chExt cx="267" cy="302"/>
                </a:xfrm>
              </p:grpSpPr>
              <p:sp>
                <p:nvSpPr>
                  <p:cNvPr id="767001" name="Line 25"/>
                  <p:cNvSpPr>
                    <a:spLocks noChangeShapeType="1"/>
                  </p:cNvSpPr>
                  <p:nvPr/>
                </p:nvSpPr>
                <p:spPr bwMode="auto">
                  <a:xfrm rot="20800919" flipV="1">
                    <a:off x="626" y="1836"/>
                    <a:ext cx="0" cy="255"/>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02" name="Line 26"/>
                  <p:cNvSpPr>
                    <a:spLocks noChangeShapeType="1"/>
                  </p:cNvSpPr>
                  <p:nvPr/>
                </p:nvSpPr>
                <p:spPr bwMode="auto">
                  <a:xfrm rot="20800919" flipH="1">
                    <a:off x="626" y="1835"/>
                    <a:ext cx="81" cy="273"/>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03" name="Line 27"/>
                  <p:cNvSpPr>
                    <a:spLocks noChangeShapeType="1"/>
                  </p:cNvSpPr>
                  <p:nvPr/>
                </p:nvSpPr>
                <p:spPr bwMode="auto">
                  <a:xfrm rot="-799081">
                    <a:off x="558" y="1861"/>
                    <a:ext cx="75" cy="270"/>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04" name="Line 28"/>
                  <p:cNvSpPr>
                    <a:spLocks noChangeShapeType="1"/>
                  </p:cNvSpPr>
                  <p:nvPr/>
                </p:nvSpPr>
                <p:spPr bwMode="auto">
                  <a:xfrm rot="20800919" flipH="1">
                    <a:off x="629" y="1867"/>
                    <a:ext cx="141"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05" name="Line 29"/>
                  <p:cNvSpPr>
                    <a:spLocks noChangeShapeType="1"/>
                  </p:cNvSpPr>
                  <p:nvPr/>
                </p:nvSpPr>
                <p:spPr bwMode="auto">
                  <a:xfrm rot="-799081">
                    <a:off x="503" y="1907"/>
                    <a:ext cx="135"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06" name="Oval 30"/>
                  <p:cNvSpPr>
                    <a:spLocks noChangeArrowheads="1"/>
                  </p:cNvSpPr>
                  <p:nvPr/>
                </p:nvSpPr>
                <p:spPr bwMode="auto">
                  <a:xfrm rot="-799081">
                    <a:off x="632" y="2081"/>
                    <a:ext cx="56" cy="56"/>
                  </a:xfrm>
                  <a:prstGeom prst="ellipse">
                    <a:avLst/>
                  </a:prstGeom>
                  <a:solidFill>
                    <a:srgbClr val="0000FF"/>
                  </a:solidFill>
                  <a:ln w="9525">
                    <a:solidFill>
                      <a:schemeClr val="hlink"/>
                    </a:solidFill>
                    <a:round/>
                    <a:headEnd type="none" w="sm" len="sm"/>
                    <a:tailEnd type="none" w="sm" len="sm"/>
                  </a:ln>
                  <a:effectLst/>
                </p:spPr>
                <p:txBody>
                  <a:bodyPr wrap="none" anchor="ctr">
                    <a:prstTxWarp prst="textNoShape">
                      <a:avLst/>
                    </a:prstTxWarp>
                  </a:bodyPr>
                  <a:lstStyle/>
                  <a:p>
                    <a:endParaRPr lang="en-US"/>
                  </a:p>
                </p:txBody>
              </p:sp>
            </p:grpSp>
            <p:grpSp>
              <p:nvGrpSpPr>
                <p:cNvPr id="9" name="Group 31"/>
                <p:cNvGrpSpPr>
                  <a:grpSpLocks/>
                </p:cNvGrpSpPr>
                <p:nvPr/>
              </p:nvGrpSpPr>
              <p:grpSpPr bwMode="auto">
                <a:xfrm rot="5120186" flipV="1">
                  <a:off x="4126" y="3480"/>
                  <a:ext cx="146" cy="179"/>
                  <a:chOff x="503" y="1835"/>
                  <a:chExt cx="267" cy="302"/>
                </a:xfrm>
              </p:grpSpPr>
              <p:sp>
                <p:nvSpPr>
                  <p:cNvPr id="767008" name="Line 32"/>
                  <p:cNvSpPr>
                    <a:spLocks noChangeShapeType="1"/>
                  </p:cNvSpPr>
                  <p:nvPr/>
                </p:nvSpPr>
                <p:spPr bwMode="auto">
                  <a:xfrm rot="20800919" flipV="1">
                    <a:off x="626" y="1836"/>
                    <a:ext cx="0" cy="255"/>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09" name="Line 33"/>
                  <p:cNvSpPr>
                    <a:spLocks noChangeShapeType="1"/>
                  </p:cNvSpPr>
                  <p:nvPr/>
                </p:nvSpPr>
                <p:spPr bwMode="auto">
                  <a:xfrm rot="20800919" flipH="1">
                    <a:off x="626" y="1835"/>
                    <a:ext cx="81" cy="273"/>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10" name="Line 34"/>
                  <p:cNvSpPr>
                    <a:spLocks noChangeShapeType="1"/>
                  </p:cNvSpPr>
                  <p:nvPr/>
                </p:nvSpPr>
                <p:spPr bwMode="auto">
                  <a:xfrm rot="-799081">
                    <a:off x="558" y="1861"/>
                    <a:ext cx="75" cy="270"/>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11" name="Line 35"/>
                  <p:cNvSpPr>
                    <a:spLocks noChangeShapeType="1"/>
                  </p:cNvSpPr>
                  <p:nvPr/>
                </p:nvSpPr>
                <p:spPr bwMode="auto">
                  <a:xfrm rot="20800919" flipH="1">
                    <a:off x="629" y="1867"/>
                    <a:ext cx="141"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12" name="Line 36"/>
                  <p:cNvSpPr>
                    <a:spLocks noChangeShapeType="1"/>
                  </p:cNvSpPr>
                  <p:nvPr/>
                </p:nvSpPr>
                <p:spPr bwMode="auto">
                  <a:xfrm rot="-799081">
                    <a:off x="503" y="1907"/>
                    <a:ext cx="135" cy="228"/>
                  </a:xfrm>
                  <a:prstGeom prst="line">
                    <a:avLst/>
                  </a:prstGeom>
                  <a:noFill/>
                  <a:ln w="9525">
                    <a:solidFill>
                      <a:schemeClr val="hlink"/>
                    </a:solidFill>
                    <a:round/>
                    <a:headEnd type="none" w="sm" len="sm"/>
                    <a:tailEnd type="none" w="sm" len="sm"/>
                  </a:ln>
                  <a:effectLst/>
                </p:spPr>
                <p:txBody>
                  <a:bodyPr>
                    <a:prstTxWarp prst="textNoShape">
                      <a:avLst/>
                    </a:prstTxWarp>
                  </a:bodyPr>
                  <a:lstStyle/>
                  <a:p>
                    <a:endParaRPr lang="en-US"/>
                  </a:p>
                </p:txBody>
              </p:sp>
              <p:sp>
                <p:nvSpPr>
                  <p:cNvPr id="767013" name="Oval 37"/>
                  <p:cNvSpPr>
                    <a:spLocks noChangeArrowheads="1"/>
                  </p:cNvSpPr>
                  <p:nvPr/>
                </p:nvSpPr>
                <p:spPr bwMode="auto">
                  <a:xfrm rot="-799081">
                    <a:off x="632" y="2081"/>
                    <a:ext cx="56" cy="56"/>
                  </a:xfrm>
                  <a:prstGeom prst="ellipse">
                    <a:avLst/>
                  </a:prstGeom>
                  <a:solidFill>
                    <a:srgbClr val="0000FF"/>
                  </a:solidFill>
                  <a:ln w="9525">
                    <a:solidFill>
                      <a:schemeClr val="hlink"/>
                    </a:solidFill>
                    <a:round/>
                    <a:headEnd type="none" w="sm" len="sm"/>
                    <a:tailEnd type="none" w="sm" len="sm"/>
                  </a:ln>
                  <a:effectLst/>
                </p:spPr>
                <p:txBody>
                  <a:bodyPr wrap="none" anchor="ctr">
                    <a:prstTxWarp prst="textNoShape">
                      <a:avLst/>
                    </a:prstTxWarp>
                  </a:bodyPr>
                  <a:lstStyle/>
                  <a:p>
                    <a:endParaRPr lang="en-US"/>
                  </a:p>
                </p:txBody>
              </p:sp>
            </p:grpSp>
          </p:grpSp>
        </p:gr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r>
              <a:rPr lang="en-US" dirty="0" smtClean="0"/>
              <a:t>From Glass to Digital Lenses</a:t>
            </a:r>
            <a:endParaRPr lang="en-US" dirty="0"/>
          </a:p>
        </p:txBody>
      </p:sp>
      <p:pic>
        <p:nvPicPr>
          <p:cNvPr id="764931" name="Picture 3" descr="overview-conv"/>
          <p:cNvPicPr>
            <a:picLocks noChangeAspect="1" noChangeArrowheads="1"/>
          </p:cNvPicPr>
          <p:nvPr/>
        </p:nvPicPr>
        <p:blipFill>
          <a:blip r:embed="rId3">
            <a:biLevel thresh="50000"/>
          </a:blip>
          <a:srcRect/>
          <a:stretch>
            <a:fillRect/>
          </a:stretch>
        </p:blipFill>
        <p:spPr bwMode="auto">
          <a:xfrm>
            <a:off x="1397000" y="1754188"/>
            <a:ext cx="6494463" cy="2108200"/>
          </a:xfrm>
          <a:prstGeom prst="rect">
            <a:avLst/>
          </a:prstGeom>
          <a:noFill/>
        </p:spPr>
      </p:pic>
      <p:pic>
        <p:nvPicPr>
          <p:cNvPr id="764932" name="Picture 4" descr="overview"/>
          <p:cNvPicPr>
            <a:picLocks noChangeAspect="1" noChangeArrowheads="1"/>
          </p:cNvPicPr>
          <p:nvPr/>
        </p:nvPicPr>
        <p:blipFill>
          <a:blip r:embed="rId4"/>
          <a:srcRect/>
          <a:stretch>
            <a:fillRect/>
          </a:stretch>
        </p:blipFill>
        <p:spPr bwMode="auto">
          <a:xfrm>
            <a:off x="1412875" y="4602163"/>
            <a:ext cx="6484938" cy="2105025"/>
          </a:xfrm>
          <a:prstGeom prst="rect">
            <a:avLst/>
          </a:prstGeom>
          <a:noFill/>
          <a:ln w="9525">
            <a:noFill/>
            <a:miter lim="800000"/>
            <a:headEnd/>
            <a:tailEnd/>
          </a:ln>
        </p:spPr>
      </p:pic>
      <p:grpSp>
        <p:nvGrpSpPr>
          <p:cNvPr id="2" name="Group 5"/>
          <p:cNvGrpSpPr>
            <a:grpSpLocks/>
          </p:cNvGrpSpPr>
          <p:nvPr/>
        </p:nvGrpSpPr>
        <p:grpSpPr bwMode="auto">
          <a:xfrm>
            <a:off x="4171950" y="5510213"/>
            <a:ext cx="3486150" cy="646112"/>
            <a:chOff x="2628" y="3471"/>
            <a:chExt cx="2196" cy="407"/>
          </a:xfrm>
        </p:grpSpPr>
        <p:sp>
          <p:nvSpPr>
            <p:cNvPr id="764934" name="Line 6"/>
            <p:cNvSpPr>
              <a:spLocks noChangeShapeType="1"/>
            </p:cNvSpPr>
            <p:nvPr/>
          </p:nvSpPr>
          <p:spPr bwMode="auto">
            <a:xfrm>
              <a:off x="4274" y="3682"/>
              <a:ext cx="550" cy="196"/>
            </a:xfrm>
            <a:prstGeom prst="line">
              <a:avLst/>
            </a:prstGeom>
            <a:noFill/>
            <a:ln w="12700">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764935" name="Line 7"/>
            <p:cNvSpPr>
              <a:spLocks noChangeShapeType="1"/>
            </p:cNvSpPr>
            <p:nvPr/>
          </p:nvSpPr>
          <p:spPr bwMode="auto">
            <a:xfrm>
              <a:off x="4274" y="3878"/>
              <a:ext cx="550" cy="0"/>
            </a:xfrm>
            <a:prstGeom prst="line">
              <a:avLst/>
            </a:prstGeom>
            <a:noFill/>
            <a:ln w="12700">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764936" name="Line 8"/>
            <p:cNvSpPr>
              <a:spLocks noChangeShapeType="1"/>
            </p:cNvSpPr>
            <p:nvPr/>
          </p:nvSpPr>
          <p:spPr bwMode="auto">
            <a:xfrm flipH="1" flipV="1">
              <a:off x="2628" y="3471"/>
              <a:ext cx="1646" cy="211"/>
            </a:xfrm>
            <a:prstGeom prst="line">
              <a:avLst/>
            </a:prstGeom>
            <a:noFill/>
            <a:ln w="12700">
              <a:solidFill>
                <a:schemeClr val="tx1"/>
              </a:solidFill>
              <a:prstDash val="sysDot"/>
              <a:round/>
              <a:headEnd type="none" w="sm" len="sm"/>
              <a:tailEnd type="none" w="sm" len="sm"/>
            </a:ln>
            <a:effectLst/>
          </p:spPr>
          <p:txBody>
            <a:bodyPr>
              <a:prstTxWarp prst="textNoShape">
                <a:avLst/>
              </a:prstTxWarp>
            </a:bodyPr>
            <a:lstStyle/>
            <a:p>
              <a:endParaRPr lang="en-US"/>
            </a:p>
          </p:txBody>
        </p:sp>
        <p:sp>
          <p:nvSpPr>
            <p:cNvPr id="764937" name="Line 9"/>
            <p:cNvSpPr>
              <a:spLocks noChangeShapeType="1"/>
            </p:cNvSpPr>
            <p:nvPr/>
          </p:nvSpPr>
          <p:spPr bwMode="auto">
            <a:xfrm flipH="1" flipV="1">
              <a:off x="2628" y="3471"/>
              <a:ext cx="1646" cy="407"/>
            </a:xfrm>
            <a:prstGeom prst="line">
              <a:avLst/>
            </a:prstGeom>
            <a:noFill/>
            <a:ln w="12700">
              <a:solidFill>
                <a:schemeClr val="tx1"/>
              </a:solidFill>
              <a:prstDash val="sysDot"/>
              <a:round/>
              <a:headEnd type="none" w="sm" len="sm"/>
              <a:tailEnd type="none" w="sm" len="sm"/>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49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920450" name="Rectangle 2"/>
          <p:cNvSpPr>
            <a:spLocks noGrp="1" noChangeArrowheads="1"/>
          </p:cNvSpPr>
          <p:nvPr>
            <p:ph type="title"/>
          </p:nvPr>
        </p:nvSpPr>
        <p:spPr>
          <a:xfrm>
            <a:off x="291288" y="228600"/>
            <a:ext cx="8610600" cy="560388"/>
          </a:xfrm>
        </p:spPr>
        <p:txBody>
          <a:bodyPr/>
          <a:lstStyle/>
          <a:p>
            <a:pPr algn="ctr"/>
            <a:r>
              <a:rPr lang="en-US" dirty="0" smtClean="0"/>
              <a:t>Focus in Software</a:t>
            </a:r>
            <a:endParaRPr lang="en-US" dirty="0"/>
          </a:p>
        </p:txBody>
      </p:sp>
      <p:sp>
        <p:nvSpPr>
          <p:cNvPr id="26" name="Content Placeholder 25"/>
          <p:cNvSpPr>
            <a:spLocks noGrp="1"/>
          </p:cNvSpPr>
          <p:nvPr>
            <p:ph idx="1"/>
          </p:nvPr>
        </p:nvSpPr>
        <p:spPr/>
        <p:txBody>
          <a:bodyPr/>
          <a:lstStyle/>
          <a:p>
            <a:endParaRPr lang="en-US"/>
          </a:p>
        </p:txBody>
      </p:sp>
      <p:pic>
        <p:nvPicPr>
          <p:cNvPr id="2920451" name="Picture 3" descr="all-focus"/>
          <p:cNvPicPr>
            <a:picLocks noChangeAspect="1" noChangeArrowheads="1"/>
          </p:cNvPicPr>
          <p:nvPr/>
        </p:nvPicPr>
        <p:blipFill>
          <a:blip r:embed="rId4"/>
          <a:srcRect r="514" b="1370"/>
          <a:stretch>
            <a:fillRect/>
          </a:stretch>
        </p:blipFill>
        <p:spPr bwMode="auto">
          <a:xfrm>
            <a:off x="6167438" y="1123950"/>
            <a:ext cx="2808287" cy="2784475"/>
          </a:xfrm>
          <a:prstGeom prst="rect">
            <a:avLst/>
          </a:prstGeom>
          <a:noFill/>
          <a:ln w="9525">
            <a:solidFill>
              <a:schemeClr val="folHlink"/>
            </a:solidFill>
            <a:miter lim="800000"/>
            <a:headEnd/>
            <a:tailEnd/>
          </a:ln>
        </p:spPr>
      </p:pic>
      <p:pic>
        <p:nvPicPr>
          <p:cNvPr id="2920452" name="Picture 4" descr="subaperture"/>
          <p:cNvPicPr>
            <a:picLocks noChangeAspect="1" noChangeArrowheads="1"/>
          </p:cNvPicPr>
          <p:nvPr/>
        </p:nvPicPr>
        <p:blipFill>
          <a:blip r:embed="rId5"/>
          <a:srcRect/>
          <a:stretch>
            <a:fillRect/>
          </a:stretch>
        </p:blipFill>
        <p:spPr bwMode="auto">
          <a:xfrm>
            <a:off x="3179763" y="1127125"/>
            <a:ext cx="2781300" cy="2781300"/>
          </a:xfrm>
          <a:prstGeom prst="rect">
            <a:avLst/>
          </a:prstGeom>
          <a:noFill/>
          <a:ln w="9525">
            <a:solidFill>
              <a:schemeClr val="folHlink"/>
            </a:solidFill>
            <a:miter lim="800000"/>
            <a:headEnd/>
            <a:tailEnd/>
          </a:ln>
        </p:spPr>
      </p:pic>
      <p:grpSp>
        <p:nvGrpSpPr>
          <p:cNvPr id="2" name="Group 5"/>
          <p:cNvGrpSpPr>
            <a:grpSpLocks/>
          </p:cNvGrpSpPr>
          <p:nvPr/>
        </p:nvGrpSpPr>
        <p:grpSpPr bwMode="auto">
          <a:xfrm>
            <a:off x="3233738" y="2832100"/>
            <a:ext cx="2709862" cy="2940050"/>
            <a:chOff x="2037" y="1794"/>
            <a:chExt cx="1707" cy="1852"/>
          </a:xfrm>
        </p:grpSpPr>
        <p:pic>
          <p:nvPicPr>
            <p:cNvPr id="2920454" name="Picture 6" descr="subaperture-closeup"/>
            <p:cNvPicPr>
              <a:picLocks noChangeAspect="1" noChangeArrowheads="1"/>
            </p:cNvPicPr>
            <p:nvPr/>
          </p:nvPicPr>
          <p:blipFill>
            <a:blip r:embed="rId6"/>
            <a:srcRect/>
            <a:stretch>
              <a:fillRect/>
            </a:stretch>
          </p:blipFill>
          <p:spPr bwMode="auto">
            <a:xfrm>
              <a:off x="2037" y="2631"/>
              <a:ext cx="1652" cy="1015"/>
            </a:xfrm>
            <a:prstGeom prst="rect">
              <a:avLst/>
            </a:prstGeom>
            <a:noFill/>
            <a:ln w="9525">
              <a:solidFill>
                <a:srgbClr val="FF0000"/>
              </a:solidFill>
              <a:miter lim="800000"/>
              <a:headEnd/>
              <a:tailEnd/>
            </a:ln>
          </p:spPr>
        </p:pic>
        <p:sp>
          <p:nvSpPr>
            <p:cNvPr id="2920455" name="Rectangle 7"/>
            <p:cNvSpPr>
              <a:spLocks noChangeArrowheads="1"/>
            </p:cNvSpPr>
            <p:nvPr/>
          </p:nvSpPr>
          <p:spPr bwMode="auto">
            <a:xfrm>
              <a:off x="3218" y="1794"/>
              <a:ext cx="526" cy="387"/>
            </a:xfrm>
            <a:prstGeom prst="rect">
              <a:avLst/>
            </a:prstGeom>
            <a:noFill/>
            <a:ln w="12700">
              <a:solidFill>
                <a:srgbClr val="FF0000"/>
              </a:solidFill>
              <a:miter lim="800000"/>
              <a:headEnd type="none" w="sm" len="sm"/>
              <a:tailEnd type="none" w="sm" len="sm"/>
            </a:ln>
            <a:effectLst/>
          </p:spPr>
          <p:txBody>
            <a:bodyPr wrap="none" anchor="ctr">
              <a:prstTxWarp prst="textNoShape">
                <a:avLst/>
              </a:prstTxWarp>
            </a:bodyPr>
            <a:lstStyle/>
            <a:p>
              <a:endParaRPr lang="en-US"/>
            </a:p>
          </p:txBody>
        </p:sp>
        <p:sp>
          <p:nvSpPr>
            <p:cNvPr id="2920456" name="Line 8"/>
            <p:cNvSpPr>
              <a:spLocks noChangeShapeType="1"/>
            </p:cNvSpPr>
            <p:nvPr/>
          </p:nvSpPr>
          <p:spPr bwMode="auto">
            <a:xfrm flipH="1">
              <a:off x="2037" y="1794"/>
              <a:ext cx="1181" cy="830"/>
            </a:xfrm>
            <a:prstGeom prst="line">
              <a:avLst/>
            </a:prstGeom>
            <a:noFill/>
            <a:ln w="9525">
              <a:solidFill>
                <a:srgbClr val="FF0000"/>
              </a:solidFill>
              <a:round/>
              <a:headEnd type="none" w="sm" len="sm"/>
              <a:tailEnd type="none" w="sm" len="sm"/>
            </a:ln>
            <a:effectLst/>
          </p:spPr>
          <p:txBody>
            <a:bodyPr>
              <a:prstTxWarp prst="textNoShape">
                <a:avLst/>
              </a:prstTxWarp>
            </a:bodyPr>
            <a:lstStyle/>
            <a:p>
              <a:endParaRPr lang="en-US"/>
            </a:p>
          </p:txBody>
        </p:sp>
        <p:sp>
          <p:nvSpPr>
            <p:cNvPr id="2920457" name="Line 9"/>
            <p:cNvSpPr>
              <a:spLocks noChangeShapeType="1"/>
            </p:cNvSpPr>
            <p:nvPr/>
          </p:nvSpPr>
          <p:spPr bwMode="auto">
            <a:xfrm flipH="1">
              <a:off x="3689" y="2181"/>
              <a:ext cx="55" cy="443"/>
            </a:xfrm>
            <a:prstGeom prst="line">
              <a:avLst/>
            </a:prstGeom>
            <a:noFill/>
            <a:ln w="9525">
              <a:solidFill>
                <a:srgbClr val="FF0000"/>
              </a:solidFill>
              <a:round/>
              <a:headEnd type="none" w="sm" len="sm"/>
              <a:tailEnd type="none" w="sm" len="sm"/>
            </a:ln>
            <a:effectLst/>
          </p:spPr>
          <p:txBody>
            <a:bodyPr>
              <a:prstTxWarp prst="textNoShape">
                <a:avLst/>
              </a:prstTxWarp>
            </a:bodyPr>
            <a:lstStyle/>
            <a:p>
              <a:endParaRPr lang="en-US"/>
            </a:p>
          </p:txBody>
        </p:sp>
      </p:grpSp>
      <p:pic>
        <p:nvPicPr>
          <p:cNvPr id="2920458" name="Picture 10" descr="polly"/>
          <p:cNvPicPr>
            <a:picLocks noChangeAspect="1" noChangeArrowheads="1"/>
          </p:cNvPicPr>
          <p:nvPr/>
        </p:nvPicPr>
        <p:blipFill>
          <a:blip r:embed="rId7"/>
          <a:srcRect/>
          <a:stretch>
            <a:fillRect/>
          </a:stretch>
        </p:blipFill>
        <p:spPr bwMode="auto">
          <a:xfrm>
            <a:off x="184150" y="1127125"/>
            <a:ext cx="2781300" cy="2781300"/>
          </a:xfrm>
          <a:prstGeom prst="rect">
            <a:avLst/>
          </a:prstGeom>
          <a:noFill/>
          <a:ln w="9525">
            <a:solidFill>
              <a:schemeClr val="folHlink"/>
            </a:solidFill>
            <a:miter lim="800000"/>
            <a:headEnd/>
            <a:tailEnd/>
          </a:ln>
        </p:spPr>
      </p:pic>
      <p:grpSp>
        <p:nvGrpSpPr>
          <p:cNvPr id="3" name="Group 11"/>
          <p:cNvGrpSpPr>
            <a:grpSpLocks/>
          </p:cNvGrpSpPr>
          <p:nvPr/>
        </p:nvGrpSpPr>
        <p:grpSpPr bwMode="auto">
          <a:xfrm>
            <a:off x="6245225" y="2832100"/>
            <a:ext cx="2709863" cy="2940050"/>
            <a:chOff x="3934" y="1794"/>
            <a:chExt cx="1707" cy="1852"/>
          </a:xfrm>
        </p:grpSpPr>
        <p:pic>
          <p:nvPicPr>
            <p:cNvPr id="2920460" name="Picture 12" descr="all-focus-closeup"/>
            <p:cNvPicPr>
              <a:picLocks noChangeAspect="1" noChangeArrowheads="1"/>
            </p:cNvPicPr>
            <p:nvPr/>
          </p:nvPicPr>
          <p:blipFill>
            <a:blip r:embed="rId8"/>
            <a:srcRect/>
            <a:stretch>
              <a:fillRect/>
            </a:stretch>
          </p:blipFill>
          <p:spPr bwMode="auto">
            <a:xfrm>
              <a:off x="3937" y="2624"/>
              <a:ext cx="1649" cy="1022"/>
            </a:xfrm>
            <a:prstGeom prst="rect">
              <a:avLst/>
            </a:prstGeom>
            <a:noFill/>
            <a:ln w="9525">
              <a:solidFill>
                <a:srgbClr val="FF0000"/>
              </a:solidFill>
              <a:miter lim="800000"/>
              <a:headEnd/>
              <a:tailEnd/>
            </a:ln>
          </p:spPr>
        </p:pic>
        <p:sp>
          <p:nvSpPr>
            <p:cNvPr id="2920461" name="Rectangle 13"/>
            <p:cNvSpPr>
              <a:spLocks noChangeArrowheads="1"/>
            </p:cNvSpPr>
            <p:nvPr/>
          </p:nvSpPr>
          <p:spPr bwMode="auto">
            <a:xfrm>
              <a:off x="5115" y="1794"/>
              <a:ext cx="526" cy="387"/>
            </a:xfrm>
            <a:prstGeom prst="rect">
              <a:avLst/>
            </a:prstGeom>
            <a:noFill/>
            <a:ln w="12700">
              <a:solidFill>
                <a:srgbClr val="FF0000"/>
              </a:solidFill>
              <a:miter lim="800000"/>
              <a:headEnd type="none" w="sm" len="sm"/>
              <a:tailEnd type="none" w="sm" len="sm"/>
            </a:ln>
            <a:effectLst/>
          </p:spPr>
          <p:txBody>
            <a:bodyPr wrap="none" anchor="ctr">
              <a:prstTxWarp prst="textNoShape">
                <a:avLst/>
              </a:prstTxWarp>
            </a:bodyPr>
            <a:lstStyle/>
            <a:p>
              <a:endParaRPr lang="en-US"/>
            </a:p>
          </p:txBody>
        </p:sp>
        <p:sp>
          <p:nvSpPr>
            <p:cNvPr id="2920462" name="Line 14"/>
            <p:cNvSpPr>
              <a:spLocks noChangeShapeType="1"/>
            </p:cNvSpPr>
            <p:nvPr/>
          </p:nvSpPr>
          <p:spPr bwMode="auto">
            <a:xfrm flipH="1">
              <a:off x="3934" y="1794"/>
              <a:ext cx="1181" cy="830"/>
            </a:xfrm>
            <a:prstGeom prst="line">
              <a:avLst/>
            </a:prstGeom>
            <a:noFill/>
            <a:ln w="9525">
              <a:solidFill>
                <a:srgbClr val="FF0000"/>
              </a:solidFill>
              <a:round/>
              <a:headEnd type="none" w="sm" len="sm"/>
              <a:tailEnd type="none" w="sm" len="sm"/>
            </a:ln>
            <a:effectLst/>
          </p:spPr>
          <p:txBody>
            <a:bodyPr>
              <a:prstTxWarp prst="textNoShape">
                <a:avLst/>
              </a:prstTxWarp>
            </a:bodyPr>
            <a:lstStyle/>
            <a:p>
              <a:endParaRPr lang="en-US"/>
            </a:p>
          </p:txBody>
        </p:sp>
        <p:sp>
          <p:nvSpPr>
            <p:cNvPr id="2920463" name="Line 15"/>
            <p:cNvSpPr>
              <a:spLocks noChangeShapeType="1"/>
            </p:cNvSpPr>
            <p:nvPr/>
          </p:nvSpPr>
          <p:spPr bwMode="auto">
            <a:xfrm flipH="1">
              <a:off x="5586" y="2181"/>
              <a:ext cx="55" cy="443"/>
            </a:xfrm>
            <a:prstGeom prst="line">
              <a:avLst/>
            </a:prstGeom>
            <a:noFill/>
            <a:ln w="9525">
              <a:solidFill>
                <a:srgbClr val="FF0000"/>
              </a:solidFill>
              <a:round/>
              <a:headEnd type="none" w="sm" len="sm"/>
              <a:tailEnd type="none" w="sm" len="sm"/>
            </a:ln>
            <a:effectLst/>
          </p:spPr>
          <p:txBody>
            <a:bodyPr>
              <a:prstTxWarp prst="textNoShape">
                <a:avLst/>
              </a:prstTxWarp>
            </a:bodyPr>
            <a:lstStyle/>
            <a:p>
              <a:endParaRPr lang="en-US"/>
            </a:p>
          </p:txBody>
        </p:sp>
      </p:grpSp>
      <p:sp>
        <p:nvSpPr>
          <p:cNvPr id="2920464" name="Text Box 16"/>
          <p:cNvSpPr txBox="1">
            <a:spLocks noChangeArrowheads="1"/>
          </p:cNvSpPr>
          <p:nvPr/>
        </p:nvSpPr>
        <p:spPr bwMode="auto">
          <a:xfrm>
            <a:off x="3148013" y="5845175"/>
            <a:ext cx="2776537" cy="701675"/>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30000"/>
              </a:spcBef>
              <a:buSzPct val="100000"/>
            </a:pPr>
            <a:r>
              <a:rPr lang="en-US">
                <a:solidFill>
                  <a:schemeClr val="tx1"/>
                </a:solidFill>
              </a:rPr>
              <a:t>conventional photograph,</a:t>
            </a:r>
            <a:br>
              <a:rPr lang="en-US">
                <a:solidFill>
                  <a:schemeClr val="tx1"/>
                </a:solidFill>
              </a:rPr>
            </a:br>
            <a:r>
              <a:rPr lang="en-US">
                <a:solidFill>
                  <a:schemeClr val="tx1"/>
                </a:solidFill>
              </a:rPr>
              <a:t>main lens at  </a:t>
            </a:r>
            <a:r>
              <a:rPr lang="en-US" i="1">
                <a:solidFill>
                  <a:schemeClr val="tx1"/>
                </a:solidFill>
              </a:rPr>
              <a:t>f</a:t>
            </a:r>
            <a:r>
              <a:rPr lang="en-US">
                <a:solidFill>
                  <a:schemeClr val="tx1"/>
                </a:solidFill>
              </a:rPr>
              <a:t> / 22</a:t>
            </a:r>
            <a:endParaRPr lang="en-US" i="1">
              <a:solidFill>
                <a:schemeClr val="tx1"/>
              </a:solidFill>
            </a:endParaRPr>
          </a:p>
        </p:txBody>
      </p:sp>
      <p:sp>
        <p:nvSpPr>
          <p:cNvPr id="2920465" name="Text Box 17"/>
          <p:cNvSpPr txBox="1">
            <a:spLocks noChangeArrowheads="1"/>
          </p:cNvSpPr>
          <p:nvPr/>
        </p:nvSpPr>
        <p:spPr bwMode="auto">
          <a:xfrm>
            <a:off x="188913" y="5845175"/>
            <a:ext cx="2776537" cy="1006475"/>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30000"/>
              </a:spcBef>
              <a:buSzPct val="100000"/>
            </a:pPr>
            <a:r>
              <a:rPr lang="en-US">
                <a:solidFill>
                  <a:schemeClr val="tx1"/>
                </a:solidFill>
              </a:rPr>
              <a:t>conventional photograph,</a:t>
            </a:r>
            <a:br>
              <a:rPr lang="en-US">
                <a:solidFill>
                  <a:schemeClr val="tx1"/>
                </a:solidFill>
              </a:rPr>
            </a:br>
            <a:r>
              <a:rPr lang="en-US">
                <a:solidFill>
                  <a:schemeClr val="tx1"/>
                </a:solidFill>
              </a:rPr>
              <a:t>main lens at  </a:t>
            </a:r>
            <a:r>
              <a:rPr lang="en-US" i="1">
                <a:solidFill>
                  <a:schemeClr val="tx1"/>
                </a:solidFill>
              </a:rPr>
              <a:t>f</a:t>
            </a:r>
            <a:r>
              <a:rPr lang="en-US">
                <a:solidFill>
                  <a:schemeClr val="tx1"/>
                </a:solidFill>
              </a:rPr>
              <a:t> / 4</a:t>
            </a:r>
          </a:p>
          <a:p>
            <a:endParaRPr lang="en-US" i="1">
              <a:solidFill>
                <a:schemeClr val="tx1"/>
              </a:solidFill>
            </a:endParaRPr>
          </a:p>
        </p:txBody>
      </p:sp>
      <p:sp>
        <p:nvSpPr>
          <p:cNvPr id="2920466" name="Text Box 18"/>
          <p:cNvSpPr txBox="1">
            <a:spLocks noChangeArrowheads="1"/>
          </p:cNvSpPr>
          <p:nvPr/>
        </p:nvSpPr>
        <p:spPr bwMode="auto">
          <a:xfrm>
            <a:off x="6105525" y="5845175"/>
            <a:ext cx="3046413" cy="1281113"/>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30000"/>
              </a:spcBef>
              <a:buSzPct val="100000"/>
            </a:pPr>
            <a:r>
              <a:rPr lang="en-US">
                <a:solidFill>
                  <a:schemeClr val="tx1"/>
                </a:solidFill>
              </a:rPr>
              <a:t>light field, main lens at </a:t>
            </a:r>
            <a:r>
              <a:rPr lang="en-US" i="1">
                <a:solidFill>
                  <a:schemeClr val="tx1"/>
                </a:solidFill>
              </a:rPr>
              <a:t>f</a:t>
            </a:r>
            <a:r>
              <a:rPr lang="en-US">
                <a:solidFill>
                  <a:schemeClr val="tx1"/>
                </a:solidFill>
              </a:rPr>
              <a:t> / 4,</a:t>
            </a:r>
            <a:br>
              <a:rPr lang="en-US">
                <a:solidFill>
                  <a:schemeClr val="tx1"/>
                </a:solidFill>
              </a:rPr>
            </a:br>
            <a:r>
              <a:rPr lang="en-US">
                <a:solidFill>
                  <a:schemeClr val="tx1"/>
                </a:solidFill>
              </a:rPr>
              <a:t>after all-focus algorithm</a:t>
            </a:r>
            <a:br>
              <a:rPr lang="en-US">
                <a:solidFill>
                  <a:schemeClr val="tx1"/>
                </a:solidFill>
              </a:rPr>
            </a:br>
            <a:r>
              <a:rPr lang="en-US" sz="1800">
                <a:solidFill>
                  <a:schemeClr val="tx1"/>
                </a:solidFill>
              </a:rPr>
              <a:t>[Agarwala 2004]</a:t>
            </a:r>
          </a:p>
          <a:p>
            <a:endParaRPr lang="en-US" i="1">
              <a:solidFill>
                <a:schemeClr val="tx1"/>
              </a:solidFill>
            </a:endParaRPr>
          </a:p>
        </p:txBody>
      </p:sp>
      <p:grpSp>
        <p:nvGrpSpPr>
          <p:cNvPr id="4" name="Group 19"/>
          <p:cNvGrpSpPr>
            <a:grpSpLocks/>
          </p:cNvGrpSpPr>
          <p:nvPr/>
        </p:nvGrpSpPr>
        <p:grpSpPr bwMode="auto">
          <a:xfrm>
            <a:off x="236538" y="2827338"/>
            <a:ext cx="2713037" cy="2952750"/>
            <a:chOff x="149" y="1791"/>
            <a:chExt cx="1709" cy="1860"/>
          </a:xfrm>
        </p:grpSpPr>
        <p:graphicFrame>
          <p:nvGraphicFramePr>
            <p:cNvPr id="2920468" name="Object 20"/>
            <p:cNvGraphicFramePr>
              <a:graphicFrameLocks noChangeAspect="1"/>
            </p:cNvGraphicFramePr>
            <p:nvPr/>
          </p:nvGraphicFramePr>
          <p:xfrm>
            <a:off x="149" y="2625"/>
            <a:ext cx="1652" cy="1026"/>
          </p:xfrm>
          <a:graphic>
            <a:graphicData uri="http://schemas.openxmlformats.org/presentationml/2006/ole">
              <p:oleObj spid="_x0000_s70658" name="Image" r:id="rId9" imgW="3517460" imgH="2184127" progId="">
                <p:embed/>
              </p:oleObj>
            </a:graphicData>
          </a:graphic>
        </p:graphicFrame>
        <p:grpSp>
          <p:nvGrpSpPr>
            <p:cNvPr id="5" name="Group 21"/>
            <p:cNvGrpSpPr>
              <a:grpSpLocks/>
            </p:cNvGrpSpPr>
            <p:nvPr/>
          </p:nvGrpSpPr>
          <p:grpSpPr bwMode="auto">
            <a:xfrm>
              <a:off x="151" y="1791"/>
              <a:ext cx="1707" cy="830"/>
              <a:chOff x="141" y="425"/>
              <a:chExt cx="1707" cy="830"/>
            </a:xfrm>
          </p:grpSpPr>
          <p:sp>
            <p:nvSpPr>
              <p:cNvPr id="2920470" name="Rectangle 22"/>
              <p:cNvSpPr>
                <a:spLocks noChangeArrowheads="1"/>
              </p:cNvSpPr>
              <p:nvPr/>
            </p:nvSpPr>
            <p:spPr bwMode="auto">
              <a:xfrm>
                <a:off x="1322" y="425"/>
                <a:ext cx="526" cy="387"/>
              </a:xfrm>
              <a:prstGeom prst="rect">
                <a:avLst/>
              </a:prstGeom>
              <a:noFill/>
              <a:ln w="12700">
                <a:solidFill>
                  <a:srgbClr val="FF0000"/>
                </a:solidFill>
                <a:miter lim="800000"/>
                <a:headEnd type="none" w="sm" len="sm"/>
                <a:tailEnd type="none" w="sm" len="sm"/>
              </a:ln>
              <a:effectLst/>
            </p:spPr>
            <p:txBody>
              <a:bodyPr wrap="none" anchor="ctr">
                <a:prstTxWarp prst="textNoShape">
                  <a:avLst/>
                </a:prstTxWarp>
              </a:bodyPr>
              <a:lstStyle/>
              <a:p>
                <a:endParaRPr lang="en-US"/>
              </a:p>
            </p:txBody>
          </p:sp>
          <p:sp>
            <p:nvSpPr>
              <p:cNvPr id="2920471" name="Line 23"/>
              <p:cNvSpPr>
                <a:spLocks noChangeShapeType="1"/>
              </p:cNvSpPr>
              <p:nvPr/>
            </p:nvSpPr>
            <p:spPr bwMode="auto">
              <a:xfrm flipH="1">
                <a:off x="141" y="425"/>
                <a:ext cx="1181" cy="830"/>
              </a:xfrm>
              <a:prstGeom prst="line">
                <a:avLst/>
              </a:prstGeom>
              <a:noFill/>
              <a:ln w="9525">
                <a:solidFill>
                  <a:srgbClr val="FF0000"/>
                </a:solidFill>
                <a:round/>
                <a:headEnd type="none" w="sm" len="sm"/>
                <a:tailEnd type="none" w="sm" len="sm"/>
              </a:ln>
              <a:effectLst/>
            </p:spPr>
            <p:txBody>
              <a:bodyPr>
                <a:prstTxWarp prst="textNoShape">
                  <a:avLst/>
                </a:prstTxWarp>
              </a:bodyPr>
              <a:lstStyle/>
              <a:p>
                <a:endParaRPr lang="en-US"/>
              </a:p>
            </p:txBody>
          </p:sp>
          <p:sp>
            <p:nvSpPr>
              <p:cNvPr id="2920472" name="Line 24"/>
              <p:cNvSpPr>
                <a:spLocks noChangeShapeType="1"/>
              </p:cNvSpPr>
              <p:nvPr/>
            </p:nvSpPr>
            <p:spPr bwMode="auto">
              <a:xfrm flipH="1">
                <a:off x="1793" y="812"/>
                <a:ext cx="55" cy="443"/>
              </a:xfrm>
              <a:prstGeom prst="line">
                <a:avLst/>
              </a:prstGeom>
              <a:noFill/>
              <a:ln w="9525">
                <a:solidFill>
                  <a:srgbClr val="FF0000"/>
                </a:solidFill>
                <a:round/>
                <a:headEnd type="none" w="sm" len="sm"/>
                <a:tailEnd type="none" w="sm" len="sm"/>
              </a:ln>
              <a:effectLst/>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04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04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04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04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0464" grpId="0"/>
      <p:bldP spid="292046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1474" name="Rectangle 2"/>
          <p:cNvSpPr>
            <a:spLocks noGrp="1" noChangeArrowheads="1"/>
          </p:cNvSpPr>
          <p:nvPr>
            <p:ph type="title"/>
          </p:nvPr>
        </p:nvSpPr>
        <p:spPr/>
        <p:txBody>
          <a:bodyPr/>
          <a:lstStyle/>
          <a:p>
            <a:r>
              <a:rPr lang="en-US" dirty="0" smtClean="0"/>
              <a:t>Light Field </a:t>
            </a:r>
            <a:r>
              <a:rPr lang="en-US" dirty="0" err="1" smtClean="0"/>
              <a:t>Microsope</a:t>
            </a:r>
            <a:endParaRPr lang="en-US" dirty="0"/>
          </a:p>
        </p:txBody>
      </p:sp>
      <p:grpSp>
        <p:nvGrpSpPr>
          <p:cNvPr id="2" name="Group 3"/>
          <p:cNvGrpSpPr>
            <a:grpSpLocks/>
          </p:cNvGrpSpPr>
          <p:nvPr/>
        </p:nvGrpSpPr>
        <p:grpSpPr bwMode="auto">
          <a:xfrm>
            <a:off x="4098925" y="3460750"/>
            <a:ext cx="347663" cy="2081213"/>
            <a:chOff x="1242" y="1980"/>
            <a:chExt cx="219" cy="1311"/>
          </a:xfrm>
        </p:grpSpPr>
        <p:sp>
          <p:nvSpPr>
            <p:cNvPr id="3561476" name="Line 4"/>
            <p:cNvSpPr>
              <a:spLocks noChangeShapeType="1"/>
            </p:cNvSpPr>
            <p:nvPr/>
          </p:nvSpPr>
          <p:spPr bwMode="auto">
            <a:xfrm>
              <a:off x="1245" y="3180"/>
              <a:ext cx="108" cy="108"/>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477" name="Line 5"/>
            <p:cNvSpPr>
              <a:spLocks noChangeShapeType="1"/>
            </p:cNvSpPr>
            <p:nvPr/>
          </p:nvSpPr>
          <p:spPr bwMode="auto">
            <a:xfrm flipH="1">
              <a:off x="1350" y="3183"/>
              <a:ext cx="108" cy="108"/>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478" name="Line 6"/>
            <p:cNvSpPr>
              <a:spLocks noChangeShapeType="1"/>
            </p:cNvSpPr>
            <p:nvPr/>
          </p:nvSpPr>
          <p:spPr bwMode="auto">
            <a:xfrm flipV="1">
              <a:off x="1242" y="1983"/>
              <a:ext cx="108" cy="119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479" name="Line 7"/>
            <p:cNvSpPr>
              <a:spLocks noChangeShapeType="1"/>
            </p:cNvSpPr>
            <p:nvPr/>
          </p:nvSpPr>
          <p:spPr bwMode="auto">
            <a:xfrm flipH="1" flipV="1">
              <a:off x="1353" y="1980"/>
              <a:ext cx="108" cy="119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grpSp>
      <p:grpSp>
        <p:nvGrpSpPr>
          <p:cNvPr id="3" name="Group 8"/>
          <p:cNvGrpSpPr>
            <a:grpSpLocks/>
          </p:cNvGrpSpPr>
          <p:nvPr/>
        </p:nvGrpSpPr>
        <p:grpSpPr bwMode="auto">
          <a:xfrm>
            <a:off x="4102100" y="5203825"/>
            <a:ext cx="342900" cy="161925"/>
            <a:chOff x="3343" y="1380"/>
            <a:chExt cx="740" cy="350"/>
          </a:xfrm>
        </p:grpSpPr>
        <p:sp>
          <p:nvSpPr>
            <p:cNvPr id="3561481" name="Arc 9"/>
            <p:cNvSpPr>
              <a:spLocks/>
            </p:cNvSpPr>
            <p:nvPr/>
          </p:nvSpPr>
          <p:spPr bwMode="auto">
            <a:xfrm>
              <a:off x="3713" y="1380"/>
              <a:ext cx="370" cy="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a:tailEnd/>
            </a:ln>
            <a:effectLst/>
          </p:spPr>
          <p:txBody>
            <a:bodyPr wrap="none" anchor="ctr">
              <a:prstTxWarp prst="textNoShape">
                <a:avLst/>
              </a:prstTxWarp>
            </a:bodyPr>
            <a:lstStyle/>
            <a:p>
              <a:endParaRPr lang="en-US"/>
            </a:p>
          </p:txBody>
        </p:sp>
        <p:sp>
          <p:nvSpPr>
            <p:cNvPr id="3561482" name="Arc 10"/>
            <p:cNvSpPr>
              <a:spLocks/>
            </p:cNvSpPr>
            <p:nvPr/>
          </p:nvSpPr>
          <p:spPr bwMode="auto">
            <a:xfrm flipH="1">
              <a:off x="3343" y="1380"/>
              <a:ext cx="370" cy="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a:tailEnd/>
            </a:ln>
            <a:effectLst/>
          </p:spPr>
          <p:txBody>
            <a:bodyPr wrap="none" anchor="ctr">
              <a:prstTxWarp prst="textNoShape">
                <a:avLst/>
              </a:prstTxWarp>
            </a:bodyPr>
            <a:lstStyle/>
            <a:p>
              <a:endParaRPr lang="en-US"/>
            </a:p>
          </p:txBody>
        </p:sp>
        <p:sp>
          <p:nvSpPr>
            <p:cNvPr id="3561483" name="Line 11"/>
            <p:cNvSpPr>
              <a:spLocks noChangeShapeType="1"/>
            </p:cNvSpPr>
            <p:nvPr/>
          </p:nvSpPr>
          <p:spPr bwMode="auto">
            <a:xfrm>
              <a:off x="3343" y="1730"/>
              <a:ext cx="740" cy="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sp>
        <p:nvSpPr>
          <p:cNvPr id="3561484" name="Line 12"/>
          <p:cNvSpPr>
            <a:spLocks noChangeShapeType="1"/>
          </p:cNvSpPr>
          <p:nvPr/>
        </p:nvSpPr>
        <p:spPr bwMode="auto">
          <a:xfrm>
            <a:off x="3579813" y="3446463"/>
            <a:ext cx="1390650" cy="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3561485" name="Line 13"/>
          <p:cNvSpPr>
            <a:spLocks noChangeShapeType="1"/>
          </p:cNvSpPr>
          <p:nvPr/>
        </p:nvSpPr>
        <p:spPr bwMode="auto">
          <a:xfrm>
            <a:off x="4008438" y="5537200"/>
            <a:ext cx="542925" cy="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nvGrpSpPr>
          <p:cNvPr id="4" name="Group 14"/>
          <p:cNvGrpSpPr>
            <a:grpSpLocks/>
          </p:cNvGrpSpPr>
          <p:nvPr/>
        </p:nvGrpSpPr>
        <p:grpSpPr bwMode="auto">
          <a:xfrm>
            <a:off x="3570288" y="3436938"/>
            <a:ext cx="1404937" cy="2109787"/>
            <a:chOff x="909" y="1965"/>
            <a:chExt cx="885" cy="1329"/>
          </a:xfrm>
        </p:grpSpPr>
        <p:sp>
          <p:nvSpPr>
            <p:cNvPr id="3561487" name="Line 15"/>
            <p:cNvSpPr>
              <a:spLocks noChangeShapeType="1"/>
            </p:cNvSpPr>
            <p:nvPr/>
          </p:nvSpPr>
          <p:spPr bwMode="auto">
            <a:xfrm flipV="1">
              <a:off x="1308" y="1971"/>
              <a:ext cx="486" cy="1323"/>
            </a:xfrm>
            <a:prstGeom prst="line">
              <a:avLst/>
            </a:prstGeom>
            <a:noFill/>
            <a:ln w="12700" cap="rnd">
              <a:solidFill>
                <a:schemeClr val="folHlink"/>
              </a:solidFill>
              <a:prstDash val="sysDot"/>
              <a:round/>
              <a:headEnd/>
              <a:tailEnd/>
            </a:ln>
            <a:effectLst/>
          </p:spPr>
          <p:txBody>
            <a:bodyPr wrap="none" anchor="ctr">
              <a:prstTxWarp prst="textNoShape">
                <a:avLst/>
              </a:prstTxWarp>
            </a:bodyPr>
            <a:lstStyle/>
            <a:p>
              <a:endParaRPr lang="en-US"/>
            </a:p>
          </p:txBody>
        </p:sp>
        <p:sp>
          <p:nvSpPr>
            <p:cNvPr id="3561488" name="Line 16"/>
            <p:cNvSpPr>
              <a:spLocks noChangeShapeType="1"/>
            </p:cNvSpPr>
            <p:nvPr/>
          </p:nvSpPr>
          <p:spPr bwMode="auto">
            <a:xfrm flipH="1" flipV="1">
              <a:off x="909" y="1965"/>
              <a:ext cx="486" cy="1323"/>
            </a:xfrm>
            <a:prstGeom prst="line">
              <a:avLst/>
            </a:prstGeom>
            <a:noFill/>
            <a:ln w="12700" cap="rnd">
              <a:solidFill>
                <a:schemeClr val="folHlink"/>
              </a:solidFill>
              <a:prstDash val="sysDot"/>
              <a:round/>
              <a:headEnd/>
              <a:tailEnd/>
            </a:ln>
            <a:effectLst/>
          </p:spPr>
          <p:txBody>
            <a:bodyPr wrap="none" anchor="ctr">
              <a:prstTxWarp prst="textNoShape">
                <a:avLst/>
              </a:prstTxWarp>
            </a:bodyPr>
            <a:lstStyle/>
            <a:p>
              <a:endParaRPr lang="en-US"/>
            </a:p>
          </p:txBody>
        </p:sp>
      </p:grpSp>
      <p:sp>
        <p:nvSpPr>
          <p:cNvPr id="3561489" name="Line 17"/>
          <p:cNvSpPr>
            <a:spLocks noChangeShapeType="1"/>
          </p:cNvSpPr>
          <p:nvPr/>
        </p:nvSpPr>
        <p:spPr bwMode="auto">
          <a:xfrm flipV="1">
            <a:off x="1984375" y="2079625"/>
            <a:ext cx="0" cy="3700463"/>
          </a:xfrm>
          <a:prstGeom prst="line">
            <a:avLst/>
          </a:prstGeom>
          <a:noFill/>
          <a:ln w="6350">
            <a:solidFill>
              <a:schemeClr val="folHlink"/>
            </a:solidFill>
            <a:prstDash val="lgDashDot"/>
            <a:round/>
            <a:headEnd/>
            <a:tailEnd/>
          </a:ln>
          <a:effectLst/>
        </p:spPr>
        <p:txBody>
          <a:bodyPr wrap="none" anchor="ctr">
            <a:prstTxWarp prst="textNoShape">
              <a:avLst/>
            </a:prstTxWarp>
          </a:bodyPr>
          <a:lstStyle/>
          <a:p>
            <a:endParaRPr lang="en-US"/>
          </a:p>
        </p:txBody>
      </p:sp>
      <p:grpSp>
        <p:nvGrpSpPr>
          <p:cNvPr id="5" name="Group 18"/>
          <p:cNvGrpSpPr>
            <a:grpSpLocks/>
          </p:cNvGrpSpPr>
          <p:nvPr/>
        </p:nvGrpSpPr>
        <p:grpSpPr bwMode="auto">
          <a:xfrm>
            <a:off x="1812925" y="3460750"/>
            <a:ext cx="347663" cy="2081213"/>
            <a:chOff x="1242" y="1980"/>
            <a:chExt cx="219" cy="1311"/>
          </a:xfrm>
        </p:grpSpPr>
        <p:sp>
          <p:nvSpPr>
            <p:cNvPr id="3561491" name="Line 19"/>
            <p:cNvSpPr>
              <a:spLocks noChangeShapeType="1"/>
            </p:cNvSpPr>
            <p:nvPr/>
          </p:nvSpPr>
          <p:spPr bwMode="auto">
            <a:xfrm>
              <a:off x="1245" y="3180"/>
              <a:ext cx="108" cy="108"/>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492" name="Line 20"/>
            <p:cNvSpPr>
              <a:spLocks noChangeShapeType="1"/>
            </p:cNvSpPr>
            <p:nvPr/>
          </p:nvSpPr>
          <p:spPr bwMode="auto">
            <a:xfrm flipH="1">
              <a:off x="1350" y="3183"/>
              <a:ext cx="108" cy="108"/>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493" name="Line 21"/>
            <p:cNvSpPr>
              <a:spLocks noChangeShapeType="1"/>
            </p:cNvSpPr>
            <p:nvPr/>
          </p:nvSpPr>
          <p:spPr bwMode="auto">
            <a:xfrm flipV="1">
              <a:off x="1242" y="1983"/>
              <a:ext cx="108" cy="119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494" name="Line 22"/>
            <p:cNvSpPr>
              <a:spLocks noChangeShapeType="1"/>
            </p:cNvSpPr>
            <p:nvPr/>
          </p:nvSpPr>
          <p:spPr bwMode="auto">
            <a:xfrm flipH="1" flipV="1">
              <a:off x="1353" y="1980"/>
              <a:ext cx="108" cy="119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1816100" y="5203825"/>
            <a:ext cx="342900" cy="161925"/>
            <a:chOff x="3343" y="1380"/>
            <a:chExt cx="740" cy="350"/>
          </a:xfrm>
        </p:grpSpPr>
        <p:sp>
          <p:nvSpPr>
            <p:cNvPr id="3561496" name="Arc 24"/>
            <p:cNvSpPr>
              <a:spLocks/>
            </p:cNvSpPr>
            <p:nvPr/>
          </p:nvSpPr>
          <p:spPr bwMode="auto">
            <a:xfrm>
              <a:off x="3713" y="1380"/>
              <a:ext cx="370" cy="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a:tailEnd/>
            </a:ln>
            <a:effectLst/>
          </p:spPr>
          <p:txBody>
            <a:bodyPr wrap="none" anchor="ctr">
              <a:prstTxWarp prst="textNoShape">
                <a:avLst/>
              </a:prstTxWarp>
            </a:bodyPr>
            <a:lstStyle/>
            <a:p>
              <a:endParaRPr lang="en-US"/>
            </a:p>
          </p:txBody>
        </p:sp>
        <p:sp>
          <p:nvSpPr>
            <p:cNvPr id="3561497" name="Arc 25"/>
            <p:cNvSpPr>
              <a:spLocks/>
            </p:cNvSpPr>
            <p:nvPr/>
          </p:nvSpPr>
          <p:spPr bwMode="auto">
            <a:xfrm flipH="1">
              <a:off x="3343" y="1380"/>
              <a:ext cx="370" cy="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a:tailEnd/>
            </a:ln>
            <a:effectLst/>
          </p:spPr>
          <p:txBody>
            <a:bodyPr wrap="none" anchor="ctr">
              <a:prstTxWarp prst="textNoShape">
                <a:avLst/>
              </a:prstTxWarp>
            </a:bodyPr>
            <a:lstStyle/>
            <a:p>
              <a:endParaRPr lang="en-US"/>
            </a:p>
          </p:txBody>
        </p:sp>
        <p:sp>
          <p:nvSpPr>
            <p:cNvPr id="3561498" name="Line 26"/>
            <p:cNvSpPr>
              <a:spLocks noChangeShapeType="1"/>
            </p:cNvSpPr>
            <p:nvPr/>
          </p:nvSpPr>
          <p:spPr bwMode="auto">
            <a:xfrm>
              <a:off x="3343" y="1730"/>
              <a:ext cx="740" cy="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sp>
        <p:nvSpPr>
          <p:cNvPr id="3561499" name="Line 27"/>
          <p:cNvSpPr>
            <a:spLocks noChangeShapeType="1"/>
          </p:cNvSpPr>
          <p:nvPr/>
        </p:nvSpPr>
        <p:spPr bwMode="auto">
          <a:xfrm>
            <a:off x="1293813" y="3446463"/>
            <a:ext cx="1390650" cy="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3561500" name="Line 28"/>
          <p:cNvSpPr>
            <a:spLocks noChangeShapeType="1"/>
          </p:cNvSpPr>
          <p:nvPr/>
        </p:nvSpPr>
        <p:spPr bwMode="auto">
          <a:xfrm>
            <a:off x="1722438" y="5537200"/>
            <a:ext cx="542925" cy="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nvGrpSpPr>
          <p:cNvPr id="7" name="Group 29"/>
          <p:cNvGrpSpPr>
            <a:grpSpLocks/>
          </p:cNvGrpSpPr>
          <p:nvPr/>
        </p:nvGrpSpPr>
        <p:grpSpPr bwMode="auto">
          <a:xfrm>
            <a:off x="1284288" y="3436938"/>
            <a:ext cx="1404937" cy="2109787"/>
            <a:chOff x="909" y="1965"/>
            <a:chExt cx="885" cy="1329"/>
          </a:xfrm>
        </p:grpSpPr>
        <p:sp>
          <p:nvSpPr>
            <p:cNvPr id="3561502" name="Line 30"/>
            <p:cNvSpPr>
              <a:spLocks noChangeShapeType="1"/>
            </p:cNvSpPr>
            <p:nvPr/>
          </p:nvSpPr>
          <p:spPr bwMode="auto">
            <a:xfrm flipV="1">
              <a:off x="1308" y="1971"/>
              <a:ext cx="486" cy="1323"/>
            </a:xfrm>
            <a:prstGeom prst="line">
              <a:avLst/>
            </a:prstGeom>
            <a:noFill/>
            <a:ln w="12700" cap="rnd">
              <a:solidFill>
                <a:schemeClr val="folHlink"/>
              </a:solidFill>
              <a:prstDash val="sysDot"/>
              <a:round/>
              <a:headEnd/>
              <a:tailEnd/>
            </a:ln>
            <a:effectLst/>
          </p:spPr>
          <p:txBody>
            <a:bodyPr wrap="none" anchor="ctr">
              <a:prstTxWarp prst="textNoShape">
                <a:avLst/>
              </a:prstTxWarp>
            </a:bodyPr>
            <a:lstStyle/>
            <a:p>
              <a:endParaRPr lang="en-US"/>
            </a:p>
          </p:txBody>
        </p:sp>
        <p:sp>
          <p:nvSpPr>
            <p:cNvPr id="3561503" name="Line 31"/>
            <p:cNvSpPr>
              <a:spLocks noChangeShapeType="1"/>
            </p:cNvSpPr>
            <p:nvPr/>
          </p:nvSpPr>
          <p:spPr bwMode="auto">
            <a:xfrm flipH="1" flipV="1">
              <a:off x="909" y="1965"/>
              <a:ext cx="486" cy="1323"/>
            </a:xfrm>
            <a:prstGeom prst="line">
              <a:avLst/>
            </a:prstGeom>
            <a:noFill/>
            <a:ln w="12700" cap="rnd">
              <a:solidFill>
                <a:schemeClr val="folHlink"/>
              </a:solidFill>
              <a:prstDash val="sysDot"/>
              <a:round/>
              <a:headEnd/>
              <a:tailEnd/>
            </a:ln>
            <a:effectLst/>
          </p:spPr>
          <p:txBody>
            <a:bodyPr wrap="none" anchor="ctr">
              <a:prstTxWarp prst="textNoShape">
                <a:avLst/>
              </a:prstTxWarp>
            </a:bodyPr>
            <a:lstStyle/>
            <a:p>
              <a:endParaRPr lang="en-US"/>
            </a:p>
          </p:txBody>
        </p:sp>
      </p:grpSp>
      <p:grpSp>
        <p:nvGrpSpPr>
          <p:cNvPr id="8" name="Group 32"/>
          <p:cNvGrpSpPr>
            <a:grpSpLocks/>
          </p:cNvGrpSpPr>
          <p:nvPr/>
        </p:nvGrpSpPr>
        <p:grpSpPr bwMode="auto">
          <a:xfrm>
            <a:off x="1927225" y="2403475"/>
            <a:ext cx="119063" cy="1057275"/>
            <a:chOff x="1314" y="1314"/>
            <a:chExt cx="75" cy="666"/>
          </a:xfrm>
        </p:grpSpPr>
        <p:sp>
          <p:nvSpPr>
            <p:cNvPr id="3561505" name="Line 33"/>
            <p:cNvSpPr>
              <a:spLocks noChangeShapeType="1"/>
            </p:cNvSpPr>
            <p:nvPr/>
          </p:nvSpPr>
          <p:spPr bwMode="auto">
            <a:xfrm flipH="1" flipV="1">
              <a:off x="1317" y="1614"/>
              <a:ext cx="33" cy="363"/>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06" name="Line 34"/>
            <p:cNvSpPr>
              <a:spLocks noChangeShapeType="1"/>
            </p:cNvSpPr>
            <p:nvPr/>
          </p:nvSpPr>
          <p:spPr bwMode="auto">
            <a:xfrm flipV="1">
              <a:off x="1350" y="1617"/>
              <a:ext cx="33" cy="363"/>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07" name="Line 35"/>
            <p:cNvSpPr>
              <a:spLocks noChangeShapeType="1"/>
            </p:cNvSpPr>
            <p:nvPr/>
          </p:nvSpPr>
          <p:spPr bwMode="auto">
            <a:xfrm flipV="1">
              <a:off x="1314" y="1314"/>
              <a:ext cx="0" cy="23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08" name="Line 36"/>
            <p:cNvSpPr>
              <a:spLocks noChangeShapeType="1"/>
            </p:cNvSpPr>
            <p:nvPr/>
          </p:nvSpPr>
          <p:spPr bwMode="auto">
            <a:xfrm flipV="1">
              <a:off x="1389" y="1317"/>
              <a:ext cx="0" cy="23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09" name="Line 37"/>
            <p:cNvSpPr>
              <a:spLocks noChangeShapeType="1"/>
            </p:cNvSpPr>
            <p:nvPr/>
          </p:nvSpPr>
          <p:spPr bwMode="auto">
            <a:xfrm flipH="1" flipV="1">
              <a:off x="1314" y="1548"/>
              <a:ext cx="3" cy="72"/>
            </a:xfrm>
            <a:prstGeom prst="line">
              <a:avLst/>
            </a:prstGeom>
            <a:noFill/>
            <a:ln w="6350">
              <a:solidFill>
                <a:schemeClr val="folHlink"/>
              </a:solidFill>
              <a:round/>
              <a:headEnd/>
              <a:tailEnd/>
            </a:ln>
            <a:effectLst/>
          </p:spPr>
          <p:txBody>
            <a:bodyPr wrap="none" anchor="ctr">
              <a:prstTxWarp prst="textNoShape">
                <a:avLst/>
              </a:prstTxWarp>
            </a:bodyPr>
            <a:lstStyle/>
            <a:p>
              <a:endParaRPr lang="en-US"/>
            </a:p>
          </p:txBody>
        </p:sp>
        <p:sp>
          <p:nvSpPr>
            <p:cNvPr id="3561510" name="Line 38"/>
            <p:cNvSpPr>
              <a:spLocks noChangeShapeType="1"/>
            </p:cNvSpPr>
            <p:nvPr/>
          </p:nvSpPr>
          <p:spPr bwMode="auto">
            <a:xfrm flipV="1">
              <a:off x="1383" y="1548"/>
              <a:ext cx="3" cy="72"/>
            </a:xfrm>
            <a:prstGeom prst="line">
              <a:avLst/>
            </a:prstGeom>
            <a:noFill/>
            <a:ln w="6350">
              <a:solidFill>
                <a:schemeClr val="folHlink"/>
              </a:solidFill>
              <a:round/>
              <a:headEnd/>
              <a:tailEnd/>
            </a:ln>
            <a:effectLst/>
          </p:spPr>
          <p:txBody>
            <a:bodyPr wrap="none" anchor="ctr">
              <a:prstTxWarp prst="textNoShape">
                <a:avLst/>
              </a:prstTxWarp>
            </a:bodyPr>
            <a:lstStyle/>
            <a:p>
              <a:endParaRPr lang="en-US"/>
            </a:p>
          </p:txBody>
        </p:sp>
      </p:grpSp>
      <p:grpSp>
        <p:nvGrpSpPr>
          <p:cNvPr id="9" name="Group 39"/>
          <p:cNvGrpSpPr>
            <a:grpSpLocks/>
          </p:cNvGrpSpPr>
          <p:nvPr/>
        </p:nvGrpSpPr>
        <p:grpSpPr bwMode="auto">
          <a:xfrm>
            <a:off x="1722438" y="2774950"/>
            <a:ext cx="528637" cy="733425"/>
            <a:chOff x="1185" y="1554"/>
            <a:chExt cx="333" cy="420"/>
          </a:xfrm>
        </p:grpSpPr>
        <p:grpSp>
          <p:nvGrpSpPr>
            <p:cNvPr id="10" name="Group 40"/>
            <p:cNvGrpSpPr>
              <a:grpSpLocks/>
            </p:cNvGrpSpPr>
            <p:nvPr/>
          </p:nvGrpSpPr>
          <p:grpSpPr bwMode="auto">
            <a:xfrm rot="16200000" flipH="1">
              <a:off x="1318" y="1422"/>
              <a:ext cx="67" cy="332"/>
              <a:chOff x="1862" y="1212"/>
              <a:chExt cx="346" cy="1502"/>
            </a:xfrm>
          </p:grpSpPr>
          <p:sp>
            <p:nvSpPr>
              <p:cNvPr id="3561513" name="Arc 41"/>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14" name="Arc 42"/>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15" name="Arc 43"/>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16" name="Arc 44"/>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type="none" w="sm" len="sm"/>
                <a:tailEnd type="none" w="sm" len="sm"/>
              </a:ln>
              <a:effectLst/>
            </p:spPr>
            <p:txBody>
              <a:bodyPr wrap="none" anchor="ctr">
                <a:prstTxWarp prst="textNoShape">
                  <a:avLst/>
                </a:prstTxWarp>
              </a:bodyPr>
              <a:lstStyle/>
              <a:p>
                <a:endParaRPr lang="en-US"/>
              </a:p>
            </p:txBody>
          </p:sp>
        </p:grpSp>
        <p:sp>
          <p:nvSpPr>
            <p:cNvPr id="3561517" name="Line 45"/>
            <p:cNvSpPr>
              <a:spLocks noChangeShapeType="1"/>
            </p:cNvSpPr>
            <p:nvPr/>
          </p:nvSpPr>
          <p:spPr bwMode="auto">
            <a:xfrm>
              <a:off x="1185" y="1587"/>
              <a:ext cx="0" cy="387"/>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3561518" name="Line 46"/>
            <p:cNvSpPr>
              <a:spLocks noChangeShapeType="1"/>
            </p:cNvSpPr>
            <p:nvPr/>
          </p:nvSpPr>
          <p:spPr bwMode="auto">
            <a:xfrm>
              <a:off x="1515" y="1587"/>
              <a:ext cx="0" cy="387"/>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grpSp>
        <p:nvGrpSpPr>
          <p:cNvPr id="11" name="Group 47"/>
          <p:cNvGrpSpPr>
            <a:grpSpLocks/>
          </p:cNvGrpSpPr>
          <p:nvPr/>
        </p:nvGrpSpPr>
        <p:grpSpPr bwMode="auto">
          <a:xfrm>
            <a:off x="1284288" y="3436938"/>
            <a:ext cx="1404937" cy="2109787"/>
            <a:chOff x="1005" y="2061"/>
            <a:chExt cx="885" cy="1329"/>
          </a:xfrm>
        </p:grpSpPr>
        <p:grpSp>
          <p:nvGrpSpPr>
            <p:cNvPr id="12" name="Group 48"/>
            <p:cNvGrpSpPr>
              <a:grpSpLocks/>
            </p:cNvGrpSpPr>
            <p:nvPr/>
          </p:nvGrpSpPr>
          <p:grpSpPr bwMode="auto">
            <a:xfrm>
              <a:off x="1338" y="2076"/>
              <a:ext cx="219" cy="1311"/>
              <a:chOff x="1242" y="1980"/>
              <a:chExt cx="219" cy="1311"/>
            </a:xfrm>
          </p:grpSpPr>
          <p:sp>
            <p:nvSpPr>
              <p:cNvPr id="3561521" name="Line 49"/>
              <p:cNvSpPr>
                <a:spLocks noChangeShapeType="1"/>
              </p:cNvSpPr>
              <p:nvPr/>
            </p:nvSpPr>
            <p:spPr bwMode="auto">
              <a:xfrm>
                <a:off x="1245" y="3180"/>
                <a:ext cx="108" cy="108"/>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22" name="Line 50"/>
              <p:cNvSpPr>
                <a:spLocks noChangeShapeType="1"/>
              </p:cNvSpPr>
              <p:nvPr/>
            </p:nvSpPr>
            <p:spPr bwMode="auto">
              <a:xfrm flipH="1">
                <a:off x="1350" y="3183"/>
                <a:ext cx="108" cy="108"/>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23" name="Line 51"/>
              <p:cNvSpPr>
                <a:spLocks noChangeShapeType="1"/>
              </p:cNvSpPr>
              <p:nvPr/>
            </p:nvSpPr>
            <p:spPr bwMode="auto">
              <a:xfrm flipV="1">
                <a:off x="1242" y="1983"/>
                <a:ext cx="108" cy="119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24" name="Line 52"/>
              <p:cNvSpPr>
                <a:spLocks noChangeShapeType="1"/>
              </p:cNvSpPr>
              <p:nvPr/>
            </p:nvSpPr>
            <p:spPr bwMode="auto">
              <a:xfrm flipH="1" flipV="1">
                <a:off x="1353" y="1980"/>
                <a:ext cx="108" cy="1197"/>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grpSp>
        <p:grpSp>
          <p:nvGrpSpPr>
            <p:cNvPr id="13" name="Group 53"/>
            <p:cNvGrpSpPr>
              <a:grpSpLocks/>
            </p:cNvGrpSpPr>
            <p:nvPr/>
          </p:nvGrpSpPr>
          <p:grpSpPr bwMode="auto">
            <a:xfrm>
              <a:off x="1340" y="3174"/>
              <a:ext cx="216" cy="102"/>
              <a:chOff x="3343" y="1380"/>
              <a:chExt cx="740" cy="350"/>
            </a:xfrm>
          </p:grpSpPr>
          <p:sp>
            <p:nvSpPr>
              <p:cNvPr id="3561526" name="Arc 54"/>
              <p:cNvSpPr>
                <a:spLocks/>
              </p:cNvSpPr>
              <p:nvPr/>
            </p:nvSpPr>
            <p:spPr bwMode="auto">
              <a:xfrm>
                <a:off x="3713" y="1380"/>
                <a:ext cx="370" cy="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a:tailEnd/>
              </a:ln>
              <a:effectLst/>
            </p:spPr>
            <p:txBody>
              <a:bodyPr wrap="none" anchor="ctr">
                <a:prstTxWarp prst="textNoShape">
                  <a:avLst/>
                </a:prstTxWarp>
              </a:bodyPr>
              <a:lstStyle/>
              <a:p>
                <a:endParaRPr lang="en-US"/>
              </a:p>
            </p:txBody>
          </p:sp>
          <p:sp>
            <p:nvSpPr>
              <p:cNvPr id="3561527" name="Arc 55"/>
              <p:cNvSpPr>
                <a:spLocks/>
              </p:cNvSpPr>
              <p:nvPr/>
            </p:nvSpPr>
            <p:spPr bwMode="auto">
              <a:xfrm flipH="1">
                <a:off x="3343" y="1380"/>
                <a:ext cx="370" cy="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chemeClr val="tx1"/>
                </a:solidFill>
                <a:round/>
                <a:headEnd/>
                <a:tailEnd/>
              </a:ln>
              <a:effectLst/>
            </p:spPr>
            <p:txBody>
              <a:bodyPr wrap="none" anchor="ctr">
                <a:prstTxWarp prst="textNoShape">
                  <a:avLst/>
                </a:prstTxWarp>
              </a:bodyPr>
              <a:lstStyle/>
              <a:p>
                <a:endParaRPr lang="en-US"/>
              </a:p>
            </p:txBody>
          </p:sp>
          <p:sp>
            <p:nvSpPr>
              <p:cNvPr id="3561528" name="Line 56"/>
              <p:cNvSpPr>
                <a:spLocks noChangeShapeType="1"/>
              </p:cNvSpPr>
              <p:nvPr/>
            </p:nvSpPr>
            <p:spPr bwMode="auto">
              <a:xfrm>
                <a:off x="3343" y="1730"/>
                <a:ext cx="740" cy="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sp>
          <p:nvSpPr>
            <p:cNvPr id="3561529" name="Line 57"/>
            <p:cNvSpPr>
              <a:spLocks noChangeShapeType="1"/>
            </p:cNvSpPr>
            <p:nvPr/>
          </p:nvSpPr>
          <p:spPr bwMode="auto">
            <a:xfrm>
              <a:off x="1011" y="2067"/>
              <a:ext cx="876" cy="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3561530" name="Line 58"/>
            <p:cNvSpPr>
              <a:spLocks noChangeShapeType="1"/>
            </p:cNvSpPr>
            <p:nvPr/>
          </p:nvSpPr>
          <p:spPr bwMode="auto">
            <a:xfrm>
              <a:off x="1281" y="3384"/>
              <a:ext cx="342" cy="0"/>
            </a:xfrm>
            <a:prstGeom prst="line">
              <a:avLst/>
            </a:prstGeom>
            <a:noFill/>
            <a:ln w="19050">
              <a:solidFill>
                <a:schemeClr val="tx1"/>
              </a:solidFill>
              <a:round/>
              <a:headEnd/>
              <a:tailEnd/>
            </a:ln>
            <a:effectLst/>
          </p:spPr>
          <p:txBody>
            <a:bodyPr wrap="none" anchor="ctr">
              <a:prstTxWarp prst="textNoShape">
                <a:avLst/>
              </a:prstTxWarp>
            </a:bodyPr>
            <a:lstStyle/>
            <a:p>
              <a:endParaRPr lang="en-US"/>
            </a:p>
          </p:txBody>
        </p:sp>
        <p:grpSp>
          <p:nvGrpSpPr>
            <p:cNvPr id="14" name="Group 59"/>
            <p:cNvGrpSpPr>
              <a:grpSpLocks/>
            </p:cNvGrpSpPr>
            <p:nvPr/>
          </p:nvGrpSpPr>
          <p:grpSpPr bwMode="auto">
            <a:xfrm>
              <a:off x="1005" y="2061"/>
              <a:ext cx="885" cy="1329"/>
              <a:chOff x="909" y="1965"/>
              <a:chExt cx="885" cy="1329"/>
            </a:xfrm>
          </p:grpSpPr>
          <p:sp>
            <p:nvSpPr>
              <p:cNvPr id="3561532" name="Line 60"/>
              <p:cNvSpPr>
                <a:spLocks noChangeShapeType="1"/>
              </p:cNvSpPr>
              <p:nvPr/>
            </p:nvSpPr>
            <p:spPr bwMode="auto">
              <a:xfrm flipV="1">
                <a:off x="1308" y="1971"/>
                <a:ext cx="486" cy="1323"/>
              </a:xfrm>
              <a:prstGeom prst="line">
                <a:avLst/>
              </a:prstGeom>
              <a:noFill/>
              <a:ln w="12700" cap="rnd">
                <a:solidFill>
                  <a:schemeClr val="folHlink"/>
                </a:solidFill>
                <a:prstDash val="sysDot"/>
                <a:round/>
                <a:headEnd/>
                <a:tailEnd/>
              </a:ln>
              <a:effectLst/>
            </p:spPr>
            <p:txBody>
              <a:bodyPr wrap="none" anchor="ctr">
                <a:prstTxWarp prst="textNoShape">
                  <a:avLst/>
                </a:prstTxWarp>
              </a:bodyPr>
              <a:lstStyle/>
              <a:p>
                <a:endParaRPr lang="en-US"/>
              </a:p>
            </p:txBody>
          </p:sp>
          <p:sp>
            <p:nvSpPr>
              <p:cNvPr id="3561533" name="Line 61"/>
              <p:cNvSpPr>
                <a:spLocks noChangeShapeType="1"/>
              </p:cNvSpPr>
              <p:nvPr/>
            </p:nvSpPr>
            <p:spPr bwMode="auto">
              <a:xfrm flipH="1" flipV="1">
                <a:off x="909" y="1965"/>
                <a:ext cx="486" cy="1323"/>
              </a:xfrm>
              <a:prstGeom prst="line">
                <a:avLst/>
              </a:prstGeom>
              <a:noFill/>
              <a:ln w="12700" cap="rnd">
                <a:solidFill>
                  <a:schemeClr val="folHlink"/>
                </a:solidFill>
                <a:prstDash val="sysDot"/>
                <a:round/>
                <a:headEnd/>
                <a:tailEnd/>
              </a:ln>
              <a:effectLst/>
            </p:spPr>
            <p:txBody>
              <a:bodyPr wrap="none" anchor="ctr">
                <a:prstTxWarp prst="textNoShape">
                  <a:avLst/>
                </a:prstTxWarp>
              </a:bodyPr>
              <a:lstStyle/>
              <a:p>
                <a:endParaRPr lang="en-US"/>
              </a:p>
            </p:txBody>
          </p:sp>
        </p:grpSp>
      </p:grpSp>
      <p:grpSp>
        <p:nvGrpSpPr>
          <p:cNvPr id="15" name="Group 62"/>
          <p:cNvGrpSpPr>
            <a:grpSpLocks/>
          </p:cNvGrpSpPr>
          <p:nvPr/>
        </p:nvGrpSpPr>
        <p:grpSpPr bwMode="auto">
          <a:xfrm>
            <a:off x="4203700" y="2725738"/>
            <a:ext cx="133350" cy="739775"/>
            <a:chOff x="2871" y="1458"/>
            <a:chExt cx="66" cy="366"/>
          </a:xfrm>
        </p:grpSpPr>
        <p:sp>
          <p:nvSpPr>
            <p:cNvPr id="3561535" name="Line 63"/>
            <p:cNvSpPr>
              <a:spLocks noChangeShapeType="1"/>
            </p:cNvSpPr>
            <p:nvPr/>
          </p:nvSpPr>
          <p:spPr bwMode="auto">
            <a:xfrm flipH="1" flipV="1">
              <a:off x="2871" y="1458"/>
              <a:ext cx="33" cy="363"/>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561536" name="Line 64"/>
            <p:cNvSpPr>
              <a:spLocks noChangeShapeType="1"/>
            </p:cNvSpPr>
            <p:nvPr/>
          </p:nvSpPr>
          <p:spPr bwMode="auto">
            <a:xfrm flipV="1">
              <a:off x="2904" y="1461"/>
              <a:ext cx="33" cy="363"/>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grpSp>
      <p:grpSp>
        <p:nvGrpSpPr>
          <p:cNvPr id="16" name="Group 65"/>
          <p:cNvGrpSpPr>
            <a:grpSpLocks/>
          </p:cNvGrpSpPr>
          <p:nvPr/>
        </p:nvGrpSpPr>
        <p:grpSpPr bwMode="auto">
          <a:xfrm>
            <a:off x="4057650" y="3417888"/>
            <a:ext cx="423863" cy="55562"/>
            <a:chOff x="2533" y="1953"/>
            <a:chExt cx="507" cy="38"/>
          </a:xfrm>
        </p:grpSpPr>
        <p:grpSp>
          <p:nvGrpSpPr>
            <p:cNvPr id="17" name="Group 66"/>
            <p:cNvGrpSpPr>
              <a:grpSpLocks/>
            </p:cNvGrpSpPr>
            <p:nvPr/>
          </p:nvGrpSpPr>
          <p:grpSpPr bwMode="auto">
            <a:xfrm rot="16200000" flipH="1">
              <a:off x="2771" y="1886"/>
              <a:ext cx="38" cy="171"/>
              <a:chOff x="1862" y="1212"/>
              <a:chExt cx="346" cy="1502"/>
            </a:xfrm>
          </p:grpSpPr>
          <p:sp>
            <p:nvSpPr>
              <p:cNvPr id="3561539" name="Arc 67"/>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40" name="Arc 68"/>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41" name="Arc 69"/>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42" name="Arc 70"/>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nvGrpSpPr>
            <p:cNvPr id="18" name="Group 71"/>
            <p:cNvGrpSpPr>
              <a:grpSpLocks/>
            </p:cNvGrpSpPr>
            <p:nvPr/>
          </p:nvGrpSpPr>
          <p:grpSpPr bwMode="auto">
            <a:xfrm rot="16200000" flipH="1">
              <a:off x="2936" y="1886"/>
              <a:ext cx="38" cy="171"/>
              <a:chOff x="1862" y="1212"/>
              <a:chExt cx="346" cy="1502"/>
            </a:xfrm>
          </p:grpSpPr>
          <p:sp>
            <p:nvSpPr>
              <p:cNvPr id="3561544" name="Arc 72"/>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45" name="Arc 73"/>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46" name="Arc 74"/>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47" name="Arc 75"/>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nvGrpSpPr>
            <p:cNvPr id="19" name="Group 76"/>
            <p:cNvGrpSpPr>
              <a:grpSpLocks/>
            </p:cNvGrpSpPr>
            <p:nvPr/>
          </p:nvGrpSpPr>
          <p:grpSpPr bwMode="auto">
            <a:xfrm rot="16200000" flipH="1">
              <a:off x="2600" y="1886"/>
              <a:ext cx="38" cy="171"/>
              <a:chOff x="1862" y="1212"/>
              <a:chExt cx="346" cy="1502"/>
            </a:xfrm>
          </p:grpSpPr>
          <p:sp>
            <p:nvSpPr>
              <p:cNvPr id="3561549" name="Arc 77"/>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50" name="Arc 78"/>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51" name="Arc 79"/>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52" name="Arc 80"/>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sp>
        <p:nvSpPr>
          <p:cNvPr id="3561553" name="Line 81"/>
          <p:cNvSpPr>
            <a:spLocks noChangeShapeType="1"/>
          </p:cNvSpPr>
          <p:nvPr/>
        </p:nvSpPr>
        <p:spPr bwMode="auto">
          <a:xfrm>
            <a:off x="3476625" y="2732088"/>
            <a:ext cx="1600200" cy="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grpSp>
        <p:nvGrpSpPr>
          <p:cNvPr id="20" name="Group 82"/>
          <p:cNvGrpSpPr>
            <a:grpSpLocks/>
          </p:cNvGrpSpPr>
          <p:nvPr/>
        </p:nvGrpSpPr>
        <p:grpSpPr bwMode="auto">
          <a:xfrm>
            <a:off x="4089400" y="2727325"/>
            <a:ext cx="442913" cy="2819400"/>
            <a:chOff x="2676" y="1518"/>
            <a:chExt cx="279" cy="1776"/>
          </a:xfrm>
        </p:grpSpPr>
        <p:sp>
          <p:nvSpPr>
            <p:cNvPr id="3561555" name="Line 83"/>
            <p:cNvSpPr>
              <a:spLocks noChangeShapeType="1"/>
            </p:cNvSpPr>
            <p:nvPr/>
          </p:nvSpPr>
          <p:spPr bwMode="auto">
            <a:xfrm flipV="1">
              <a:off x="2676" y="1518"/>
              <a:ext cx="279" cy="1650"/>
            </a:xfrm>
            <a:prstGeom prst="line">
              <a:avLst/>
            </a:prstGeom>
            <a:noFill/>
            <a:ln w="6350">
              <a:solidFill>
                <a:schemeClr val="folHlink"/>
              </a:solidFill>
              <a:round/>
              <a:headEnd/>
              <a:tailEnd/>
            </a:ln>
            <a:effectLst/>
          </p:spPr>
          <p:txBody>
            <a:bodyPr wrap="none" anchor="ctr">
              <a:prstTxWarp prst="textNoShape">
                <a:avLst/>
              </a:prstTxWarp>
            </a:bodyPr>
            <a:lstStyle/>
            <a:p>
              <a:endParaRPr lang="en-US"/>
            </a:p>
          </p:txBody>
        </p:sp>
        <p:sp>
          <p:nvSpPr>
            <p:cNvPr id="3561556" name="Line 84"/>
            <p:cNvSpPr>
              <a:spLocks noChangeShapeType="1"/>
            </p:cNvSpPr>
            <p:nvPr/>
          </p:nvSpPr>
          <p:spPr bwMode="auto">
            <a:xfrm flipH="1" flipV="1">
              <a:off x="2865" y="1524"/>
              <a:ext cx="33" cy="1653"/>
            </a:xfrm>
            <a:prstGeom prst="line">
              <a:avLst/>
            </a:prstGeom>
            <a:noFill/>
            <a:ln w="6350">
              <a:solidFill>
                <a:schemeClr val="folHlink"/>
              </a:solidFill>
              <a:round/>
              <a:headEnd/>
              <a:tailEnd/>
            </a:ln>
            <a:effectLst/>
          </p:spPr>
          <p:txBody>
            <a:bodyPr wrap="none" anchor="ctr">
              <a:prstTxWarp prst="textNoShape">
                <a:avLst/>
              </a:prstTxWarp>
            </a:bodyPr>
            <a:lstStyle/>
            <a:p>
              <a:endParaRPr lang="en-US"/>
            </a:p>
          </p:txBody>
        </p:sp>
        <p:sp>
          <p:nvSpPr>
            <p:cNvPr id="3561557" name="Line 85"/>
            <p:cNvSpPr>
              <a:spLocks noChangeShapeType="1"/>
            </p:cNvSpPr>
            <p:nvPr/>
          </p:nvSpPr>
          <p:spPr bwMode="auto">
            <a:xfrm>
              <a:off x="2682" y="3180"/>
              <a:ext cx="66" cy="108"/>
            </a:xfrm>
            <a:prstGeom prst="line">
              <a:avLst/>
            </a:prstGeom>
            <a:noFill/>
            <a:ln w="6350">
              <a:solidFill>
                <a:schemeClr val="folHlink"/>
              </a:solidFill>
              <a:round/>
              <a:headEnd/>
              <a:tailEnd/>
            </a:ln>
            <a:effectLst/>
          </p:spPr>
          <p:txBody>
            <a:bodyPr wrap="none" anchor="ctr">
              <a:prstTxWarp prst="textNoShape">
                <a:avLst/>
              </a:prstTxWarp>
            </a:bodyPr>
            <a:lstStyle/>
            <a:p>
              <a:endParaRPr lang="en-US"/>
            </a:p>
          </p:txBody>
        </p:sp>
        <p:sp>
          <p:nvSpPr>
            <p:cNvPr id="3561558" name="Line 86"/>
            <p:cNvSpPr>
              <a:spLocks noChangeShapeType="1"/>
            </p:cNvSpPr>
            <p:nvPr/>
          </p:nvSpPr>
          <p:spPr bwMode="auto">
            <a:xfrm flipH="1">
              <a:off x="2745" y="3180"/>
              <a:ext cx="147" cy="114"/>
            </a:xfrm>
            <a:prstGeom prst="line">
              <a:avLst/>
            </a:prstGeom>
            <a:noFill/>
            <a:ln w="6350">
              <a:solidFill>
                <a:schemeClr val="folHlink"/>
              </a:solidFill>
              <a:round/>
              <a:headEnd/>
              <a:tailEnd/>
            </a:ln>
            <a:effectLst/>
          </p:spPr>
          <p:txBody>
            <a:bodyPr wrap="none" anchor="ctr">
              <a:prstTxWarp prst="textNoShape">
                <a:avLst/>
              </a:prstTxWarp>
            </a:bodyPr>
            <a:lstStyle/>
            <a:p>
              <a:endParaRPr lang="en-US"/>
            </a:p>
          </p:txBody>
        </p:sp>
      </p:grpSp>
      <p:grpSp>
        <p:nvGrpSpPr>
          <p:cNvPr id="21" name="Group 87"/>
          <p:cNvGrpSpPr>
            <a:grpSpLocks/>
          </p:cNvGrpSpPr>
          <p:nvPr/>
        </p:nvGrpSpPr>
        <p:grpSpPr bwMode="auto">
          <a:xfrm>
            <a:off x="4476750" y="3417888"/>
            <a:ext cx="423863" cy="55562"/>
            <a:chOff x="2533" y="1953"/>
            <a:chExt cx="507" cy="38"/>
          </a:xfrm>
        </p:grpSpPr>
        <p:grpSp>
          <p:nvGrpSpPr>
            <p:cNvPr id="22" name="Group 88"/>
            <p:cNvGrpSpPr>
              <a:grpSpLocks/>
            </p:cNvGrpSpPr>
            <p:nvPr/>
          </p:nvGrpSpPr>
          <p:grpSpPr bwMode="auto">
            <a:xfrm rot="16200000" flipH="1">
              <a:off x="2771" y="1886"/>
              <a:ext cx="38" cy="171"/>
              <a:chOff x="1862" y="1212"/>
              <a:chExt cx="346" cy="1502"/>
            </a:xfrm>
          </p:grpSpPr>
          <p:sp>
            <p:nvSpPr>
              <p:cNvPr id="3561561" name="Arc 89"/>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62" name="Arc 90"/>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63" name="Arc 91"/>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64" name="Arc 92"/>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nvGrpSpPr>
            <p:cNvPr id="23" name="Group 93"/>
            <p:cNvGrpSpPr>
              <a:grpSpLocks/>
            </p:cNvGrpSpPr>
            <p:nvPr/>
          </p:nvGrpSpPr>
          <p:grpSpPr bwMode="auto">
            <a:xfrm rot="16200000" flipH="1">
              <a:off x="2936" y="1886"/>
              <a:ext cx="38" cy="171"/>
              <a:chOff x="1862" y="1212"/>
              <a:chExt cx="346" cy="1502"/>
            </a:xfrm>
          </p:grpSpPr>
          <p:sp>
            <p:nvSpPr>
              <p:cNvPr id="3561566" name="Arc 94"/>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67" name="Arc 95"/>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68" name="Arc 96"/>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69" name="Arc 97"/>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nvGrpSpPr>
            <p:cNvPr id="24" name="Group 98"/>
            <p:cNvGrpSpPr>
              <a:grpSpLocks/>
            </p:cNvGrpSpPr>
            <p:nvPr/>
          </p:nvGrpSpPr>
          <p:grpSpPr bwMode="auto">
            <a:xfrm rot="16200000" flipH="1">
              <a:off x="2600" y="1886"/>
              <a:ext cx="38" cy="171"/>
              <a:chOff x="1862" y="1212"/>
              <a:chExt cx="346" cy="1502"/>
            </a:xfrm>
          </p:grpSpPr>
          <p:sp>
            <p:nvSpPr>
              <p:cNvPr id="3561571" name="Arc 99"/>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72" name="Arc 100"/>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73" name="Arc 101"/>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74" name="Arc 102"/>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grpSp>
        <p:nvGrpSpPr>
          <p:cNvPr id="25" name="Group 103"/>
          <p:cNvGrpSpPr>
            <a:grpSpLocks/>
          </p:cNvGrpSpPr>
          <p:nvPr/>
        </p:nvGrpSpPr>
        <p:grpSpPr bwMode="auto">
          <a:xfrm>
            <a:off x="3633788" y="3417888"/>
            <a:ext cx="423862" cy="55562"/>
            <a:chOff x="2533" y="1953"/>
            <a:chExt cx="507" cy="38"/>
          </a:xfrm>
        </p:grpSpPr>
        <p:grpSp>
          <p:nvGrpSpPr>
            <p:cNvPr id="26" name="Group 104"/>
            <p:cNvGrpSpPr>
              <a:grpSpLocks/>
            </p:cNvGrpSpPr>
            <p:nvPr/>
          </p:nvGrpSpPr>
          <p:grpSpPr bwMode="auto">
            <a:xfrm rot="16200000" flipH="1">
              <a:off x="2771" y="1886"/>
              <a:ext cx="38" cy="171"/>
              <a:chOff x="1862" y="1212"/>
              <a:chExt cx="346" cy="1502"/>
            </a:xfrm>
          </p:grpSpPr>
          <p:sp>
            <p:nvSpPr>
              <p:cNvPr id="3561577" name="Arc 105"/>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78" name="Arc 106"/>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79" name="Arc 107"/>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80" name="Arc 108"/>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nvGrpSpPr>
            <p:cNvPr id="27" name="Group 109"/>
            <p:cNvGrpSpPr>
              <a:grpSpLocks/>
            </p:cNvGrpSpPr>
            <p:nvPr/>
          </p:nvGrpSpPr>
          <p:grpSpPr bwMode="auto">
            <a:xfrm rot="16200000" flipH="1">
              <a:off x="2936" y="1886"/>
              <a:ext cx="38" cy="171"/>
              <a:chOff x="1862" y="1212"/>
              <a:chExt cx="346" cy="1502"/>
            </a:xfrm>
          </p:grpSpPr>
          <p:sp>
            <p:nvSpPr>
              <p:cNvPr id="3561582" name="Arc 110"/>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83" name="Arc 111"/>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84" name="Arc 112"/>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85" name="Arc 113"/>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nvGrpSpPr>
            <p:cNvPr id="28" name="Group 114"/>
            <p:cNvGrpSpPr>
              <a:grpSpLocks/>
            </p:cNvGrpSpPr>
            <p:nvPr/>
          </p:nvGrpSpPr>
          <p:grpSpPr bwMode="auto">
            <a:xfrm rot="16200000" flipH="1">
              <a:off x="2600" y="1886"/>
              <a:ext cx="38" cy="171"/>
              <a:chOff x="1862" y="1212"/>
              <a:chExt cx="346" cy="1502"/>
            </a:xfrm>
          </p:grpSpPr>
          <p:sp>
            <p:nvSpPr>
              <p:cNvPr id="3561587" name="Arc 115"/>
              <p:cNvSpPr>
                <a:spLocks/>
              </p:cNvSpPr>
              <p:nvPr/>
            </p:nvSpPr>
            <p:spPr bwMode="auto">
              <a:xfrm flipH="1" flipV="1">
                <a:off x="1862"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88" name="Arc 116"/>
              <p:cNvSpPr>
                <a:spLocks/>
              </p:cNvSpPr>
              <p:nvPr/>
            </p:nvSpPr>
            <p:spPr bwMode="auto">
              <a:xfrm flipV="1">
                <a:off x="2028" y="1958"/>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89" name="Arc 117"/>
              <p:cNvSpPr>
                <a:spLocks/>
              </p:cNvSpPr>
              <p:nvPr/>
            </p:nvSpPr>
            <p:spPr bwMode="auto">
              <a:xfrm flipH="1">
                <a:off x="1862"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90" name="Arc 118"/>
              <p:cNvSpPr>
                <a:spLocks/>
              </p:cNvSpPr>
              <p:nvPr/>
            </p:nvSpPr>
            <p:spPr bwMode="auto">
              <a:xfrm>
                <a:off x="2028" y="1212"/>
                <a:ext cx="180" cy="7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grpSp>
      <p:sp>
        <p:nvSpPr>
          <p:cNvPr id="3561591" name="Text Box 119"/>
          <p:cNvSpPr txBox="1">
            <a:spLocks noChangeArrowheads="1"/>
          </p:cNvSpPr>
          <p:nvPr/>
        </p:nvSpPr>
        <p:spPr bwMode="auto">
          <a:xfrm>
            <a:off x="768350" y="5127625"/>
            <a:ext cx="931863" cy="336550"/>
          </a:xfrm>
          <a:prstGeom prst="rect">
            <a:avLst/>
          </a:prstGeom>
          <a:noFill/>
          <a:ln w="12700">
            <a:noFill/>
            <a:miter lim="800000"/>
            <a:headEnd/>
            <a:tailEnd/>
          </a:ln>
          <a:effectLst/>
        </p:spPr>
        <p:txBody>
          <a:bodyPr wrap="none">
            <a:prstTxWarp prst="textNoShape">
              <a:avLst/>
            </a:prstTxWarp>
            <a:spAutoFit/>
          </a:bodyPr>
          <a:lstStyle/>
          <a:p>
            <a:pPr algn="ctr"/>
            <a:r>
              <a:rPr lang="en-US" sz="1600"/>
              <a:t>objective</a:t>
            </a:r>
          </a:p>
        </p:txBody>
      </p:sp>
      <p:sp>
        <p:nvSpPr>
          <p:cNvPr id="3561592" name="Text Box 120"/>
          <p:cNvSpPr txBox="1">
            <a:spLocks noChangeArrowheads="1"/>
          </p:cNvSpPr>
          <p:nvPr/>
        </p:nvSpPr>
        <p:spPr bwMode="auto">
          <a:xfrm>
            <a:off x="1495425" y="5557838"/>
            <a:ext cx="954088" cy="336550"/>
          </a:xfrm>
          <a:prstGeom prst="rect">
            <a:avLst/>
          </a:prstGeom>
          <a:noFill/>
          <a:ln w="12700">
            <a:noFill/>
            <a:miter lim="800000"/>
            <a:headEnd/>
            <a:tailEnd/>
          </a:ln>
          <a:effectLst/>
        </p:spPr>
        <p:txBody>
          <a:bodyPr wrap="none">
            <a:prstTxWarp prst="textNoShape">
              <a:avLst/>
            </a:prstTxWarp>
            <a:spAutoFit/>
          </a:bodyPr>
          <a:lstStyle/>
          <a:p>
            <a:pPr algn="ctr"/>
            <a:r>
              <a:rPr lang="en-US" sz="1600"/>
              <a:t>specimen</a:t>
            </a:r>
          </a:p>
        </p:txBody>
      </p:sp>
      <p:sp>
        <p:nvSpPr>
          <p:cNvPr id="3561593" name="Text Box 121"/>
          <p:cNvSpPr txBox="1">
            <a:spLocks noChangeArrowheads="1"/>
          </p:cNvSpPr>
          <p:nvPr/>
        </p:nvSpPr>
        <p:spPr bwMode="auto">
          <a:xfrm>
            <a:off x="44450" y="3119438"/>
            <a:ext cx="1204913" cy="581025"/>
          </a:xfrm>
          <a:prstGeom prst="rect">
            <a:avLst/>
          </a:prstGeom>
          <a:noFill/>
          <a:ln w="12700">
            <a:noFill/>
            <a:miter lim="800000"/>
            <a:headEnd/>
            <a:tailEnd/>
          </a:ln>
          <a:effectLst/>
        </p:spPr>
        <p:txBody>
          <a:bodyPr wrap="none">
            <a:prstTxWarp prst="textNoShape">
              <a:avLst/>
            </a:prstTxWarp>
            <a:spAutoFit/>
          </a:bodyPr>
          <a:lstStyle/>
          <a:p>
            <a:pPr algn="ctr"/>
            <a:r>
              <a:rPr lang="en-US" sz="1600"/>
              <a:t>intermediate</a:t>
            </a:r>
          </a:p>
          <a:p>
            <a:pPr algn="ctr"/>
            <a:r>
              <a:rPr lang="en-US" sz="1600"/>
              <a:t>image plane</a:t>
            </a:r>
          </a:p>
        </p:txBody>
      </p:sp>
      <p:sp>
        <p:nvSpPr>
          <p:cNvPr id="3561594" name="Text Box 122"/>
          <p:cNvSpPr txBox="1">
            <a:spLocks noChangeArrowheads="1"/>
          </p:cNvSpPr>
          <p:nvPr/>
        </p:nvSpPr>
        <p:spPr bwMode="auto">
          <a:xfrm>
            <a:off x="690563" y="2566988"/>
            <a:ext cx="896937" cy="336550"/>
          </a:xfrm>
          <a:prstGeom prst="rect">
            <a:avLst/>
          </a:prstGeom>
          <a:noFill/>
          <a:ln w="12700">
            <a:noFill/>
            <a:miter lim="800000"/>
            <a:headEnd/>
            <a:tailEnd/>
          </a:ln>
          <a:effectLst/>
        </p:spPr>
        <p:txBody>
          <a:bodyPr wrap="none">
            <a:prstTxWarp prst="textNoShape">
              <a:avLst/>
            </a:prstTxWarp>
            <a:spAutoFit/>
          </a:bodyPr>
          <a:lstStyle/>
          <a:p>
            <a:pPr algn="ctr"/>
            <a:r>
              <a:rPr lang="en-US" sz="1600"/>
              <a:t>eyepiece</a:t>
            </a:r>
          </a:p>
        </p:txBody>
      </p:sp>
      <p:grpSp>
        <p:nvGrpSpPr>
          <p:cNvPr id="29" name="Group 123"/>
          <p:cNvGrpSpPr>
            <a:grpSpLocks/>
          </p:cNvGrpSpPr>
          <p:nvPr/>
        </p:nvGrpSpPr>
        <p:grpSpPr bwMode="auto">
          <a:xfrm rot="5400000" flipV="1">
            <a:off x="1843882" y="1928018"/>
            <a:ext cx="273050" cy="315913"/>
            <a:chOff x="4658" y="3025"/>
            <a:chExt cx="731" cy="632"/>
          </a:xfrm>
        </p:grpSpPr>
        <p:sp>
          <p:nvSpPr>
            <p:cNvPr id="3561596" name="Arc 124"/>
            <p:cNvSpPr>
              <a:spLocks/>
            </p:cNvSpPr>
            <p:nvPr/>
          </p:nvSpPr>
          <p:spPr bwMode="auto">
            <a:xfrm flipV="1">
              <a:off x="4658" y="3025"/>
              <a:ext cx="722" cy="3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97" name="Arc 125"/>
            <p:cNvSpPr>
              <a:spLocks/>
            </p:cNvSpPr>
            <p:nvPr/>
          </p:nvSpPr>
          <p:spPr bwMode="auto">
            <a:xfrm>
              <a:off x="4667" y="3341"/>
              <a:ext cx="722" cy="3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98" name="Arc 126"/>
            <p:cNvSpPr>
              <a:spLocks/>
            </p:cNvSpPr>
            <p:nvPr/>
          </p:nvSpPr>
          <p:spPr bwMode="auto">
            <a:xfrm>
              <a:off x="5259" y="3206"/>
              <a:ext cx="121" cy="1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561599" name="Arc 127"/>
            <p:cNvSpPr>
              <a:spLocks/>
            </p:cNvSpPr>
            <p:nvPr/>
          </p:nvSpPr>
          <p:spPr bwMode="auto">
            <a:xfrm flipV="1">
              <a:off x="5259" y="3341"/>
              <a:ext cx="121" cy="1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grpSp>
      <p:sp>
        <p:nvSpPr>
          <p:cNvPr id="3561600" name="Text Box 128"/>
          <p:cNvSpPr txBox="1">
            <a:spLocks noChangeArrowheads="1"/>
          </p:cNvSpPr>
          <p:nvPr/>
        </p:nvSpPr>
        <p:spPr bwMode="auto">
          <a:xfrm>
            <a:off x="3876675" y="2322513"/>
            <a:ext cx="704850" cy="336550"/>
          </a:xfrm>
          <a:prstGeom prst="rect">
            <a:avLst/>
          </a:prstGeom>
          <a:noFill/>
          <a:ln w="12700">
            <a:noFill/>
            <a:miter lim="800000"/>
            <a:headEnd/>
            <a:tailEnd/>
          </a:ln>
          <a:effectLst/>
        </p:spPr>
        <p:txBody>
          <a:bodyPr wrap="none">
            <a:prstTxWarp prst="textNoShape">
              <a:avLst/>
            </a:prstTxWarp>
            <a:spAutoFit/>
          </a:bodyPr>
          <a:lstStyle/>
          <a:p>
            <a:pPr algn="ctr"/>
            <a:r>
              <a:rPr lang="en-US" sz="1600"/>
              <a:t>sensor</a:t>
            </a:r>
          </a:p>
        </p:txBody>
      </p:sp>
      <p:grpSp>
        <p:nvGrpSpPr>
          <p:cNvPr id="30" name="Group 129"/>
          <p:cNvGrpSpPr>
            <a:grpSpLocks/>
          </p:cNvGrpSpPr>
          <p:nvPr/>
        </p:nvGrpSpPr>
        <p:grpSpPr bwMode="auto">
          <a:xfrm>
            <a:off x="1285875" y="3435350"/>
            <a:ext cx="1400175" cy="2101850"/>
            <a:chOff x="809" y="2167"/>
            <a:chExt cx="882" cy="1324"/>
          </a:xfrm>
        </p:grpSpPr>
        <p:sp>
          <p:nvSpPr>
            <p:cNvPr id="3561602" name="Line 130"/>
            <p:cNvSpPr>
              <a:spLocks noChangeShapeType="1"/>
            </p:cNvSpPr>
            <p:nvPr/>
          </p:nvSpPr>
          <p:spPr bwMode="auto">
            <a:xfrm>
              <a:off x="1208" y="3491"/>
              <a:ext cx="87" cy="0"/>
            </a:xfrm>
            <a:prstGeom prst="line">
              <a:avLst/>
            </a:prstGeom>
            <a:noFill/>
            <a:ln w="38100">
              <a:solidFill>
                <a:srgbClr val="B00000"/>
              </a:solidFill>
              <a:round/>
              <a:headEnd type="none" w="sm" len="sm"/>
              <a:tailEnd type="none" w="sm" len="sm"/>
            </a:ln>
            <a:effectLst/>
          </p:spPr>
          <p:txBody>
            <a:bodyPr>
              <a:prstTxWarp prst="textNoShape">
                <a:avLst/>
              </a:prstTxWarp>
            </a:bodyPr>
            <a:lstStyle/>
            <a:p>
              <a:endParaRPr lang="en-US"/>
            </a:p>
          </p:txBody>
        </p:sp>
        <p:sp>
          <p:nvSpPr>
            <p:cNvPr id="3561603" name="Line 131"/>
            <p:cNvSpPr>
              <a:spLocks noChangeShapeType="1"/>
            </p:cNvSpPr>
            <p:nvPr/>
          </p:nvSpPr>
          <p:spPr bwMode="auto">
            <a:xfrm>
              <a:off x="809" y="2167"/>
              <a:ext cx="882" cy="0"/>
            </a:xfrm>
            <a:prstGeom prst="line">
              <a:avLst/>
            </a:prstGeom>
            <a:noFill/>
            <a:ln w="38100">
              <a:solidFill>
                <a:srgbClr val="B00000"/>
              </a:solidFill>
              <a:round/>
              <a:headEnd type="none" w="sm" len="sm"/>
              <a:tailEnd type="none" w="sm" len="sm"/>
            </a:ln>
            <a:effectLst/>
          </p:spPr>
          <p:txBody>
            <a:bodyPr>
              <a:prstTxWarp prst="textNoShape">
                <a:avLst/>
              </a:prstTxWarp>
            </a:bodyPr>
            <a:lstStyle/>
            <a:p>
              <a:endParaRPr lang="en-US"/>
            </a:p>
          </p:txBody>
        </p:sp>
      </p:grpSp>
      <p:pic>
        <p:nvPicPr>
          <p:cNvPr id="3561604" name="Picture 132" descr="lfmicroscope-oblique-balecssh"/>
          <p:cNvPicPr>
            <a:picLocks noChangeAspect="1" noChangeArrowheads="1"/>
          </p:cNvPicPr>
          <p:nvPr/>
        </p:nvPicPr>
        <p:blipFill>
          <a:blip r:embed="rId3"/>
          <a:srcRect/>
          <a:stretch>
            <a:fillRect/>
          </a:stretch>
        </p:blipFill>
        <p:spPr bwMode="auto">
          <a:xfrm>
            <a:off x="5861050" y="2119313"/>
            <a:ext cx="2573338" cy="3579812"/>
          </a:xfrm>
          <a:prstGeom prst="rect">
            <a:avLst/>
          </a:prstGeom>
          <a:noFill/>
          <a:ln w="9525">
            <a:solidFill>
              <a:schemeClr val="folHlink"/>
            </a:solidFill>
            <a:miter lim="800000"/>
            <a:headEnd/>
            <a:tailEnd/>
          </a:ln>
        </p:spPr>
      </p:pic>
      <p:sp>
        <p:nvSpPr>
          <p:cNvPr id="3561605" name="Line 133"/>
          <p:cNvSpPr>
            <a:spLocks noChangeShapeType="1"/>
          </p:cNvSpPr>
          <p:nvPr/>
        </p:nvSpPr>
        <p:spPr bwMode="auto">
          <a:xfrm>
            <a:off x="5092700" y="3446463"/>
            <a:ext cx="1666875" cy="0"/>
          </a:xfrm>
          <a:prstGeom prst="line">
            <a:avLst/>
          </a:prstGeom>
          <a:noFill/>
          <a:ln w="19050">
            <a:solidFill>
              <a:schemeClr val="tx2"/>
            </a:solidFill>
            <a:round/>
            <a:headEnd/>
            <a:tailEnd type="triangle" w="med" len="med"/>
          </a:ln>
          <a:effectLst/>
        </p:spPr>
        <p:txBody>
          <a:bodyPr wrap="none" anchor="ctr">
            <a:prstTxWarp prst="textNoShape">
              <a:avLst/>
            </a:prstTxWarp>
          </a:bodyPr>
          <a:lstStyle/>
          <a:p>
            <a:endParaRPr lang="en-US"/>
          </a:p>
        </p:txBody>
      </p:sp>
      <p:sp>
        <p:nvSpPr>
          <p:cNvPr id="3561606" name="Oval 134"/>
          <p:cNvSpPr>
            <a:spLocks noChangeArrowheads="1"/>
          </p:cNvSpPr>
          <p:nvPr/>
        </p:nvSpPr>
        <p:spPr bwMode="auto">
          <a:xfrm>
            <a:off x="6858000" y="3144838"/>
            <a:ext cx="601663" cy="601662"/>
          </a:xfrm>
          <a:prstGeom prst="ellipse">
            <a:avLst/>
          </a:prstGeom>
          <a:noFill/>
          <a:ln w="19050">
            <a:solidFill>
              <a:srgbClr val="FAFD00">
                <a:alpha val="70000"/>
              </a:srgbClr>
            </a:solidFill>
            <a:round/>
            <a:headEnd type="none" w="sm" len="sm"/>
            <a:tailEnd type="none" w="sm" len="sm"/>
          </a:ln>
          <a:effectLst/>
        </p:spPr>
        <p:txBody>
          <a:bodyPr wrap="none" anchor="ctr">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xit" presetSubtype="0" fill="hold" grpId="0" nodeType="withEffect">
                                  <p:stCondLst>
                                    <p:cond delay="0"/>
                                  </p:stCondLst>
                                  <p:childTnLst>
                                    <p:animEffect transition="out" filter="fade">
                                      <p:cBhvr>
                                        <p:cTn id="15" dur="500"/>
                                        <p:tgtEl>
                                          <p:spTgt spid="3561484"/>
                                        </p:tgtEl>
                                      </p:cBhvr>
                                    </p:animEffect>
                                    <p:set>
                                      <p:cBhvr>
                                        <p:cTn id="16" dur="1" fill="hold">
                                          <p:stCondLst>
                                            <p:cond delay="499"/>
                                          </p:stCondLst>
                                        </p:cTn>
                                        <p:tgtEl>
                                          <p:spTgt spid="356148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561553"/>
                                        </p:tgtEl>
                                        <p:attrNameLst>
                                          <p:attrName>style.visibility</p:attrName>
                                        </p:attrNameLst>
                                      </p:cBhvr>
                                      <p:to>
                                        <p:strVal val="visible"/>
                                      </p:to>
                                    </p:set>
                                    <p:animEffect transition="in" filter="fade">
                                      <p:cBhvr>
                                        <p:cTn id="25" dur="500"/>
                                        <p:tgtEl>
                                          <p:spTgt spid="35615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61600"/>
                                        </p:tgtEl>
                                        <p:attrNameLst>
                                          <p:attrName>style.visibility</p:attrName>
                                        </p:attrNameLst>
                                      </p:cBhvr>
                                      <p:to>
                                        <p:strVal val="visible"/>
                                      </p:to>
                                    </p:set>
                                    <p:animEffect transition="in" filter="fade">
                                      <p:cBhvr>
                                        <p:cTn id="28" dur="1000"/>
                                        <p:tgtEl>
                                          <p:spTgt spid="356160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61604"/>
                                        </p:tgtEl>
                                        <p:attrNameLst>
                                          <p:attrName>style.visibility</p:attrName>
                                        </p:attrNameLst>
                                      </p:cBhvr>
                                      <p:to>
                                        <p:strVal val="visible"/>
                                      </p:to>
                                    </p:set>
                                    <p:animEffect transition="in" filter="wipe(left)">
                                      <p:cBhvr>
                                        <p:cTn id="38" dur="500"/>
                                        <p:tgtEl>
                                          <p:spTgt spid="3561604"/>
                                        </p:tgtEl>
                                      </p:cBhvr>
                                    </p:animEffect>
                                  </p:childTnLst>
                                </p:cTn>
                              </p:par>
                            </p:childTnLst>
                          </p:cTn>
                        </p:par>
                        <p:par>
                          <p:cTn id="39" fill="hold">
                            <p:stCondLst>
                              <p:cond delay="500"/>
                            </p:stCondLst>
                            <p:childTnLst>
                              <p:par>
                                <p:cTn id="40" presetID="22" presetClass="entr" presetSubtype="8" fill="hold" grpId="0" nodeType="afterEffect">
                                  <p:stCondLst>
                                    <p:cond delay="1000"/>
                                  </p:stCondLst>
                                  <p:childTnLst>
                                    <p:set>
                                      <p:cBhvr>
                                        <p:cTn id="41" dur="1" fill="hold">
                                          <p:stCondLst>
                                            <p:cond delay="0"/>
                                          </p:stCondLst>
                                        </p:cTn>
                                        <p:tgtEl>
                                          <p:spTgt spid="3561605"/>
                                        </p:tgtEl>
                                        <p:attrNameLst>
                                          <p:attrName>style.visibility</p:attrName>
                                        </p:attrNameLst>
                                      </p:cBhvr>
                                      <p:to>
                                        <p:strVal val="visible"/>
                                      </p:to>
                                    </p:set>
                                    <p:animEffect transition="in" filter="wipe(left)">
                                      <p:cBhvr>
                                        <p:cTn id="42" dur="500"/>
                                        <p:tgtEl>
                                          <p:spTgt spid="3561605"/>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561606"/>
                                        </p:tgtEl>
                                        <p:attrNameLst>
                                          <p:attrName>style.visibility</p:attrName>
                                        </p:attrNameLst>
                                      </p:cBhvr>
                                      <p:to>
                                        <p:strVal val="visible"/>
                                      </p:to>
                                    </p:set>
                                    <p:animEffect transition="in" filter="wipe(left)">
                                      <p:cBhvr>
                                        <p:cTn id="46" dur="500"/>
                                        <p:tgtEl>
                                          <p:spTgt spid="3561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1484" grpId="0" animBg="1"/>
      <p:bldP spid="3561553" grpId="0" animBg="1"/>
      <p:bldP spid="3561600" grpId="0"/>
      <p:bldP spid="3561605" grpId="0" animBg="1"/>
      <p:bldP spid="3561606"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1909422" y="2850977"/>
            <a:ext cx="7482279" cy="4676425"/>
          </a:xfrm>
          <a:prstGeom prst="rect">
            <a:avLst/>
          </a:prstGeom>
          <a:noFill/>
          <a:ln w="12700">
            <a:noFill/>
            <a:miter lim="800000"/>
            <a:headEnd/>
            <a:tailEnd/>
          </a:ln>
        </p:spPr>
      </p:pic>
      <p:pic>
        <p:nvPicPr>
          <p:cNvPr id="4" name="Picture 3"/>
          <p:cNvPicPr>
            <a:picLocks noChangeArrowheads="1"/>
          </p:cNvPicPr>
          <p:nvPr/>
        </p:nvPicPr>
        <p:blipFill>
          <a:blip r:embed="rId4"/>
          <a:srcRect/>
          <a:stretch>
            <a:fillRect/>
          </a:stretch>
        </p:blipFill>
        <p:spPr bwMode="auto">
          <a:xfrm>
            <a:off x="-819386" y="935108"/>
            <a:ext cx="7023100" cy="2489200"/>
          </a:xfrm>
          <a:prstGeom prst="rect">
            <a:avLst/>
          </a:prstGeom>
          <a:noFill/>
          <a:ln w="12700">
            <a:noFill/>
            <a:miter lim="800000"/>
            <a:headEnd/>
            <a:tailEnd/>
          </a:ln>
        </p:spPr>
      </p:pic>
      <p:sp>
        <p:nvSpPr>
          <p:cNvPr id="5" name="TextBox 4"/>
          <p:cNvSpPr txBox="1"/>
          <p:nvPr/>
        </p:nvSpPr>
        <p:spPr>
          <a:xfrm>
            <a:off x="0" y="1018850"/>
            <a:ext cx="2758312" cy="369332"/>
          </a:xfrm>
          <a:prstGeom prst="rect">
            <a:avLst/>
          </a:prstGeom>
          <a:noFill/>
        </p:spPr>
        <p:txBody>
          <a:bodyPr wrap="none" rtlCol="0">
            <a:spAutoFit/>
          </a:bodyPr>
          <a:lstStyle/>
          <a:p>
            <a:r>
              <a:rPr lang="en-US" dirty="0" smtClean="0"/>
              <a:t>Rome Reborn (Virginia)</a:t>
            </a:r>
            <a:endParaRPr lang="en-US" dirty="0"/>
          </a:p>
        </p:txBody>
      </p:sp>
      <p:pic>
        <p:nvPicPr>
          <p:cNvPr id="6" name="Picture 5"/>
          <p:cNvPicPr>
            <a:picLocks noChangeArrowheads="1"/>
          </p:cNvPicPr>
          <p:nvPr/>
        </p:nvPicPr>
        <p:blipFill>
          <a:blip r:embed="rId5"/>
          <a:srcRect/>
          <a:stretch>
            <a:fillRect/>
          </a:stretch>
        </p:blipFill>
        <p:spPr bwMode="auto">
          <a:xfrm>
            <a:off x="3922595" y="-428896"/>
            <a:ext cx="5626100" cy="3467100"/>
          </a:xfrm>
          <a:prstGeom prst="rect">
            <a:avLst/>
          </a:prstGeom>
          <a:noFill/>
          <a:ln w="12700">
            <a:noFill/>
            <a:miter lim="800000"/>
            <a:headEnd/>
            <a:tailEnd/>
          </a:ln>
        </p:spPr>
      </p:pic>
      <p:sp>
        <p:nvSpPr>
          <p:cNvPr id="7" name="TextBox 6"/>
          <p:cNvSpPr txBox="1"/>
          <p:nvPr/>
        </p:nvSpPr>
        <p:spPr>
          <a:xfrm>
            <a:off x="6810030" y="0"/>
            <a:ext cx="2133867" cy="369332"/>
          </a:xfrm>
          <a:prstGeom prst="rect">
            <a:avLst/>
          </a:prstGeom>
          <a:noFill/>
        </p:spPr>
        <p:txBody>
          <a:bodyPr wrap="none" rtlCol="0">
            <a:spAutoFit/>
          </a:bodyPr>
          <a:lstStyle/>
          <a:p>
            <a:r>
              <a:rPr lang="en-US" dirty="0" smtClean="0"/>
              <a:t>Virtual LA (UCLA) </a:t>
            </a:r>
            <a:endParaRPr lang="en-US" dirty="0"/>
          </a:p>
        </p:txBody>
      </p:sp>
      <p:sp>
        <p:nvSpPr>
          <p:cNvPr id="9" name="TextBox 8"/>
          <p:cNvSpPr txBox="1"/>
          <p:nvPr/>
        </p:nvSpPr>
        <p:spPr>
          <a:xfrm>
            <a:off x="6537784" y="4908803"/>
            <a:ext cx="1902947" cy="369332"/>
          </a:xfrm>
          <a:prstGeom prst="rect">
            <a:avLst/>
          </a:prstGeom>
          <a:noFill/>
        </p:spPr>
        <p:txBody>
          <a:bodyPr wrap="none" rtlCol="0">
            <a:spAutoFit/>
          </a:bodyPr>
          <a:lstStyle/>
          <a:p>
            <a:r>
              <a:rPr lang="en-US" dirty="0" err="1" smtClean="0">
                <a:solidFill>
                  <a:schemeClr val="tx2"/>
                </a:solidFill>
              </a:rPr>
              <a:t>Meru</a:t>
            </a:r>
            <a:r>
              <a:rPr lang="en-US" dirty="0" smtClean="0">
                <a:solidFill>
                  <a:schemeClr val="tx2"/>
                </a:solidFill>
              </a:rPr>
              <a:t> (Stanford)</a:t>
            </a:r>
            <a:endParaRPr lang="en-US" dirty="0">
              <a:solidFill>
                <a:schemeClr val="tx2"/>
              </a:solidFill>
            </a:endParaRPr>
          </a:p>
        </p:txBody>
      </p:sp>
      <p:pic>
        <p:nvPicPr>
          <p:cNvPr id="12" name="Picture 11" descr="conference 1.jpg"/>
          <p:cNvPicPr>
            <a:picLocks noChangeAspect="1"/>
          </p:cNvPicPr>
          <p:nvPr/>
        </p:nvPicPr>
        <p:blipFill>
          <a:blip r:embed="rId6"/>
          <a:stretch>
            <a:fillRect/>
          </a:stretch>
        </p:blipFill>
        <p:spPr>
          <a:xfrm>
            <a:off x="-958548" y="3631904"/>
            <a:ext cx="4273342" cy="2657484"/>
          </a:xfrm>
          <a:prstGeom prst="rect">
            <a:avLst/>
          </a:prstGeom>
        </p:spPr>
      </p:pic>
      <p:sp>
        <p:nvSpPr>
          <p:cNvPr id="13" name="TextBox 12"/>
          <p:cNvSpPr txBox="1"/>
          <p:nvPr/>
        </p:nvSpPr>
        <p:spPr>
          <a:xfrm>
            <a:off x="0" y="5646204"/>
            <a:ext cx="3185600" cy="369332"/>
          </a:xfrm>
          <a:prstGeom prst="rect">
            <a:avLst/>
          </a:prstGeom>
          <a:noFill/>
        </p:spPr>
        <p:txBody>
          <a:bodyPr wrap="none" rtlCol="0">
            <a:spAutoFit/>
          </a:bodyPr>
          <a:lstStyle/>
          <a:p>
            <a:r>
              <a:rPr lang="en-US" dirty="0" smtClean="0"/>
              <a:t>IBM Meeting in Second Life</a:t>
            </a:r>
            <a:endParaRPr lang="en-US" dirty="0"/>
          </a:p>
        </p:txBody>
      </p:sp>
      <p:sp>
        <p:nvSpPr>
          <p:cNvPr id="14" name="TextBox 13"/>
          <p:cNvSpPr txBox="1"/>
          <p:nvPr/>
        </p:nvSpPr>
        <p:spPr>
          <a:xfrm>
            <a:off x="384808" y="115464"/>
            <a:ext cx="3297297" cy="646331"/>
          </a:xfrm>
          <a:prstGeom prst="rect">
            <a:avLst/>
          </a:prstGeom>
          <a:noFill/>
        </p:spPr>
        <p:txBody>
          <a:bodyPr wrap="none" rtlCol="0">
            <a:spAutoFit/>
          </a:bodyPr>
          <a:lstStyle/>
          <a:p>
            <a:r>
              <a:rPr lang="en-US" sz="3600" dirty="0" smtClean="0"/>
              <a:t>Virtual Worlds</a:t>
            </a:r>
            <a:endParaRPr lang="en-US" sz="3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2447962"/>
            <a:ext cx="8229600" cy="1962076"/>
          </a:xfrm>
          <a:prstGeom prst="rect">
            <a:avLst/>
          </a:prstGeom>
          <a:noFill/>
          <a:ln w="25400">
            <a:noFill/>
            <a:miter lim="800000"/>
            <a:headEnd/>
            <a:tailEnd/>
          </a:ln>
        </p:spPr>
        <p:txBody>
          <a:bodyPr>
            <a:prstTxWarp prst="textNoShape">
              <a:avLst/>
            </a:prstTxWarp>
            <a:spAutoFit/>
          </a:bodyPr>
          <a:lstStyle/>
          <a:p>
            <a:pPr algn="ctr">
              <a:spcBef>
                <a:spcPct val="25000"/>
              </a:spcBef>
            </a:pPr>
            <a:r>
              <a:rPr lang="en-US" sz="5400" dirty="0" smtClean="0"/>
              <a:t>Transforming Media</a:t>
            </a:r>
          </a:p>
          <a:p>
            <a:pPr algn="ctr">
              <a:spcBef>
                <a:spcPct val="25000"/>
              </a:spcBef>
            </a:pPr>
            <a:r>
              <a:rPr lang="en-US" sz="5400" dirty="0" smtClean="0"/>
              <a:t>From Analog to Digital</a:t>
            </a:r>
            <a:endParaRPr lang="en-U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Planetary distributed object system (Web 10.0?)</a:t>
            </a:r>
          </a:p>
          <a:p>
            <a:pPr lvl="1"/>
            <a:r>
              <a:rPr lang="en-US" dirty="0" smtClean="0"/>
              <a:t>Real-time response</a:t>
            </a:r>
          </a:p>
          <a:p>
            <a:pPr lvl="1"/>
            <a:r>
              <a:rPr lang="en-US" dirty="0" smtClean="0"/>
              <a:t>Scalable (100B objects)</a:t>
            </a:r>
          </a:p>
          <a:p>
            <a:pPr lvl="1"/>
            <a:r>
              <a:rPr lang="en-US" dirty="0" smtClean="0"/>
              <a:t>Robust and secure</a:t>
            </a:r>
          </a:p>
          <a:p>
            <a:endParaRPr lang="en-US" dirty="0" smtClean="0"/>
          </a:p>
          <a:p>
            <a:r>
              <a:rPr lang="en-US" dirty="0" smtClean="0"/>
              <a:t>Scalable simulation</a:t>
            </a:r>
          </a:p>
          <a:p>
            <a:pPr lvl="1"/>
            <a:r>
              <a:rPr lang="en-US" dirty="0" smtClean="0"/>
              <a:t>Simulating physics across a world</a:t>
            </a:r>
          </a:p>
          <a:p>
            <a:pPr lvl="1"/>
            <a:r>
              <a:rPr lang="en-US" dirty="0" smtClean="0"/>
              <a:t>Simulating evolving eco/social system</a:t>
            </a:r>
          </a:p>
          <a:p>
            <a:endParaRPr lang="en-US" dirty="0" smtClean="0"/>
          </a:p>
          <a:p>
            <a:r>
              <a:rPr lang="en-US" dirty="0" smtClean="0"/>
              <a:t>Laboratory for studying social science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Content Placeholder 3" descr="ocarina_app.jpg"/>
          <p:cNvPicPr>
            <a:picLocks noGrp="1" noChangeAspect="1"/>
          </p:cNvPicPr>
          <p:nvPr>
            <p:ph idx="1"/>
          </p:nvPr>
        </p:nvPicPr>
        <p:blipFill>
          <a:blip r:embed="rId3"/>
          <a:srcRect t="-4358" b="-4358"/>
          <a:stretch>
            <a:fillRect/>
          </a:stretch>
        </p:blipFill>
        <p:spPr>
          <a:xfrm>
            <a:off x="-1588" y="635000"/>
            <a:ext cx="9144001" cy="5584825"/>
          </a:xfrm>
        </p:spPr>
      </p:pic>
      <p:sp>
        <p:nvSpPr>
          <p:cNvPr id="28675" name="TextBox 4"/>
          <p:cNvSpPr txBox="1">
            <a:spLocks noChangeArrowheads="1"/>
          </p:cNvSpPr>
          <p:nvPr/>
        </p:nvSpPr>
        <p:spPr bwMode="auto">
          <a:xfrm>
            <a:off x="369676" y="328424"/>
            <a:ext cx="3724275" cy="369888"/>
          </a:xfrm>
          <a:prstGeom prst="rect">
            <a:avLst/>
          </a:prstGeom>
          <a:noFill/>
          <a:ln w="9525">
            <a:noFill/>
            <a:miter lim="800000"/>
            <a:headEnd/>
            <a:tailEnd/>
          </a:ln>
        </p:spPr>
        <p:txBody>
          <a:bodyPr wrap="none">
            <a:prstTxWarp prst="textNoShape">
              <a:avLst/>
            </a:prstTxWarp>
            <a:spAutoFit/>
          </a:bodyPr>
          <a:lstStyle/>
          <a:p>
            <a:r>
              <a:rPr lang="en-US" dirty="0"/>
              <a:t>Ocarina by </a:t>
            </a:r>
            <a:r>
              <a:rPr lang="en-US" dirty="0" err="1"/>
              <a:t>Smule</a:t>
            </a:r>
            <a:r>
              <a:rPr lang="en-US" dirty="0"/>
              <a:t> on the </a:t>
            </a:r>
            <a:r>
              <a:rPr lang="en-US" dirty="0" err="1"/>
              <a:t>iPhone</a:t>
            </a:r>
            <a:endParaRPr lang="en-US" dirty="0"/>
          </a:p>
        </p:txBody>
      </p:sp>
      <p:sp>
        <p:nvSpPr>
          <p:cNvPr id="5" name="TextBox 4"/>
          <p:cNvSpPr txBox="1"/>
          <p:nvPr/>
        </p:nvSpPr>
        <p:spPr>
          <a:xfrm>
            <a:off x="2576904" y="6213810"/>
            <a:ext cx="6358306" cy="369332"/>
          </a:xfrm>
          <a:prstGeom prst="rect">
            <a:avLst/>
          </a:prstGeom>
          <a:noFill/>
        </p:spPr>
        <p:txBody>
          <a:bodyPr wrap="none" rtlCol="0">
            <a:spAutoFit/>
          </a:bodyPr>
          <a:lstStyle/>
          <a:p>
            <a:r>
              <a:rPr lang="en-US" dirty="0" smtClean="0"/>
              <a:t>Image courtesy of </a:t>
            </a:r>
            <a:r>
              <a:rPr lang="en-US" dirty="0" err="1" smtClean="0"/>
              <a:t>Ge</a:t>
            </a:r>
            <a:r>
              <a:rPr lang="en-US" dirty="0" smtClean="0"/>
              <a:t> Wang, Stanford Music Department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89091" name="Content Placeholder 3" descr="thinsight.pcb.tiff"/>
          <p:cNvPicPr>
            <a:picLocks noGrp="1" noChangeAspect="1"/>
          </p:cNvPicPr>
          <p:nvPr>
            <p:ph idx="1"/>
          </p:nvPr>
        </p:nvPicPr>
        <p:blipFill>
          <a:blip r:embed="rId3"/>
          <a:srcRect/>
          <a:stretch>
            <a:fillRect/>
          </a:stretch>
        </p:blipFill>
        <p:spPr>
          <a:xfrm>
            <a:off x="4570413" y="68263"/>
            <a:ext cx="4359275" cy="6719887"/>
          </a:xfrm>
        </p:spPr>
      </p:pic>
      <p:pic>
        <p:nvPicPr>
          <p:cNvPr id="89092" name="Picture 4" descr="hand.jpg"/>
          <p:cNvPicPr>
            <a:picLocks noChangeAspect="1"/>
          </p:cNvPicPr>
          <p:nvPr/>
        </p:nvPicPr>
        <p:blipFill>
          <a:blip r:embed="rId4"/>
          <a:srcRect/>
          <a:stretch>
            <a:fillRect/>
          </a:stretch>
        </p:blipFill>
        <p:spPr bwMode="auto">
          <a:xfrm>
            <a:off x="1003671" y="3023877"/>
            <a:ext cx="2511425" cy="3157538"/>
          </a:xfrm>
          <a:prstGeom prst="rect">
            <a:avLst/>
          </a:prstGeom>
          <a:noFill/>
          <a:ln w="9525">
            <a:noFill/>
            <a:miter lim="800000"/>
            <a:headEnd/>
            <a:tailEnd/>
          </a:ln>
        </p:spPr>
      </p:pic>
      <p:pic>
        <p:nvPicPr>
          <p:cNvPr id="89093" name="Picture 5" descr="schematic.jpg"/>
          <p:cNvPicPr>
            <a:picLocks noChangeAspect="1"/>
          </p:cNvPicPr>
          <p:nvPr/>
        </p:nvPicPr>
        <p:blipFill>
          <a:blip r:embed="rId5"/>
          <a:srcRect/>
          <a:stretch>
            <a:fillRect/>
          </a:stretch>
        </p:blipFill>
        <p:spPr bwMode="auto">
          <a:xfrm>
            <a:off x="636588" y="704039"/>
            <a:ext cx="3240087" cy="2263775"/>
          </a:xfrm>
          <a:prstGeom prst="rect">
            <a:avLst/>
          </a:prstGeom>
          <a:noFill/>
          <a:ln w="9525">
            <a:noFill/>
            <a:miter lim="800000"/>
            <a:headEnd/>
            <a:tailEnd/>
          </a:ln>
        </p:spPr>
      </p:pic>
      <p:sp>
        <p:nvSpPr>
          <p:cNvPr id="6" name="TextBox 5"/>
          <p:cNvSpPr txBox="1"/>
          <p:nvPr/>
        </p:nvSpPr>
        <p:spPr>
          <a:xfrm>
            <a:off x="295912" y="6275455"/>
            <a:ext cx="3890947" cy="369332"/>
          </a:xfrm>
          <a:prstGeom prst="rect">
            <a:avLst/>
          </a:prstGeom>
          <a:noFill/>
        </p:spPr>
        <p:txBody>
          <a:bodyPr wrap="none" rtlCol="0">
            <a:spAutoFit/>
          </a:bodyPr>
          <a:lstStyle/>
          <a:p>
            <a:r>
              <a:rPr lang="en-US" dirty="0" err="1" smtClean="0"/>
              <a:t>Thinsight</a:t>
            </a:r>
            <a:r>
              <a:rPr lang="en-US" dirty="0" smtClean="0"/>
              <a:t>, Hodges et al. Microsoft</a:t>
            </a:r>
            <a:endParaRPr lang="en-US" dirty="0"/>
          </a:p>
        </p:txBody>
      </p:sp>
      <p:sp>
        <p:nvSpPr>
          <p:cNvPr id="7" name="TextBox 6"/>
          <p:cNvSpPr txBox="1"/>
          <p:nvPr/>
        </p:nvSpPr>
        <p:spPr>
          <a:xfrm>
            <a:off x="116934" y="0"/>
            <a:ext cx="4455066" cy="646331"/>
          </a:xfrm>
          <a:prstGeom prst="rect">
            <a:avLst/>
          </a:prstGeom>
          <a:noFill/>
        </p:spPr>
        <p:txBody>
          <a:bodyPr wrap="none" rtlCol="0">
            <a:spAutoFit/>
          </a:bodyPr>
          <a:lstStyle/>
          <a:p>
            <a:r>
              <a:rPr lang="en-US" sz="3600" dirty="0" smtClean="0"/>
              <a:t>Multi-touch Display</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ea typeface="ＭＳ Ｐゴシック" pitchFamily="-97" charset="-128"/>
                <a:cs typeface="ＭＳ Ｐゴシック" pitchFamily="-97" charset="-128"/>
              </a:rPr>
              <a:t>From Analog to Digital</a:t>
            </a:r>
            <a:endParaRPr lang="en-US" dirty="0">
              <a:ea typeface="ＭＳ Ｐゴシック" pitchFamily="-97" charset="-128"/>
              <a:cs typeface="ＭＳ Ｐゴシック" pitchFamily="-97" charset="-128"/>
            </a:endParaRPr>
          </a:p>
        </p:txBody>
      </p:sp>
      <p:sp>
        <p:nvSpPr>
          <p:cNvPr id="25603" name="Rectangle 3"/>
          <p:cNvSpPr>
            <a:spLocks noGrp="1" noChangeArrowheads="1"/>
          </p:cNvSpPr>
          <p:nvPr>
            <p:ph idx="1"/>
          </p:nvPr>
        </p:nvSpPr>
        <p:spPr/>
        <p:txBody>
          <a:bodyPr/>
          <a:lstStyle/>
          <a:p>
            <a:r>
              <a:rPr lang="en-US" dirty="0" smtClean="0"/>
              <a:t>Traditional media</a:t>
            </a:r>
          </a:p>
          <a:p>
            <a:pPr lvl="1"/>
            <a:r>
              <a:rPr lang="en-US" dirty="0" smtClean="0"/>
              <a:t>Desktop </a:t>
            </a:r>
            <a:r>
              <a:rPr lang="en-US" dirty="0"/>
              <a:t>publishing and </a:t>
            </a:r>
            <a:r>
              <a:rPr lang="en-US" dirty="0" smtClean="0"/>
              <a:t>printing</a:t>
            </a:r>
          </a:p>
          <a:p>
            <a:pPr lvl="1"/>
            <a:r>
              <a:rPr lang="en-US" dirty="0" smtClean="0"/>
              <a:t>Digital audio, music and radio</a:t>
            </a:r>
          </a:p>
          <a:p>
            <a:pPr lvl="1"/>
            <a:r>
              <a:rPr lang="en-US" dirty="0"/>
              <a:t>Digital</a:t>
            </a:r>
            <a:r>
              <a:rPr lang="en-US" dirty="0" smtClean="0"/>
              <a:t> photography</a:t>
            </a:r>
            <a:endParaRPr lang="en-US" dirty="0"/>
          </a:p>
          <a:p>
            <a:pPr lvl="1"/>
            <a:r>
              <a:rPr lang="en-US" dirty="0"/>
              <a:t>Digital </a:t>
            </a:r>
            <a:r>
              <a:rPr lang="en-US" dirty="0" smtClean="0"/>
              <a:t>video, HDTV and movies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2967335"/>
            <a:ext cx="8229600" cy="923330"/>
          </a:xfrm>
          <a:prstGeom prst="rect">
            <a:avLst/>
          </a:prstGeom>
          <a:noFill/>
          <a:ln w="25400">
            <a:noFill/>
            <a:miter lim="800000"/>
            <a:headEnd/>
            <a:tailEnd/>
          </a:ln>
        </p:spPr>
        <p:txBody>
          <a:bodyPr>
            <a:prstTxWarp prst="textNoShape">
              <a:avLst/>
            </a:prstTxWarp>
            <a:spAutoFit/>
          </a:bodyPr>
          <a:lstStyle/>
          <a:p>
            <a:pPr algn="ctr">
              <a:spcBef>
                <a:spcPct val="25000"/>
              </a:spcBef>
            </a:pPr>
            <a:r>
              <a:rPr lang="en-US" sz="5400" dirty="0" smtClean="0"/>
              <a:t>Timelines</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a:t>
            </a:r>
            <a:endParaRPr lang="en-US" dirty="0"/>
          </a:p>
        </p:txBody>
      </p:sp>
      <p:cxnSp>
        <p:nvCxnSpPr>
          <p:cNvPr id="5" name="Straight Connector 4"/>
          <p:cNvCxnSpPr/>
          <p:nvPr/>
        </p:nvCxnSpPr>
        <p:spPr bwMode="auto">
          <a:xfrm>
            <a:off x="286169" y="3697288"/>
            <a:ext cx="8620847" cy="1588"/>
          </a:xfrm>
          <a:prstGeom prst="line">
            <a:avLst/>
          </a:prstGeom>
          <a:noFill/>
          <a:ln w="50800" cap="flat" cmpd="sng" algn="ctr">
            <a:solidFill>
              <a:srgbClr val="3366FF"/>
            </a:solidFill>
            <a:prstDash val="solid"/>
            <a:round/>
            <a:headEnd type="none" w="med" len="med"/>
            <a:tailEnd type="none" w="med" len="med"/>
          </a:ln>
          <a:effectLst/>
        </p:spPr>
      </p:cxnSp>
      <p:cxnSp>
        <p:nvCxnSpPr>
          <p:cNvPr id="7" name="Straight Connector 6"/>
          <p:cNvCxnSpPr/>
          <p:nvPr/>
        </p:nvCxnSpPr>
        <p:spPr bwMode="auto">
          <a:xfrm rot="5400000">
            <a:off x="849493"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8" name="Straight Connector 7"/>
          <p:cNvCxnSpPr/>
          <p:nvPr/>
        </p:nvCxnSpPr>
        <p:spPr bwMode="auto">
          <a:xfrm rot="5400000">
            <a:off x="2189499"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9" name="Straight Connector 8"/>
          <p:cNvCxnSpPr/>
          <p:nvPr/>
        </p:nvCxnSpPr>
        <p:spPr bwMode="auto">
          <a:xfrm rot="5400000">
            <a:off x="3529505"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0" name="Straight Connector 9"/>
          <p:cNvCxnSpPr/>
          <p:nvPr/>
        </p:nvCxnSpPr>
        <p:spPr bwMode="auto">
          <a:xfrm rot="5400000">
            <a:off x="4869511"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1" name="Straight Connector 10"/>
          <p:cNvCxnSpPr/>
          <p:nvPr/>
        </p:nvCxnSpPr>
        <p:spPr bwMode="auto">
          <a:xfrm rot="5400000">
            <a:off x="6209517"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2" name="Straight Connector 11"/>
          <p:cNvCxnSpPr/>
          <p:nvPr/>
        </p:nvCxnSpPr>
        <p:spPr bwMode="auto">
          <a:xfrm rot="5400000">
            <a:off x="7549523" y="3740656"/>
            <a:ext cx="876536" cy="1588"/>
          </a:xfrm>
          <a:prstGeom prst="line">
            <a:avLst/>
          </a:prstGeom>
          <a:noFill/>
          <a:ln w="38100" cap="flat" cmpd="sng" algn="ctr">
            <a:solidFill>
              <a:srgbClr val="3366FF"/>
            </a:solidFill>
            <a:prstDash val="solid"/>
            <a:round/>
            <a:headEnd type="none" w="med" len="med"/>
            <a:tailEnd type="none" w="med" len="med"/>
          </a:ln>
          <a:effectLst/>
        </p:spPr>
      </p:cxnSp>
      <p:sp>
        <p:nvSpPr>
          <p:cNvPr id="13" name="TextBox 12"/>
          <p:cNvSpPr txBox="1"/>
          <p:nvPr/>
        </p:nvSpPr>
        <p:spPr>
          <a:xfrm>
            <a:off x="2271501" y="4294631"/>
            <a:ext cx="698178" cy="369332"/>
          </a:xfrm>
          <a:prstGeom prst="rect">
            <a:avLst/>
          </a:prstGeom>
          <a:noFill/>
        </p:spPr>
        <p:txBody>
          <a:bodyPr wrap="none" rtlCol="0">
            <a:spAutoFit/>
          </a:bodyPr>
          <a:lstStyle/>
          <a:p>
            <a:r>
              <a:rPr lang="en-US" dirty="0" smtClean="0"/>
              <a:t>1970</a:t>
            </a:r>
            <a:endParaRPr lang="en-US" dirty="0"/>
          </a:p>
        </p:txBody>
      </p:sp>
      <p:sp>
        <p:nvSpPr>
          <p:cNvPr id="14" name="TextBox 13"/>
          <p:cNvSpPr txBox="1"/>
          <p:nvPr/>
        </p:nvSpPr>
        <p:spPr>
          <a:xfrm>
            <a:off x="3586463" y="4294631"/>
            <a:ext cx="698178" cy="369332"/>
          </a:xfrm>
          <a:prstGeom prst="rect">
            <a:avLst/>
          </a:prstGeom>
          <a:noFill/>
        </p:spPr>
        <p:txBody>
          <a:bodyPr wrap="none" rtlCol="0">
            <a:spAutoFit/>
          </a:bodyPr>
          <a:lstStyle/>
          <a:p>
            <a:r>
              <a:rPr lang="en-US" dirty="0" smtClean="0"/>
              <a:t>1980</a:t>
            </a:r>
            <a:endParaRPr lang="en-US" dirty="0"/>
          </a:p>
        </p:txBody>
      </p:sp>
      <p:sp>
        <p:nvSpPr>
          <p:cNvPr id="15" name="TextBox 14"/>
          <p:cNvSpPr txBox="1"/>
          <p:nvPr/>
        </p:nvSpPr>
        <p:spPr>
          <a:xfrm>
            <a:off x="4972968" y="4294631"/>
            <a:ext cx="698178" cy="369332"/>
          </a:xfrm>
          <a:prstGeom prst="rect">
            <a:avLst/>
          </a:prstGeom>
          <a:noFill/>
        </p:spPr>
        <p:txBody>
          <a:bodyPr wrap="none" rtlCol="0">
            <a:spAutoFit/>
          </a:bodyPr>
          <a:lstStyle/>
          <a:p>
            <a:r>
              <a:rPr lang="en-US" dirty="0" smtClean="0"/>
              <a:t>1990</a:t>
            </a:r>
            <a:endParaRPr lang="en-US" dirty="0"/>
          </a:p>
        </p:txBody>
      </p:sp>
      <p:sp>
        <p:nvSpPr>
          <p:cNvPr id="16" name="TextBox 15"/>
          <p:cNvSpPr txBox="1"/>
          <p:nvPr/>
        </p:nvSpPr>
        <p:spPr>
          <a:xfrm>
            <a:off x="6287930" y="4294631"/>
            <a:ext cx="698178" cy="369332"/>
          </a:xfrm>
          <a:prstGeom prst="rect">
            <a:avLst/>
          </a:prstGeom>
          <a:noFill/>
        </p:spPr>
        <p:txBody>
          <a:bodyPr wrap="none" rtlCol="0">
            <a:spAutoFit/>
          </a:bodyPr>
          <a:lstStyle/>
          <a:p>
            <a:r>
              <a:rPr lang="en-US" dirty="0" smtClean="0"/>
              <a:t>2000</a:t>
            </a:r>
            <a:endParaRPr lang="en-US" dirty="0"/>
          </a:p>
        </p:txBody>
      </p:sp>
      <p:sp>
        <p:nvSpPr>
          <p:cNvPr id="17" name="TextBox 16"/>
          <p:cNvSpPr txBox="1"/>
          <p:nvPr/>
        </p:nvSpPr>
        <p:spPr>
          <a:xfrm>
            <a:off x="7585007" y="4294631"/>
            <a:ext cx="698178" cy="369332"/>
          </a:xfrm>
          <a:prstGeom prst="rect">
            <a:avLst/>
          </a:prstGeom>
          <a:noFill/>
        </p:spPr>
        <p:txBody>
          <a:bodyPr wrap="none" rtlCol="0">
            <a:spAutoFit/>
          </a:bodyPr>
          <a:lstStyle/>
          <a:p>
            <a:r>
              <a:rPr lang="en-US" dirty="0" smtClean="0"/>
              <a:t>2010</a:t>
            </a:r>
            <a:endParaRPr lang="en-US" dirty="0"/>
          </a:p>
        </p:txBody>
      </p:sp>
      <p:sp>
        <p:nvSpPr>
          <p:cNvPr id="18" name="TextBox 17"/>
          <p:cNvSpPr txBox="1"/>
          <p:nvPr/>
        </p:nvSpPr>
        <p:spPr>
          <a:xfrm>
            <a:off x="993055" y="4294631"/>
            <a:ext cx="698178" cy="369332"/>
          </a:xfrm>
          <a:prstGeom prst="rect">
            <a:avLst/>
          </a:prstGeom>
          <a:noFill/>
        </p:spPr>
        <p:txBody>
          <a:bodyPr wrap="none" rtlCol="0">
            <a:spAutoFit/>
          </a:bodyPr>
          <a:lstStyle/>
          <a:p>
            <a:r>
              <a:rPr lang="en-US" dirty="0" smtClean="0"/>
              <a:t>1960</a:t>
            </a:r>
            <a:endParaRPr lang="en-US" dirty="0"/>
          </a:p>
        </p:txBody>
      </p:sp>
      <p:sp>
        <p:nvSpPr>
          <p:cNvPr id="19" name="TextBox 18"/>
          <p:cNvSpPr txBox="1"/>
          <p:nvPr/>
        </p:nvSpPr>
        <p:spPr>
          <a:xfrm>
            <a:off x="983694" y="1931962"/>
            <a:ext cx="5212785" cy="461665"/>
          </a:xfrm>
          <a:prstGeom prst="rect">
            <a:avLst/>
          </a:prstGeom>
          <a:noFill/>
        </p:spPr>
        <p:txBody>
          <a:bodyPr wrap="none" rtlCol="0">
            <a:spAutoFit/>
          </a:bodyPr>
          <a:lstStyle/>
          <a:p>
            <a:r>
              <a:rPr lang="en-US" sz="2400" dirty="0" smtClean="0"/>
              <a:t>Bravo WYSIWYG text editor (1974)</a:t>
            </a:r>
            <a:endParaRPr lang="en-US" sz="2400" dirty="0"/>
          </a:p>
        </p:txBody>
      </p:sp>
      <p:sp>
        <p:nvSpPr>
          <p:cNvPr id="20" name="TextBox 19"/>
          <p:cNvSpPr txBox="1"/>
          <p:nvPr/>
        </p:nvSpPr>
        <p:spPr>
          <a:xfrm>
            <a:off x="4555751" y="5475070"/>
            <a:ext cx="3896319" cy="461665"/>
          </a:xfrm>
          <a:prstGeom prst="rect">
            <a:avLst/>
          </a:prstGeom>
          <a:noFill/>
        </p:spPr>
        <p:txBody>
          <a:bodyPr wrap="none" rtlCol="0">
            <a:spAutoFit/>
          </a:bodyPr>
          <a:lstStyle/>
          <a:p>
            <a:r>
              <a:rPr lang="en-US" sz="2400" dirty="0" smtClean="0"/>
              <a:t>Apple </a:t>
            </a:r>
            <a:r>
              <a:rPr lang="en-US" sz="2400" dirty="0" err="1" smtClean="0"/>
              <a:t>Laserprinter</a:t>
            </a:r>
            <a:r>
              <a:rPr lang="en-US" sz="2400" dirty="0" smtClean="0"/>
              <a:t> (1985)</a:t>
            </a:r>
            <a:endParaRPr lang="en-US" sz="2400" dirty="0"/>
          </a:p>
        </p:txBody>
      </p:sp>
      <p:sp>
        <p:nvSpPr>
          <p:cNvPr id="21" name="TextBox 20"/>
          <p:cNvSpPr txBox="1"/>
          <p:nvPr/>
        </p:nvSpPr>
        <p:spPr>
          <a:xfrm>
            <a:off x="4344787" y="4890528"/>
            <a:ext cx="3707866" cy="461665"/>
          </a:xfrm>
          <a:prstGeom prst="rect">
            <a:avLst/>
          </a:prstGeom>
          <a:noFill/>
        </p:spPr>
        <p:txBody>
          <a:bodyPr wrap="none" rtlCol="0">
            <a:spAutoFit/>
          </a:bodyPr>
          <a:lstStyle/>
          <a:p>
            <a:r>
              <a:rPr lang="en-US" sz="2400" dirty="0" smtClean="0"/>
              <a:t>Adobe Postscript (1982)</a:t>
            </a:r>
            <a:endParaRPr lang="en-US" sz="2400" dirty="0"/>
          </a:p>
        </p:txBody>
      </p:sp>
      <p:sp>
        <p:nvSpPr>
          <p:cNvPr id="22" name="TextBox 21"/>
          <p:cNvSpPr txBox="1"/>
          <p:nvPr/>
        </p:nvSpPr>
        <p:spPr>
          <a:xfrm>
            <a:off x="316494" y="1279381"/>
            <a:ext cx="4751571" cy="461665"/>
          </a:xfrm>
          <a:prstGeom prst="rect">
            <a:avLst/>
          </a:prstGeom>
          <a:noFill/>
        </p:spPr>
        <p:txBody>
          <a:bodyPr wrap="none" rtlCol="0">
            <a:spAutoFit/>
          </a:bodyPr>
          <a:lstStyle/>
          <a:p>
            <a:r>
              <a:rPr lang="en-US" sz="2400" dirty="0" smtClean="0"/>
              <a:t>Bezier curve (1962) for outlines </a:t>
            </a:r>
            <a:endParaRPr lang="en-US" sz="2400" dirty="0"/>
          </a:p>
        </p:txBody>
      </p:sp>
      <p:sp>
        <p:nvSpPr>
          <p:cNvPr id="23" name="TextBox 22"/>
          <p:cNvSpPr txBox="1"/>
          <p:nvPr/>
        </p:nvSpPr>
        <p:spPr>
          <a:xfrm>
            <a:off x="4846828" y="6059612"/>
            <a:ext cx="3742882" cy="461665"/>
          </a:xfrm>
          <a:prstGeom prst="rect">
            <a:avLst/>
          </a:prstGeom>
          <a:noFill/>
        </p:spPr>
        <p:txBody>
          <a:bodyPr wrap="none" rtlCol="0">
            <a:spAutoFit/>
          </a:bodyPr>
          <a:lstStyle/>
          <a:p>
            <a:r>
              <a:rPr lang="en-US" sz="2400" dirty="0" smtClean="0"/>
              <a:t>Aldus </a:t>
            </a:r>
            <a:r>
              <a:rPr lang="en-US" sz="2400" dirty="0" err="1" smtClean="0"/>
              <a:t>Pagemaker</a:t>
            </a:r>
            <a:r>
              <a:rPr lang="en-US" sz="2400" dirty="0" smtClean="0"/>
              <a:t> (1985)</a:t>
            </a:r>
            <a:endParaRPr lang="en-US" sz="2400" dirty="0"/>
          </a:p>
        </p:txBody>
      </p:sp>
      <p:sp>
        <p:nvSpPr>
          <p:cNvPr id="25" name="TextBox 24"/>
          <p:cNvSpPr txBox="1"/>
          <p:nvPr/>
        </p:nvSpPr>
        <p:spPr>
          <a:xfrm>
            <a:off x="1916616" y="2585239"/>
            <a:ext cx="3691335" cy="461665"/>
          </a:xfrm>
          <a:prstGeom prst="rect">
            <a:avLst/>
          </a:prstGeom>
          <a:noFill/>
        </p:spPr>
        <p:txBody>
          <a:bodyPr wrap="none" rtlCol="0">
            <a:spAutoFit/>
          </a:bodyPr>
          <a:lstStyle/>
          <a:p>
            <a:r>
              <a:rPr lang="en-US" sz="2400" dirty="0" smtClean="0"/>
              <a:t>First laser printer (1969)</a:t>
            </a:r>
            <a:endParaRPr lang="en-US" sz="2400" dirty="0"/>
          </a:p>
        </p:txBody>
      </p:sp>
      <p:pic>
        <p:nvPicPr>
          <p:cNvPr id="24" name="Picture 3" descr="warnock.jpg"/>
          <p:cNvPicPr>
            <a:picLocks noChangeAspect="1"/>
          </p:cNvPicPr>
          <p:nvPr/>
        </p:nvPicPr>
        <p:blipFill>
          <a:blip r:embed="rId3"/>
          <a:srcRect/>
          <a:stretch>
            <a:fillRect/>
          </a:stretch>
        </p:blipFill>
        <p:spPr bwMode="auto">
          <a:xfrm>
            <a:off x="6481209" y="989729"/>
            <a:ext cx="2056896" cy="2210396"/>
          </a:xfrm>
          <a:prstGeom prst="rect">
            <a:avLst/>
          </a:prstGeom>
          <a:noFill/>
          <a:ln w="9525">
            <a:noFill/>
            <a:miter lim="800000"/>
            <a:headEnd/>
            <a:tailEnd/>
          </a:ln>
        </p:spPr>
      </p:pic>
      <p:pic>
        <p:nvPicPr>
          <p:cNvPr id="27" name="Picture 5" descr="tex"/>
          <p:cNvPicPr>
            <a:picLocks noChangeAspect="1" noChangeArrowheads="1"/>
          </p:cNvPicPr>
          <p:nvPr/>
        </p:nvPicPr>
        <p:blipFill>
          <a:blip r:embed="rId4"/>
          <a:srcRect/>
          <a:stretch>
            <a:fillRect/>
          </a:stretch>
        </p:blipFill>
        <p:spPr bwMode="auto">
          <a:xfrm>
            <a:off x="1638212" y="4903351"/>
            <a:ext cx="1187796" cy="1546385"/>
          </a:xfrm>
          <a:prstGeom prst="rect">
            <a:avLst/>
          </a:prstGeom>
          <a:noFill/>
          <a:ln w="9525">
            <a:noFill/>
            <a:miter lim="800000"/>
            <a:headEnd/>
            <a:tailEnd/>
          </a:ln>
        </p:spPr>
      </p:pic>
      <p:sp>
        <p:nvSpPr>
          <p:cNvPr id="28" name="TextBox 27"/>
          <p:cNvSpPr txBox="1"/>
          <p:nvPr/>
        </p:nvSpPr>
        <p:spPr>
          <a:xfrm>
            <a:off x="82470" y="3244334"/>
            <a:ext cx="1224088" cy="369332"/>
          </a:xfrm>
          <a:prstGeom prst="rect">
            <a:avLst/>
          </a:prstGeom>
          <a:noFill/>
        </p:spPr>
        <p:txBody>
          <a:bodyPr wrap="none" rtlCol="0">
            <a:spAutoFit/>
          </a:bodyPr>
          <a:lstStyle/>
          <a:p>
            <a:r>
              <a:rPr lang="en-US" dirty="0" smtClean="0">
                <a:solidFill>
                  <a:srgbClr val="A6A6A6"/>
                </a:solidFill>
              </a:rPr>
              <a:t>Research</a:t>
            </a:r>
            <a:endParaRPr lang="en-US" dirty="0">
              <a:solidFill>
                <a:srgbClr val="A6A6A6"/>
              </a:solidFill>
            </a:endParaRPr>
          </a:p>
        </p:txBody>
      </p:sp>
      <p:sp>
        <p:nvSpPr>
          <p:cNvPr id="29" name="TextBox 28"/>
          <p:cNvSpPr txBox="1"/>
          <p:nvPr/>
        </p:nvSpPr>
        <p:spPr>
          <a:xfrm>
            <a:off x="69930" y="3693644"/>
            <a:ext cx="1185090" cy="369332"/>
          </a:xfrm>
          <a:prstGeom prst="rect">
            <a:avLst/>
          </a:prstGeom>
          <a:noFill/>
        </p:spPr>
        <p:txBody>
          <a:bodyPr wrap="none" rtlCol="0">
            <a:spAutoFit/>
          </a:bodyPr>
          <a:lstStyle/>
          <a:p>
            <a:r>
              <a:rPr lang="en-US" dirty="0" smtClean="0">
                <a:solidFill>
                  <a:srgbClr val="A6A6A6"/>
                </a:solidFill>
              </a:rPr>
              <a:t>Products</a:t>
            </a:r>
            <a:endParaRPr lang="en-US" dirty="0">
              <a:solidFill>
                <a:srgbClr val="A6A6A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a:t>
            </a:r>
            <a:endParaRPr lang="en-US" dirty="0"/>
          </a:p>
        </p:txBody>
      </p:sp>
      <p:cxnSp>
        <p:nvCxnSpPr>
          <p:cNvPr id="5" name="Straight Connector 4"/>
          <p:cNvCxnSpPr/>
          <p:nvPr/>
        </p:nvCxnSpPr>
        <p:spPr bwMode="auto">
          <a:xfrm>
            <a:off x="286169" y="3697288"/>
            <a:ext cx="8620847" cy="1588"/>
          </a:xfrm>
          <a:prstGeom prst="line">
            <a:avLst/>
          </a:prstGeom>
          <a:noFill/>
          <a:ln w="50800" cap="flat" cmpd="sng" algn="ctr">
            <a:solidFill>
              <a:srgbClr val="3366FF"/>
            </a:solidFill>
            <a:prstDash val="solid"/>
            <a:round/>
            <a:headEnd type="none" w="med" len="med"/>
            <a:tailEnd type="none" w="med" len="med"/>
          </a:ln>
          <a:effectLst/>
        </p:spPr>
      </p:cxnSp>
      <p:cxnSp>
        <p:nvCxnSpPr>
          <p:cNvPr id="7" name="Straight Connector 6"/>
          <p:cNvCxnSpPr/>
          <p:nvPr/>
        </p:nvCxnSpPr>
        <p:spPr bwMode="auto">
          <a:xfrm rot="5400000">
            <a:off x="849493"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8" name="Straight Connector 7"/>
          <p:cNvCxnSpPr/>
          <p:nvPr/>
        </p:nvCxnSpPr>
        <p:spPr bwMode="auto">
          <a:xfrm rot="5400000">
            <a:off x="2189499"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9" name="Straight Connector 8"/>
          <p:cNvCxnSpPr/>
          <p:nvPr/>
        </p:nvCxnSpPr>
        <p:spPr bwMode="auto">
          <a:xfrm rot="5400000">
            <a:off x="3529505"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0" name="Straight Connector 9"/>
          <p:cNvCxnSpPr/>
          <p:nvPr/>
        </p:nvCxnSpPr>
        <p:spPr bwMode="auto">
          <a:xfrm rot="5400000">
            <a:off x="4869511"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1" name="Straight Connector 10"/>
          <p:cNvCxnSpPr/>
          <p:nvPr/>
        </p:nvCxnSpPr>
        <p:spPr bwMode="auto">
          <a:xfrm rot="5400000">
            <a:off x="6209517"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2" name="Straight Connector 11"/>
          <p:cNvCxnSpPr/>
          <p:nvPr/>
        </p:nvCxnSpPr>
        <p:spPr bwMode="auto">
          <a:xfrm rot="5400000">
            <a:off x="7549523" y="3740656"/>
            <a:ext cx="876536" cy="1588"/>
          </a:xfrm>
          <a:prstGeom prst="line">
            <a:avLst/>
          </a:prstGeom>
          <a:noFill/>
          <a:ln w="38100" cap="flat" cmpd="sng" algn="ctr">
            <a:solidFill>
              <a:srgbClr val="3366FF"/>
            </a:solidFill>
            <a:prstDash val="solid"/>
            <a:round/>
            <a:headEnd type="none" w="med" len="med"/>
            <a:tailEnd type="none" w="med" len="med"/>
          </a:ln>
          <a:effectLst/>
        </p:spPr>
      </p:cxnSp>
      <p:sp>
        <p:nvSpPr>
          <p:cNvPr id="19" name="TextBox 18"/>
          <p:cNvSpPr txBox="1"/>
          <p:nvPr/>
        </p:nvSpPr>
        <p:spPr>
          <a:xfrm>
            <a:off x="1838860" y="5015015"/>
            <a:ext cx="2733140" cy="461665"/>
          </a:xfrm>
          <a:prstGeom prst="rect">
            <a:avLst/>
          </a:prstGeom>
          <a:noFill/>
        </p:spPr>
        <p:txBody>
          <a:bodyPr wrap="none" rtlCol="0">
            <a:spAutoFit/>
          </a:bodyPr>
          <a:lstStyle/>
          <a:p>
            <a:r>
              <a:rPr lang="en-US" sz="2400" dirty="0" smtClean="0"/>
              <a:t>Optical CD (1982)</a:t>
            </a:r>
            <a:endParaRPr lang="en-US" sz="2400" dirty="0"/>
          </a:p>
        </p:txBody>
      </p:sp>
      <p:sp>
        <p:nvSpPr>
          <p:cNvPr id="20" name="TextBox 19"/>
          <p:cNvSpPr txBox="1"/>
          <p:nvPr/>
        </p:nvSpPr>
        <p:spPr>
          <a:xfrm>
            <a:off x="5798438" y="4990652"/>
            <a:ext cx="2767104" cy="461665"/>
          </a:xfrm>
          <a:prstGeom prst="rect">
            <a:avLst/>
          </a:prstGeom>
          <a:noFill/>
        </p:spPr>
        <p:txBody>
          <a:bodyPr wrap="none" rtlCol="0">
            <a:spAutoFit/>
          </a:bodyPr>
          <a:lstStyle/>
          <a:p>
            <a:r>
              <a:rPr lang="en-US" sz="2400" dirty="0" smtClean="0"/>
              <a:t>Apple iPod (2001)</a:t>
            </a:r>
            <a:endParaRPr lang="en-US" sz="2400" dirty="0"/>
          </a:p>
        </p:txBody>
      </p:sp>
      <p:sp>
        <p:nvSpPr>
          <p:cNvPr id="21" name="TextBox 20"/>
          <p:cNvSpPr txBox="1"/>
          <p:nvPr/>
        </p:nvSpPr>
        <p:spPr>
          <a:xfrm>
            <a:off x="2871955" y="5809615"/>
            <a:ext cx="3400089" cy="461665"/>
          </a:xfrm>
          <a:prstGeom prst="rect">
            <a:avLst/>
          </a:prstGeom>
          <a:noFill/>
        </p:spPr>
        <p:txBody>
          <a:bodyPr wrap="none" rtlCol="0">
            <a:spAutoFit/>
          </a:bodyPr>
          <a:lstStyle/>
          <a:p>
            <a:r>
              <a:rPr lang="en-US" sz="2400" dirty="0" smtClean="0"/>
              <a:t>Internet Radio (1990s)</a:t>
            </a:r>
            <a:endParaRPr lang="en-US" sz="2400" dirty="0"/>
          </a:p>
        </p:txBody>
      </p:sp>
      <p:sp>
        <p:nvSpPr>
          <p:cNvPr id="22" name="TextBox 21"/>
          <p:cNvSpPr txBox="1"/>
          <p:nvPr/>
        </p:nvSpPr>
        <p:spPr>
          <a:xfrm>
            <a:off x="1050064" y="2079963"/>
            <a:ext cx="4357834" cy="830997"/>
          </a:xfrm>
          <a:prstGeom prst="rect">
            <a:avLst/>
          </a:prstGeom>
          <a:noFill/>
        </p:spPr>
        <p:txBody>
          <a:bodyPr wrap="none" rtlCol="0">
            <a:spAutoFit/>
          </a:bodyPr>
          <a:lstStyle/>
          <a:p>
            <a:r>
              <a:rPr lang="en-US" sz="2400" dirty="0" err="1" smtClean="0"/>
              <a:t>Soundstream</a:t>
            </a:r>
            <a:r>
              <a:rPr lang="en-US" sz="2400" dirty="0" smtClean="0"/>
              <a:t> restoration</a:t>
            </a:r>
          </a:p>
          <a:p>
            <a:r>
              <a:rPr lang="en-US" sz="2400" dirty="0" smtClean="0"/>
              <a:t>of Caruso recordings (1975)</a:t>
            </a:r>
            <a:endParaRPr lang="en-US" sz="2400" dirty="0"/>
          </a:p>
        </p:txBody>
      </p:sp>
      <p:sp>
        <p:nvSpPr>
          <p:cNvPr id="25" name="TextBox 24"/>
          <p:cNvSpPr txBox="1"/>
          <p:nvPr/>
        </p:nvSpPr>
        <p:spPr>
          <a:xfrm>
            <a:off x="1741906" y="2934345"/>
            <a:ext cx="3177973" cy="461665"/>
          </a:xfrm>
          <a:prstGeom prst="rect">
            <a:avLst/>
          </a:prstGeom>
          <a:noFill/>
        </p:spPr>
        <p:txBody>
          <a:bodyPr wrap="none" rtlCol="0">
            <a:spAutoFit/>
          </a:bodyPr>
          <a:lstStyle/>
          <a:p>
            <a:r>
              <a:rPr lang="en-US" sz="2400" dirty="0" smtClean="0"/>
              <a:t>MP3 standard (1991)</a:t>
            </a:r>
            <a:endParaRPr lang="en-US" sz="2400" dirty="0"/>
          </a:p>
        </p:txBody>
      </p:sp>
      <p:sp>
        <p:nvSpPr>
          <p:cNvPr id="26" name="TextBox 25"/>
          <p:cNvSpPr txBox="1"/>
          <p:nvPr/>
        </p:nvSpPr>
        <p:spPr>
          <a:xfrm>
            <a:off x="265563" y="1038453"/>
            <a:ext cx="4306437" cy="461665"/>
          </a:xfrm>
          <a:prstGeom prst="rect">
            <a:avLst/>
          </a:prstGeom>
          <a:noFill/>
        </p:spPr>
        <p:txBody>
          <a:bodyPr wrap="none" rtlCol="0">
            <a:spAutoFit/>
          </a:bodyPr>
          <a:lstStyle/>
          <a:p>
            <a:r>
              <a:rPr lang="en-US" sz="2400" dirty="0" smtClean="0"/>
              <a:t>Reed-Solomon codes (1960)</a:t>
            </a:r>
            <a:endParaRPr lang="en-US" sz="2400" dirty="0"/>
          </a:p>
        </p:txBody>
      </p:sp>
      <p:pic>
        <p:nvPicPr>
          <p:cNvPr id="24" name="Picture 23" descr="ipod-nano.jpg"/>
          <p:cNvPicPr>
            <a:picLocks noChangeAspect="1"/>
          </p:cNvPicPr>
          <p:nvPr/>
        </p:nvPicPr>
        <p:blipFill>
          <a:blip r:embed="rId3"/>
          <a:stretch>
            <a:fillRect/>
          </a:stretch>
        </p:blipFill>
        <p:spPr>
          <a:xfrm>
            <a:off x="6102872" y="1296787"/>
            <a:ext cx="2061667" cy="1623562"/>
          </a:xfrm>
          <a:prstGeom prst="rect">
            <a:avLst/>
          </a:prstGeom>
        </p:spPr>
      </p:pic>
      <p:sp>
        <p:nvSpPr>
          <p:cNvPr id="27" name="TextBox 26"/>
          <p:cNvSpPr txBox="1"/>
          <p:nvPr/>
        </p:nvSpPr>
        <p:spPr>
          <a:xfrm>
            <a:off x="2271501" y="4311126"/>
            <a:ext cx="698178" cy="369332"/>
          </a:xfrm>
          <a:prstGeom prst="rect">
            <a:avLst/>
          </a:prstGeom>
          <a:noFill/>
        </p:spPr>
        <p:txBody>
          <a:bodyPr wrap="none" rtlCol="0">
            <a:spAutoFit/>
          </a:bodyPr>
          <a:lstStyle/>
          <a:p>
            <a:r>
              <a:rPr lang="en-US" dirty="0" smtClean="0"/>
              <a:t>1970</a:t>
            </a:r>
            <a:endParaRPr lang="en-US" dirty="0"/>
          </a:p>
        </p:txBody>
      </p:sp>
      <p:sp>
        <p:nvSpPr>
          <p:cNvPr id="28" name="TextBox 27"/>
          <p:cNvSpPr txBox="1"/>
          <p:nvPr/>
        </p:nvSpPr>
        <p:spPr>
          <a:xfrm>
            <a:off x="3586463" y="4311126"/>
            <a:ext cx="698178" cy="369332"/>
          </a:xfrm>
          <a:prstGeom prst="rect">
            <a:avLst/>
          </a:prstGeom>
          <a:noFill/>
        </p:spPr>
        <p:txBody>
          <a:bodyPr wrap="none" rtlCol="0">
            <a:spAutoFit/>
          </a:bodyPr>
          <a:lstStyle/>
          <a:p>
            <a:r>
              <a:rPr lang="en-US" dirty="0" smtClean="0"/>
              <a:t>1980</a:t>
            </a:r>
            <a:endParaRPr lang="en-US" dirty="0"/>
          </a:p>
        </p:txBody>
      </p:sp>
      <p:sp>
        <p:nvSpPr>
          <p:cNvPr id="29" name="TextBox 28"/>
          <p:cNvSpPr txBox="1"/>
          <p:nvPr/>
        </p:nvSpPr>
        <p:spPr>
          <a:xfrm>
            <a:off x="4972968" y="4311126"/>
            <a:ext cx="698178" cy="369332"/>
          </a:xfrm>
          <a:prstGeom prst="rect">
            <a:avLst/>
          </a:prstGeom>
          <a:noFill/>
        </p:spPr>
        <p:txBody>
          <a:bodyPr wrap="none" rtlCol="0">
            <a:spAutoFit/>
          </a:bodyPr>
          <a:lstStyle/>
          <a:p>
            <a:r>
              <a:rPr lang="en-US" dirty="0" smtClean="0"/>
              <a:t>1990</a:t>
            </a:r>
            <a:endParaRPr lang="en-US" dirty="0"/>
          </a:p>
        </p:txBody>
      </p:sp>
      <p:sp>
        <p:nvSpPr>
          <p:cNvPr id="30" name="TextBox 29"/>
          <p:cNvSpPr txBox="1"/>
          <p:nvPr/>
        </p:nvSpPr>
        <p:spPr>
          <a:xfrm>
            <a:off x="6287930" y="4311126"/>
            <a:ext cx="698178" cy="369332"/>
          </a:xfrm>
          <a:prstGeom prst="rect">
            <a:avLst/>
          </a:prstGeom>
          <a:noFill/>
        </p:spPr>
        <p:txBody>
          <a:bodyPr wrap="none" rtlCol="0">
            <a:spAutoFit/>
          </a:bodyPr>
          <a:lstStyle/>
          <a:p>
            <a:r>
              <a:rPr lang="en-US" dirty="0" smtClean="0"/>
              <a:t>2000</a:t>
            </a:r>
            <a:endParaRPr lang="en-US" dirty="0"/>
          </a:p>
        </p:txBody>
      </p:sp>
      <p:sp>
        <p:nvSpPr>
          <p:cNvPr id="31" name="TextBox 30"/>
          <p:cNvSpPr txBox="1"/>
          <p:nvPr/>
        </p:nvSpPr>
        <p:spPr>
          <a:xfrm>
            <a:off x="7585007" y="4311126"/>
            <a:ext cx="698178" cy="369332"/>
          </a:xfrm>
          <a:prstGeom prst="rect">
            <a:avLst/>
          </a:prstGeom>
          <a:noFill/>
        </p:spPr>
        <p:txBody>
          <a:bodyPr wrap="none" rtlCol="0">
            <a:spAutoFit/>
          </a:bodyPr>
          <a:lstStyle/>
          <a:p>
            <a:r>
              <a:rPr lang="en-US" dirty="0" smtClean="0"/>
              <a:t>2010</a:t>
            </a:r>
            <a:endParaRPr lang="en-US" dirty="0"/>
          </a:p>
        </p:txBody>
      </p:sp>
      <p:sp>
        <p:nvSpPr>
          <p:cNvPr id="32" name="TextBox 31"/>
          <p:cNvSpPr txBox="1"/>
          <p:nvPr/>
        </p:nvSpPr>
        <p:spPr>
          <a:xfrm>
            <a:off x="993055" y="4311126"/>
            <a:ext cx="698178" cy="369332"/>
          </a:xfrm>
          <a:prstGeom prst="rect">
            <a:avLst/>
          </a:prstGeom>
          <a:noFill/>
        </p:spPr>
        <p:txBody>
          <a:bodyPr wrap="none" rtlCol="0">
            <a:spAutoFit/>
          </a:bodyPr>
          <a:lstStyle/>
          <a:p>
            <a:r>
              <a:rPr lang="en-US" dirty="0" smtClean="0"/>
              <a:t>1960</a:t>
            </a:r>
            <a:endParaRPr lang="en-US" dirty="0"/>
          </a:p>
        </p:txBody>
      </p:sp>
      <p:sp>
        <p:nvSpPr>
          <p:cNvPr id="33" name="TextBox 32"/>
          <p:cNvSpPr txBox="1"/>
          <p:nvPr/>
        </p:nvSpPr>
        <p:spPr>
          <a:xfrm>
            <a:off x="82470" y="3244334"/>
            <a:ext cx="1224088" cy="369332"/>
          </a:xfrm>
          <a:prstGeom prst="rect">
            <a:avLst/>
          </a:prstGeom>
          <a:noFill/>
        </p:spPr>
        <p:txBody>
          <a:bodyPr wrap="none" rtlCol="0">
            <a:spAutoFit/>
          </a:bodyPr>
          <a:lstStyle/>
          <a:p>
            <a:r>
              <a:rPr lang="en-US" dirty="0" smtClean="0">
                <a:solidFill>
                  <a:srgbClr val="A6A6A6"/>
                </a:solidFill>
              </a:rPr>
              <a:t>Research</a:t>
            </a:r>
            <a:endParaRPr lang="en-US" dirty="0">
              <a:solidFill>
                <a:srgbClr val="A6A6A6"/>
              </a:solidFill>
            </a:endParaRPr>
          </a:p>
        </p:txBody>
      </p:sp>
      <p:sp>
        <p:nvSpPr>
          <p:cNvPr id="34" name="TextBox 33"/>
          <p:cNvSpPr txBox="1"/>
          <p:nvPr/>
        </p:nvSpPr>
        <p:spPr>
          <a:xfrm>
            <a:off x="69930" y="3693644"/>
            <a:ext cx="1185090" cy="369332"/>
          </a:xfrm>
          <a:prstGeom prst="rect">
            <a:avLst/>
          </a:prstGeom>
          <a:noFill/>
        </p:spPr>
        <p:txBody>
          <a:bodyPr wrap="none" rtlCol="0">
            <a:spAutoFit/>
          </a:bodyPr>
          <a:lstStyle/>
          <a:p>
            <a:r>
              <a:rPr lang="en-US" dirty="0" smtClean="0">
                <a:solidFill>
                  <a:srgbClr val="A6A6A6"/>
                </a:solidFill>
              </a:rPr>
              <a:t>Products</a:t>
            </a:r>
            <a:endParaRPr lang="en-US" dirty="0">
              <a:solidFill>
                <a:srgbClr val="A6A6A6"/>
              </a:solidFill>
            </a:endParaRPr>
          </a:p>
        </p:txBody>
      </p:sp>
      <p:sp>
        <p:nvSpPr>
          <p:cNvPr id="35" name="TextBox 34"/>
          <p:cNvSpPr txBox="1"/>
          <p:nvPr/>
        </p:nvSpPr>
        <p:spPr>
          <a:xfrm>
            <a:off x="566411" y="1603241"/>
            <a:ext cx="3143709" cy="461665"/>
          </a:xfrm>
          <a:prstGeom prst="rect">
            <a:avLst/>
          </a:prstGeom>
          <a:noFill/>
        </p:spPr>
        <p:txBody>
          <a:bodyPr wrap="none" rtlCol="0">
            <a:spAutoFit/>
          </a:bodyPr>
          <a:lstStyle/>
          <a:p>
            <a:r>
              <a:rPr lang="en-US" sz="2400" dirty="0" smtClean="0"/>
              <a:t>FM Synthesis (1973)</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Photography</a:t>
            </a:r>
            <a:endParaRPr lang="en-US" dirty="0"/>
          </a:p>
        </p:txBody>
      </p:sp>
      <p:cxnSp>
        <p:nvCxnSpPr>
          <p:cNvPr id="5" name="Straight Connector 4"/>
          <p:cNvCxnSpPr/>
          <p:nvPr/>
        </p:nvCxnSpPr>
        <p:spPr bwMode="auto">
          <a:xfrm>
            <a:off x="286169" y="3697288"/>
            <a:ext cx="8620847" cy="1588"/>
          </a:xfrm>
          <a:prstGeom prst="line">
            <a:avLst/>
          </a:prstGeom>
          <a:noFill/>
          <a:ln w="50800" cap="flat" cmpd="sng" algn="ctr">
            <a:solidFill>
              <a:srgbClr val="3366FF"/>
            </a:solidFill>
            <a:prstDash val="solid"/>
            <a:round/>
            <a:headEnd type="none" w="med" len="med"/>
            <a:tailEnd type="none" w="med" len="med"/>
          </a:ln>
          <a:effectLst/>
        </p:spPr>
      </p:cxnSp>
      <p:cxnSp>
        <p:nvCxnSpPr>
          <p:cNvPr id="7" name="Straight Connector 6"/>
          <p:cNvCxnSpPr/>
          <p:nvPr/>
        </p:nvCxnSpPr>
        <p:spPr bwMode="auto">
          <a:xfrm rot="5400000">
            <a:off x="849493"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8" name="Straight Connector 7"/>
          <p:cNvCxnSpPr/>
          <p:nvPr/>
        </p:nvCxnSpPr>
        <p:spPr bwMode="auto">
          <a:xfrm rot="5400000">
            <a:off x="2189499"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9" name="Straight Connector 8"/>
          <p:cNvCxnSpPr/>
          <p:nvPr/>
        </p:nvCxnSpPr>
        <p:spPr bwMode="auto">
          <a:xfrm rot="5400000">
            <a:off x="3529505"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0" name="Straight Connector 9"/>
          <p:cNvCxnSpPr/>
          <p:nvPr/>
        </p:nvCxnSpPr>
        <p:spPr bwMode="auto">
          <a:xfrm rot="5400000">
            <a:off x="4869511"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1" name="Straight Connector 10"/>
          <p:cNvCxnSpPr/>
          <p:nvPr/>
        </p:nvCxnSpPr>
        <p:spPr bwMode="auto">
          <a:xfrm rot="5400000">
            <a:off x="6209517"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2" name="Straight Connector 11"/>
          <p:cNvCxnSpPr/>
          <p:nvPr/>
        </p:nvCxnSpPr>
        <p:spPr bwMode="auto">
          <a:xfrm rot="5400000">
            <a:off x="7549523" y="3740656"/>
            <a:ext cx="876536" cy="1588"/>
          </a:xfrm>
          <a:prstGeom prst="line">
            <a:avLst/>
          </a:prstGeom>
          <a:noFill/>
          <a:ln w="38100" cap="flat" cmpd="sng" algn="ctr">
            <a:solidFill>
              <a:srgbClr val="3366FF"/>
            </a:solidFill>
            <a:prstDash val="solid"/>
            <a:round/>
            <a:headEnd type="none" w="med" len="med"/>
            <a:tailEnd type="none" w="med" len="med"/>
          </a:ln>
          <a:effectLst/>
        </p:spPr>
      </p:cxnSp>
      <p:sp>
        <p:nvSpPr>
          <p:cNvPr id="13" name="TextBox 12"/>
          <p:cNvSpPr txBox="1"/>
          <p:nvPr/>
        </p:nvSpPr>
        <p:spPr>
          <a:xfrm>
            <a:off x="951964" y="4265123"/>
            <a:ext cx="698178" cy="369332"/>
          </a:xfrm>
          <a:prstGeom prst="rect">
            <a:avLst/>
          </a:prstGeom>
          <a:noFill/>
        </p:spPr>
        <p:txBody>
          <a:bodyPr wrap="none" rtlCol="0">
            <a:spAutoFit/>
          </a:bodyPr>
          <a:lstStyle/>
          <a:p>
            <a:r>
              <a:rPr lang="en-US" dirty="0" smtClean="0"/>
              <a:t>1985</a:t>
            </a:r>
            <a:endParaRPr lang="en-US" dirty="0"/>
          </a:p>
        </p:txBody>
      </p:sp>
      <p:sp>
        <p:nvSpPr>
          <p:cNvPr id="14" name="TextBox 13"/>
          <p:cNvSpPr txBox="1"/>
          <p:nvPr/>
        </p:nvSpPr>
        <p:spPr>
          <a:xfrm>
            <a:off x="2266926" y="4265123"/>
            <a:ext cx="698178" cy="369332"/>
          </a:xfrm>
          <a:prstGeom prst="rect">
            <a:avLst/>
          </a:prstGeom>
          <a:noFill/>
        </p:spPr>
        <p:txBody>
          <a:bodyPr wrap="none" rtlCol="0">
            <a:spAutoFit/>
          </a:bodyPr>
          <a:lstStyle/>
          <a:p>
            <a:r>
              <a:rPr lang="en-US" dirty="0" smtClean="0"/>
              <a:t>1990</a:t>
            </a:r>
            <a:endParaRPr lang="en-US" dirty="0"/>
          </a:p>
        </p:txBody>
      </p:sp>
      <p:sp>
        <p:nvSpPr>
          <p:cNvPr id="15" name="TextBox 14"/>
          <p:cNvSpPr txBox="1"/>
          <p:nvPr/>
        </p:nvSpPr>
        <p:spPr>
          <a:xfrm>
            <a:off x="3653431" y="4265123"/>
            <a:ext cx="698178" cy="369332"/>
          </a:xfrm>
          <a:prstGeom prst="rect">
            <a:avLst/>
          </a:prstGeom>
          <a:noFill/>
        </p:spPr>
        <p:txBody>
          <a:bodyPr wrap="none" rtlCol="0">
            <a:spAutoFit/>
          </a:bodyPr>
          <a:lstStyle/>
          <a:p>
            <a:r>
              <a:rPr lang="en-US" dirty="0" smtClean="0"/>
              <a:t>1995</a:t>
            </a:r>
            <a:endParaRPr lang="en-US" dirty="0"/>
          </a:p>
        </p:txBody>
      </p:sp>
      <p:sp>
        <p:nvSpPr>
          <p:cNvPr id="16" name="TextBox 15"/>
          <p:cNvSpPr txBox="1"/>
          <p:nvPr/>
        </p:nvSpPr>
        <p:spPr>
          <a:xfrm>
            <a:off x="4968393" y="4265123"/>
            <a:ext cx="698178" cy="369332"/>
          </a:xfrm>
          <a:prstGeom prst="rect">
            <a:avLst/>
          </a:prstGeom>
          <a:noFill/>
        </p:spPr>
        <p:txBody>
          <a:bodyPr wrap="none" rtlCol="0">
            <a:spAutoFit/>
          </a:bodyPr>
          <a:lstStyle/>
          <a:p>
            <a:r>
              <a:rPr lang="en-US" dirty="0" smtClean="0"/>
              <a:t>2000</a:t>
            </a:r>
            <a:endParaRPr lang="en-US" dirty="0"/>
          </a:p>
        </p:txBody>
      </p:sp>
      <p:sp>
        <p:nvSpPr>
          <p:cNvPr id="17" name="TextBox 16"/>
          <p:cNvSpPr txBox="1"/>
          <p:nvPr/>
        </p:nvSpPr>
        <p:spPr>
          <a:xfrm>
            <a:off x="6265470" y="4265123"/>
            <a:ext cx="698178" cy="369332"/>
          </a:xfrm>
          <a:prstGeom prst="rect">
            <a:avLst/>
          </a:prstGeom>
          <a:noFill/>
        </p:spPr>
        <p:txBody>
          <a:bodyPr wrap="none" rtlCol="0">
            <a:spAutoFit/>
          </a:bodyPr>
          <a:lstStyle/>
          <a:p>
            <a:r>
              <a:rPr lang="en-US" dirty="0" smtClean="0"/>
              <a:t>2005</a:t>
            </a:r>
            <a:endParaRPr lang="en-US" dirty="0"/>
          </a:p>
        </p:txBody>
      </p:sp>
      <p:sp>
        <p:nvSpPr>
          <p:cNvPr id="19" name="TextBox 18"/>
          <p:cNvSpPr txBox="1"/>
          <p:nvPr/>
        </p:nvSpPr>
        <p:spPr>
          <a:xfrm>
            <a:off x="2121797" y="1832989"/>
            <a:ext cx="3177973" cy="461665"/>
          </a:xfrm>
          <a:prstGeom prst="rect">
            <a:avLst/>
          </a:prstGeom>
          <a:noFill/>
        </p:spPr>
        <p:txBody>
          <a:bodyPr wrap="none" rtlCol="0">
            <a:spAutoFit/>
          </a:bodyPr>
          <a:lstStyle/>
          <a:p>
            <a:r>
              <a:rPr lang="en-US" sz="2400" dirty="0" smtClean="0"/>
              <a:t>CMOS imager (1993)</a:t>
            </a:r>
            <a:endParaRPr lang="en-US" sz="2400" dirty="0"/>
          </a:p>
        </p:txBody>
      </p:sp>
      <p:sp>
        <p:nvSpPr>
          <p:cNvPr id="20" name="TextBox 19"/>
          <p:cNvSpPr txBox="1"/>
          <p:nvPr/>
        </p:nvSpPr>
        <p:spPr>
          <a:xfrm>
            <a:off x="2725835" y="4878189"/>
            <a:ext cx="4323119" cy="461665"/>
          </a:xfrm>
          <a:prstGeom prst="rect">
            <a:avLst/>
          </a:prstGeom>
          <a:noFill/>
        </p:spPr>
        <p:txBody>
          <a:bodyPr wrap="none" rtlCol="0">
            <a:spAutoFit/>
          </a:bodyPr>
          <a:lstStyle/>
          <a:p>
            <a:r>
              <a:rPr lang="en-US" sz="2400" dirty="0" smtClean="0"/>
              <a:t>Adobe Photoshop 1.0 (1990)</a:t>
            </a:r>
            <a:endParaRPr lang="en-US" sz="2400" dirty="0"/>
          </a:p>
        </p:txBody>
      </p:sp>
      <p:sp>
        <p:nvSpPr>
          <p:cNvPr id="21" name="TextBox 20"/>
          <p:cNvSpPr txBox="1"/>
          <p:nvPr/>
        </p:nvSpPr>
        <p:spPr>
          <a:xfrm>
            <a:off x="3171491" y="5489014"/>
            <a:ext cx="4186513" cy="461665"/>
          </a:xfrm>
          <a:prstGeom prst="rect">
            <a:avLst/>
          </a:prstGeom>
          <a:noFill/>
        </p:spPr>
        <p:txBody>
          <a:bodyPr wrap="none" rtlCol="0">
            <a:spAutoFit/>
          </a:bodyPr>
          <a:lstStyle/>
          <a:p>
            <a:r>
              <a:rPr lang="en-US" sz="2400" dirty="0" smtClean="0"/>
              <a:t>Nikon D1 digital SLR (1999)</a:t>
            </a:r>
            <a:endParaRPr lang="en-US" sz="2400" dirty="0"/>
          </a:p>
        </p:txBody>
      </p:sp>
      <p:sp>
        <p:nvSpPr>
          <p:cNvPr id="22" name="TextBox 21"/>
          <p:cNvSpPr txBox="1"/>
          <p:nvPr/>
        </p:nvSpPr>
        <p:spPr>
          <a:xfrm>
            <a:off x="316494" y="1279381"/>
            <a:ext cx="2921443" cy="461665"/>
          </a:xfrm>
          <a:prstGeom prst="rect">
            <a:avLst/>
          </a:prstGeom>
          <a:noFill/>
        </p:spPr>
        <p:txBody>
          <a:bodyPr wrap="none" rtlCol="0">
            <a:spAutoFit/>
          </a:bodyPr>
          <a:lstStyle/>
          <a:p>
            <a:r>
              <a:rPr lang="en-US" sz="2400" dirty="0" smtClean="0"/>
              <a:t>CCD imager (1969)</a:t>
            </a:r>
            <a:endParaRPr lang="en-US" sz="2400" dirty="0"/>
          </a:p>
        </p:txBody>
      </p:sp>
      <p:sp>
        <p:nvSpPr>
          <p:cNvPr id="25" name="TextBox 24"/>
          <p:cNvSpPr txBox="1"/>
          <p:nvPr/>
        </p:nvSpPr>
        <p:spPr>
          <a:xfrm>
            <a:off x="3994702" y="1298593"/>
            <a:ext cx="4785535" cy="461665"/>
          </a:xfrm>
          <a:prstGeom prst="rect">
            <a:avLst/>
          </a:prstGeom>
          <a:noFill/>
        </p:spPr>
        <p:txBody>
          <a:bodyPr wrap="none" rtlCol="0">
            <a:spAutoFit/>
          </a:bodyPr>
          <a:lstStyle/>
          <a:p>
            <a:r>
              <a:rPr lang="en-US" sz="2400" dirty="0" smtClean="0"/>
              <a:t>First digital paint system (1974)</a:t>
            </a:r>
            <a:endParaRPr lang="en-US" sz="2400" dirty="0"/>
          </a:p>
        </p:txBody>
      </p:sp>
      <p:sp>
        <p:nvSpPr>
          <p:cNvPr id="24" name="TextBox 23"/>
          <p:cNvSpPr txBox="1"/>
          <p:nvPr/>
        </p:nvSpPr>
        <p:spPr>
          <a:xfrm>
            <a:off x="3038035" y="2439839"/>
            <a:ext cx="3998961" cy="461665"/>
          </a:xfrm>
          <a:prstGeom prst="rect">
            <a:avLst/>
          </a:prstGeom>
          <a:noFill/>
        </p:spPr>
        <p:txBody>
          <a:bodyPr wrap="none" rtlCol="0">
            <a:spAutoFit/>
          </a:bodyPr>
          <a:lstStyle/>
          <a:p>
            <a:r>
              <a:rPr lang="en-US" sz="2400" dirty="0" smtClean="0"/>
              <a:t>Discrete-cosine transform</a:t>
            </a:r>
            <a:endParaRPr lang="en-US" sz="2400" dirty="0"/>
          </a:p>
        </p:txBody>
      </p:sp>
      <p:sp>
        <p:nvSpPr>
          <p:cNvPr id="26" name="TextBox 25"/>
          <p:cNvSpPr txBox="1"/>
          <p:nvPr/>
        </p:nvSpPr>
        <p:spPr>
          <a:xfrm>
            <a:off x="3917692" y="6169270"/>
            <a:ext cx="4733988" cy="461665"/>
          </a:xfrm>
          <a:prstGeom prst="rect">
            <a:avLst/>
          </a:prstGeom>
          <a:noFill/>
        </p:spPr>
        <p:txBody>
          <a:bodyPr wrap="none" rtlCol="0">
            <a:spAutoFit/>
          </a:bodyPr>
          <a:lstStyle/>
          <a:p>
            <a:r>
              <a:rPr lang="en-US" sz="2400" dirty="0" err="1" smtClean="0"/>
              <a:t>flickr.com</a:t>
            </a:r>
            <a:r>
              <a:rPr lang="en-US" sz="2400" dirty="0" smtClean="0"/>
              <a:t> </a:t>
            </a:r>
            <a:r>
              <a:rPr lang="en-US" sz="2400" dirty="0" err="1" smtClean="0"/>
              <a:t>photosharing</a:t>
            </a:r>
            <a:r>
              <a:rPr lang="en-US" sz="2400" dirty="0" smtClean="0"/>
              <a:t> (2004)</a:t>
            </a:r>
            <a:endParaRPr lang="en-US" sz="2400" dirty="0"/>
          </a:p>
        </p:txBody>
      </p:sp>
      <p:pic>
        <p:nvPicPr>
          <p:cNvPr id="23" name="Picture 22" descr="B_Nikon 3.jpg"/>
          <p:cNvPicPr>
            <a:picLocks noChangeAspect="1"/>
          </p:cNvPicPr>
          <p:nvPr/>
        </p:nvPicPr>
        <p:blipFill>
          <a:blip r:embed="rId3"/>
          <a:stretch>
            <a:fillRect/>
          </a:stretch>
        </p:blipFill>
        <p:spPr>
          <a:xfrm>
            <a:off x="368691" y="4870465"/>
            <a:ext cx="2215665" cy="1661749"/>
          </a:xfrm>
          <a:prstGeom prst="rect">
            <a:avLst/>
          </a:prstGeom>
        </p:spPr>
      </p:pic>
      <p:pic>
        <p:nvPicPr>
          <p:cNvPr id="27" name="Picture 26" descr="CCD3041Front.sm.jpg"/>
          <p:cNvPicPr>
            <a:picLocks noChangeAspect="1"/>
          </p:cNvPicPr>
          <p:nvPr/>
        </p:nvPicPr>
        <p:blipFill>
          <a:blip r:embed="rId4"/>
          <a:stretch>
            <a:fillRect/>
          </a:stretch>
        </p:blipFill>
        <p:spPr>
          <a:xfrm>
            <a:off x="392769" y="1759530"/>
            <a:ext cx="1619472" cy="1287480"/>
          </a:xfrm>
          <a:prstGeom prst="rect">
            <a:avLst/>
          </a:prstGeom>
        </p:spPr>
      </p:pic>
      <p:sp>
        <p:nvSpPr>
          <p:cNvPr id="28" name="TextBox 27"/>
          <p:cNvSpPr txBox="1"/>
          <p:nvPr/>
        </p:nvSpPr>
        <p:spPr>
          <a:xfrm>
            <a:off x="7687927" y="4265123"/>
            <a:ext cx="698178" cy="369332"/>
          </a:xfrm>
          <a:prstGeom prst="rect">
            <a:avLst/>
          </a:prstGeom>
          <a:noFill/>
        </p:spPr>
        <p:txBody>
          <a:bodyPr wrap="none" rtlCol="0">
            <a:spAutoFit/>
          </a:bodyPr>
          <a:lstStyle/>
          <a:p>
            <a:r>
              <a:rPr lang="en-US" dirty="0" smtClean="0"/>
              <a:t>2010</a:t>
            </a:r>
            <a:endParaRPr lang="en-US" dirty="0"/>
          </a:p>
        </p:txBody>
      </p:sp>
      <p:sp>
        <p:nvSpPr>
          <p:cNvPr id="29" name="TextBox 28"/>
          <p:cNvSpPr txBox="1"/>
          <p:nvPr/>
        </p:nvSpPr>
        <p:spPr>
          <a:xfrm>
            <a:off x="82470" y="3244334"/>
            <a:ext cx="1224088" cy="369332"/>
          </a:xfrm>
          <a:prstGeom prst="rect">
            <a:avLst/>
          </a:prstGeom>
          <a:noFill/>
        </p:spPr>
        <p:txBody>
          <a:bodyPr wrap="none" rtlCol="0">
            <a:spAutoFit/>
          </a:bodyPr>
          <a:lstStyle/>
          <a:p>
            <a:r>
              <a:rPr lang="en-US" dirty="0" smtClean="0">
                <a:solidFill>
                  <a:srgbClr val="A6A6A6"/>
                </a:solidFill>
              </a:rPr>
              <a:t>Research</a:t>
            </a:r>
            <a:endParaRPr lang="en-US" dirty="0">
              <a:solidFill>
                <a:srgbClr val="A6A6A6"/>
              </a:solidFill>
            </a:endParaRPr>
          </a:p>
        </p:txBody>
      </p:sp>
      <p:sp>
        <p:nvSpPr>
          <p:cNvPr id="30" name="TextBox 29"/>
          <p:cNvSpPr txBox="1"/>
          <p:nvPr/>
        </p:nvSpPr>
        <p:spPr>
          <a:xfrm>
            <a:off x="69930" y="3693644"/>
            <a:ext cx="1185090" cy="369332"/>
          </a:xfrm>
          <a:prstGeom prst="rect">
            <a:avLst/>
          </a:prstGeom>
          <a:noFill/>
        </p:spPr>
        <p:txBody>
          <a:bodyPr wrap="none" rtlCol="0">
            <a:spAutoFit/>
          </a:bodyPr>
          <a:lstStyle/>
          <a:p>
            <a:r>
              <a:rPr lang="en-US" dirty="0" smtClean="0">
                <a:solidFill>
                  <a:srgbClr val="A6A6A6"/>
                </a:solidFill>
              </a:rPr>
              <a:t>Products</a:t>
            </a:r>
            <a:endParaRPr lang="en-US" dirty="0">
              <a:solidFill>
                <a:srgbClr val="A6A6A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and Movies</a:t>
            </a:r>
            <a:endParaRPr lang="en-US" dirty="0"/>
          </a:p>
        </p:txBody>
      </p:sp>
      <p:cxnSp>
        <p:nvCxnSpPr>
          <p:cNvPr id="4" name="Straight Connector 3"/>
          <p:cNvCxnSpPr/>
          <p:nvPr/>
        </p:nvCxnSpPr>
        <p:spPr bwMode="auto">
          <a:xfrm>
            <a:off x="286169" y="3697288"/>
            <a:ext cx="8620847" cy="1588"/>
          </a:xfrm>
          <a:prstGeom prst="line">
            <a:avLst/>
          </a:prstGeom>
          <a:noFill/>
          <a:ln w="50800" cap="flat" cmpd="sng" algn="ctr">
            <a:solidFill>
              <a:srgbClr val="3366FF"/>
            </a:solidFill>
            <a:prstDash val="solid"/>
            <a:round/>
            <a:headEnd type="none" w="med" len="med"/>
            <a:tailEnd type="none" w="med" len="med"/>
          </a:ln>
          <a:effectLst/>
        </p:spPr>
      </p:cxnSp>
      <p:cxnSp>
        <p:nvCxnSpPr>
          <p:cNvPr id="5" name="Straight Connector 4"/>
          <p:cNvCxnSpPr/>
          <p:nvPr/>
        </p:nvCxnSpPr>
        <p:spPr bwMode="auto">
          <a:xfrm rot="5400000">
            <a:off x="849493"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6" name="Straight Connector 5"/>
          <p:cNvCxnSpPr/>
          <p:nvPr/>
        </p:nvCxnSpPr>
        <p:spPr bwMode="auto">
          <a:xfrm rot="5400000">
            <a:off x="2189499"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7" name="Straight Connector 6"/>
          <p:cNvCxnSpPr/>
          <p:nvPr/>
        </p:nvCxnSpPr>
        <p:spPr bwMode="auto">
          <a:xfrm rot="5400000">
            <a:off x="3529505"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8" name="Straight Connector 7"/>
          <p:cNvCxnSpPr/>
          <p:nvPr/>
        </p:nvCxnSpPr>
        <p:spPr bwMode="auto">
          <a:xfrm rot="5400000">
            <a:off x="4869511"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9" name="Straight Connector 8"/>
          <p:cNvCxnSpPr/>
          <p:nvPr/>
        </p:nvCxnSpPr>
        <p:spPr bwMode="auto">
          <a:xfrm rot="5400000">
            <a:off x="6209517" y="3740656"/>
            <a:ext cx="876536" cy="1588"/>
          </a:xfrm>
          <a:prstGeom prst="line">
            <a:avLst/>
          </a:prstGeom>
          <a:noFill/>
          <a:ln w="38100" cap="flat" cmpd="sng" algn="ctr">
            <a:solidFill>
              <a:srgbClr val="3366FF"/>
            </a:solidFill>
            <a:prstDash val="solid"/>
            <a:round/>
            <a:headEnd type="none" w="med" len="med"/>
            <a:tailEnd type="none" w="med" len="med"/>
          </a:ln>
          <a:effectLst/>
        </p:spPr>
      </p:cxnSp>
      <p:cxnSp>
        <p:nvCxnSpPr>
          <p:cNvPr id="10" name="Straight Connector 9"/>
          <p:cNvCxnSpPr/>
          <p:nvPr/>
        </p:nvCxnSpPr>
        <p:spPr bwMode="auto">
          <a:xfrm rot="5400000">
            <a:off x="7549523" y="3740656"/>
            <a:ext cx="876536" cy="1588"/>
          </a:xfrm>
          <a:prstGeom prst="line">
            <a:avLst/>
          </a:prstGeom>
          <a:noFill/>
          <a:ln w="38100" cap="flat" cmpd="sng" algn="ctr">
            <a:solidFill>
              <a:srgbClr val="3366FF"/>
            </a:solidFill>
            <a:prstDash val="solid"/>
            <a:round/>
            <a:headEnd type="none" w="med" len="med"/>
            <a:tailEnd type="none" w="med" len="med"/>
          </a:ln>
          <a:effectLst/>
        </p:spPr>
      </p:cxnSp>
      <p:sp>
        <p:nvSpPr>
          <p:cNvPr id="17" name="TextBox 16"/>
          <p:cNvSpPr txBox="1"/>
          <p:nvPr/>
        </p:nvSpPr>
        <p:spPr>
          <a:xfrm>
            <a:off x="604330" y="1717527"/>
            <a:ext cx="7333408" cy="461665"/>
          </a:xfrm>
          <a:prstGeom prst="rect">
            <a:avLst/>
          </a:prstGeom>
          <a:noFill/>
        </p:spPr>
        <p:txBody>
          <a:bodyPr wrap="none" rtlCol="0">
            <a:spAutoFit/>
          </a:bodyPr>
          <a:lstStyle/>
          <a:p>
            <a:r>
              <a:rPr lang="en-US" sz="2400" dirty="0" smtClean="0"/>
              <a:t>Motion-compensated image compression (-1993)</a:t>
            </a:r>
            <a:endParaRPr lang="en-US" sz="2400" dirty="0"/>
          </a:p>
        </p:txBody>
      </p:sp>
      <p:sp>
        <p:nvSpPr>
          <p:cNvPr id="18" name="TextBox 17"/>
          <p:cNvSpPr txBox="1"/>
          <p:nvPr/>
        </p:nvSpPr>
        <p:spPr>
          <a:xfrm>
            <a:off x="5902764" y="5948045"/>
            <a:ext cx="3160390" cy="461665"/>
          </a:xfrm>
          <a:prstGeom prst="rect">
            <a:avLst/>
          </a:prstGeom>
          <a:noFill/>
        </p:spPr>
        <p:txBody>
          <a:bodyPr wrap="none" rtlCol="0">
            <a:spAutoFit/>
          </a:bodyPr>
          <a:lstStyle/>
          <a:p>
            <a:r>
              <a:rPr lang="en-US" sz="2400" dirty="0" smtClean="0"/>
              <a:t>3D digital projectors</a:t>
            </a:r>
            <a:endParaRPr lang="en-US" sz="2400" dirty="0"/>
          </a:p>
        </p:txBody>
      </p:sp>
      <p:sp>
        <p:nvSpPr>
          <p:cNvPr id="19" name="TextBox 18"/>
          <p:cNvSpPr txBox="1"/>
          <p:nvPr/>
        </p:nvSpPr>
        <p:spPr>
          <a:xfrm>
            <a:off x="459016" y="5009473"/>
            <a:ext cx="4471747" cy="461665"/>
          </a:xfrm>
          <a:prstGeom prst="rect">
            <a:avLst/>
          </a:prstGeom>
          <a:noFill/>
        </p:spPr>
        <p:txBody>
          <a:bodyPr wrap="none" rtlCol="0">
            <a:spAutoFit/>
          </a:bodyPr>
          <a:lstStyle/>
          <a:p>
            <a:r>
              <a:rPr lang="en-US" sz="2400" dirty="0" smtClean="0"/>
              <a:t>ATSC standard ratified (1998)</a:t>
            </a:r>
            <a:endParaRPr lang="en-US" sz="2400" dirty="0"/>
          </a:p>
        </p:txBody>
      </p:sp>
      <p:sp>
        <p:nvSpPr>
          <p:cNvPr id="20" name="TextBox 19"/>
          <p:cNvSpPr txBox="1"/>
          <p:nvPr/>
        </p:nvSpPr>
        <p:spPr>
          <a:xfrm>
            <a:off x="316494" y="1279381"/>
            <a:ext cx="5109692" cy="461665"/>
          </a:xfrm>
          <a:prstGeom prst="rect">
            <a:avLst/>
          </a:prstGeom>
          <a:noFill/>
        </p:spPr>
        <p:txBody>
          <a:bodyPr wrap="none" rtlCol="0">
            <a:spAutoFit/>
          </a:bodyPr>
          <a:lstStyle/>
          <a:p>
            <a:r>
              <a:rPr lang="en-US" sz="2400" dirty="0" smtClean="0"/>
              <a:t>NHK demo of analog HDTV (1969)</a:t>
            </a:r>
            <a:endParaRPr lang="en-US" sz="2400" dirty="0"/>
          </a:p>
        </p:txBody>
      </p:sp>
      <p:sp>
        <p:nvSpPr>
          <p:cNvPr id="21" name="TextBox 20"/>
          <p:cNvSpPr txBox="1"/>
          <p:nvPr/>
        </p:nvSpPr>
        <p:spPr>
          <a:xfrm>
            <a:off x="560940" y="5973831"/>
            <a:ext cx="4597082" cy="461665"/>
          </a:xfrm>
          <a:prstGeom prst="rect">
            <a:avLst/>
          </a:prstGeom>
          <a:noFill/>
        </p:spPr>
        <p:txBody>
          <a:bodyPr wrap="none" rtlCol="0">
            <a:spAutoFit/>
          </a:bodyPr>
          <a:lstStyle/>
          <a:p>
            <a:r>
              <a:rPr lang="en-US" sz="2400" dirty="0" smtClean="0"/>
              <a:t>TIVO time-shifted video (1999)</a:t>
            </a:r>
            <a:endParaRPr lang="en-US" sz="2400" dirty="0"/>
          </a:p>
        </p:txBody>
      </p:sp>
      <p:sp>
        <p:nvSpPr>
          <p:cNvPr id="22" name="TextBox 21"/>
          <p:cNvSpPr txBox="1"/>
          <p:nvPr/>
        </p:nvSpPr>
        <p:spPr>
          <a:xfrm>
            <a:off x="1105310" y="2618230"/>
            <a:ext cx="8000507" cy="461665"/>
          </a:xfrm>
          <a:prstGeom prst="rect">
            <a:avLst/>
          </a:prstGeom>
          <a:noFill/>
        </p:spPr>
        <p:txBody>
          <a:bodyPr wrap="none" rtlCol="0">
            <a:spAutoFit/>
          </a:bodyPr>
          <a:lstStyle/>
          <a:p>
            <a:r>
              <a:rPr lang="en-US" sz="2400" dirty="0" smtClean="0"/>
              <a:t>First feature-length computer-generated movie (1995)</a:t>
            </a:r>
            <a:endParaRPr lang="en-US" sz="2400" dirty="0"/>
          </a:p>
        </p:txBody>
      </p:sp>
      <p:sp>
        <p:nvSpPr>
          <p:cNvPr id="24" name="TextBox 23"/>
          <p:cNvSpPr txBox="1"/>
          <p:nvPr/>
        </p:nvSpPr>
        <p:spPr>
          <a:xfrm>
            <a:off x="4964363" y="4838714"/>
            <a:ext cx="3587941" cy="830997"/>
          </a:xfrm>
          <a:prstGeom prst="rect">
            <a:avLst/>
          </a:prstGeom>
          <a:noFill/>
        </p:spPr>
        <p:txBody>
          <a:bodyPr wrap="none" rtlCol="0">
            <a:spAutoFit/>
          </a:bodyPr>
          <a:lstStyle/>
          <a:p>
            <a:r>
              <a:rPr lang="en-US" sz="2400" dirty="0" smtClean="0"/>
              <a:t>Analog broadcast ends </a:t>
            </a:r>
          </a:p>
          <a:p>
            <a:r>
              <a:rPr lang="en-US" sz="2400" dirty="0" smtClean="0"/>
              <a:t>(June 12, 2009)</a:t>
            </a:r>
            <a:endParaRPr lang="en-US" sz="2400" dirty="0"/>
          </a:p>
        </p:txBody>
      </p:sp>
      <p:sp>
        <p:nvSpPr>
          <p:cNvPr id="23" name="TextBox 22"/>
          <p:cNvSpPr txBox="1"/>
          <p:nvPr/>
        </p:nvSpPr>
        <p:spPr>
          <a:xfrm>
            <a:off x="951964" y="4265123"/>
            <a:ext cx="698178" cy="369332"/>
          </a:xfrm>
          <a:prstGeom prst="rect">
            <a:avLst/>
          </a:prstGeom>
          <a:noFill/>
        </p:spPr>
        <p:txBody>
          <a:bodyPr wrap="none" rtlCol="0">
            <a:spAutoFit/>
          </a:bodyPr>
          <a:lstStyle/>
          <a:p>
            <a:r>
              <a:rPr lang="en-US" dirty="0" smtClean="0"/>
              <a:t>1985</a:t>
            </a:r>
            <a:endParaRPr lang="en-US" dirty="0"/>
          </a:p>
        </p:txBody>
      </p:sp>
      <p:sp>
        <p:nvSpPr>
          <p:cNvPr id="25" name="TextBox 24"/>
          <p:cNvSpPr txBox="1"/>
          <p:nvPr/>
        </p:nvSpPr>
        <p:spPr>
          <a:xfrm>
            <a:off x="2266926" y="4265123"/>
            <a:ext cx="698178" cy="369332"/>
          </a:xfrm>
          <a:prstGeom prst="rect">
            <a:avLst/>
          </a:prstGeom>
          <a:noFill/>
        </p:spPr>
        <p:txBody>
          <a:bodyPr wrap="none" rtlCol="0">
            <a:spAutoFit/>
          </a:bodyPr>
          <a:lstStyle/>
          <a:p>
            <a:r>
              <a:rPr lang="en-US" dirty="0" smtClean="0"/>
              <a:t>1990</a:t>
            </a:r>
            <a:endParaRPr lang="en-US" dirty="0"/>
          </a:p>
        </p:txBody>
      </p:sp>
      <p:sp>
        <p:nvSpPr>
          <p:cNvPr id="26" name="TextBox 25"/>
          <p:cNvSpPr txBox="1"/>
          <p:nvPr/>
        </p:nvSpPr>
        <p:spPr>
          <a:xfrm>
            <a:off x="3653431" y="4265123"/>
            <a:ext cx="698178" cy="369332"/>
          </a:xfrm>
          <a:prstGeom prst="rect">
            <a:avLst/>
          </a:prstGeom>
          <a:noFill/>
        </p:spPr>
        <p:txBody>
          <a:bodyPr wrap="none" rtlCol="0">
            <a:spAutoFit/>
          </a:bodyPr>
          <a:lstStyle/>
          <a:p>
            <a:r>
              <a:rPr lang="en-US" dirty="0" smtClean="0"/>
              <a:t>1995</a:t>
            </a:r>
            <a:endParaRPr lang="en-US" dirty="0"/>
          </a:p>
        </p:txBody>
      </p:sp>
      <p:sp>
        <p:nvSpPr>
          <p:cNvPr id="27" name="TextBox 26"/>
          <p:cNvSpPr txBox="1"/>
          <p:nvPr/>
        </p:nvSpPr>
        <p:spPr>
          <a:xfrm>
            <a:off x="4968393" y="4265123"/>
            <a:ext cx="698178" cy="369332"/>
          </a:xfrm>
          <a:prstGeom prst="rect">
            <a:avLst/>
          </a:prstGeom>
          <a:noFill/>
        </p:spPr>
        <p:txBody>
          <a:bodyPr wrap="none" rtlCol="0">
            <a:spAutoFit/>
          </a:bodyPr>
          <a:lstStyle/>
          <a:p>
            <a:r>
              <a:rPr lang="en-US" dirty="0" smtClean="0"/>
              <a:t>2000</a:t>
            </a:r>
            <a:endParaRPr lang="en-US" dirty="0"/>
          </a:p>
        </p:txBody>
      </p:sp>
      <p:sp>
        <p:nvSpPr>
          <p:cNvPr id="28" name="TextBox 27"/>
          <p:cNvSpPr txBox="1"/>
          <p:nvPr/>
        </p:nvSpPr>
        <p:spPr>
          <a:xfrm>
            <a:off x="6265470" y="4265123"/>
            <a:ext cx="698178" cy="369332"/>
          </a:xfrm>
          <a:prstGeom prst="rect">
            <a:avLst/>
          </a:prstGeom>
          <a:noFill/>
        </p:spPr>
        <p:txBody>
          <a:bodyPr wrap="none" rtlCol="0">
            <a:spAutoFit/>
          </a:bodyPr>
          <a:lstStyle/>
          <a:p>
            <a:r>
              <a:rPr lang="en-US" dirty="0" smtClean="0"/>
              <a:t>2005</a:t>
            </a:r>
            <a:endParaRPr lang="en-US" dirty="0"/>
          </a:p>
        </p:txBody>
      </p:sp>
      <p:sp>
        <p:nvSpPr>
          <p:cNvPr id="29" name="TextBox 28"/>
          <p:cNvSpPr txBox="1"/>
          <p:nvPr/>
        </p:nvSpPr>
        <p:spPr>
          <a:xfrm>
            <a:off x="7687927" y="4265123"/>
            <a:ext cx="698178" cy="369332"/>
          </a:xfrm>
          <a:prstGeom prst="rect">
            <a:avLst/>
          </a:prstGeom>
          <a:noFill/>
        </p:spPr>
        <p:txBody>
          <a:bodyPr wrap="none" rtlCol="0">
            <a:spAutoFit/>
          </a:bodyPr>
          <a:lstStyle/>
          <a:p>
            <a:r>
              <a:rPr lang="en-US" dirty="0" smtClean="0"/>
              <a:t>2010</a:t>
            </a:r>
            <a:endParaRPr lang="en-US" dirty="0"/>
          </a:p>
        </p:txBody>
      </p:sp>
      <p:sp>
        <p:nvSpPr>
          <p:cNvPr id="30" name="TextBox 29"/>
          <p:cNvSpPr txBox="1"/>
          <p:nvPr/>
        </p:nvSpPr>
        <p:spPr>
          <a:xfrm>
            <a:off x="82470" y="3244334"/>
            <a:ext cx="1224088" cy="369332"/>
          </a:xfrm>
          <a:prstGeom prst="rect">
            <a:avLst/>
          </a:prstGeom>
          <a:noFill/>
        </p:spPr>
        <p:txBody>
          <a:bodyPr wrap="none" rtlCol="0">
            <a:spAutoFit/>
          </a:bodyPr>
          <a:lstStyle/>
          <a:p>
            <a:r>
              <a:rPr lang="en-US" dirty="0" smtClean="0">
                <a:solidFill>
                  <a:schemeClr val="tx2">
                    <a:lumMod val="65000"/>
                  </a:schemeClr>
                </a:solidFill>
              </a:rPr>
              <a:t>Research</a:t>
            </a:r>
            <a:endParaRPr lang="en-US" dirty="0">
              <a:solidFill>
                <a:schemeClr val="tx2">
                  <a:lumMod val="65000"/>
                </a:schemeClr>
              </a:solidFill>
            </a:endParaRPr>
          </a:p>
        </p:txBody>
      </p:sp>
      <p:sp>
        <p:nvSpPr>
          <p:cNvPr id="31" name="TextBox 30"/>
          <p:cNvSpPr txBox="1"/>
          <p:nvPr/>
        </p:nvSpPr>
        <p:spPr>
          <a:xfrm>
            <a:off x="69930" y="3693644"/>
            <a:ext cx="1185090" cy="369332"/>
          </a:xfrm>
          <a:prstGeom prst="rect">
            <a:avLst/>
          </a:prstGeom>
          <a:noFill/>
        </p:spPr>
        <p:txBody>
          <a:bodyPr wrap="none" rtlCol="0">
            <a:spAutoFit/>
          </a:bodyPr>
          <a:lstStyle/>
          <a:p>
            <a:r>
              <a:rPr lang="en-US" dirty="0" smtClean="0">
                <a:solidFill>
                  <a:schemeClr val="tx2">
                    <a:lumMod val="65000"/>
                  </a:schemeClr>
                </a:solidFill>
              </a:rPr>
              <a:t>Products</a:t>
            </a:r>
            <a:endParaRPr lang="en-US" dirty="0">
              <a:solidFill>
                <a:schemeClr val="tx2">
                  <a:lumMod val="65000"/>
                </a:schemeClr>
              </a:solidFill>
            </a:endParaRPr>
          </a:p>
        </p:txBody>
      </p:sp>
      <p:sp>
        <p:nvSpPr>
          <p:cNvPr id="32" name="TextBox 31"/>
          <p:cNvSpPr txBox="1"/>
          <p:nvPr/>
        </p:nvSpPr>
        <p:spPr>
          <a:xfrm>
            <a:off x="879589" y="2145863"/>
            <a:ext cx="7419369" cy="461665"/>
          </a:xfrm>
          <a:prstGeom prst="rect">
            <a:avLst/>
          </a:prstGeom>
          <a:noFill/>
        </p:spPr>
        <p:txBody>
          <a:bodyPr wrap="none" rtlCol="0">
            <a:spAutoFit/>
          </a:bodyPr>
          <a:lstStyle/>
          <a:p>
            <a:r>
              <a:rPr lang="en-US" sz="2400" dirty="0" smtClean="0"/>
              <a:t>NSF STC Computer graphics and </a:t>
            </a:r>
            <a:r>
              <a:rPr lang="en-US" sz="2400" dirty="0" err="1" smtClean="0"/>
              <a:t>vis</a:t>
            </a:r>
            <a:r>
              <a:rPr lang="en-US" sz="2400" dirty="0" smtClean="0"/>
              <a:t> (1991-2002))</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&amp; Technology Interdependent</a:t>
            </a:r>
            <a:endParaRPr lang="en-US" dirty="0"/>
          </a:p>
        </p:txBody>
      </p:sp>
      <p:sp>
        <p:nvSpPr>
          <p:cNvPr id="3" name="Content Placeholder 2"/>
          <p:cNvSpPr>
            <a:spLocks noGrp="1"/>
          </p:cNvSpPr>
          <p:nvPr>
            <p:ph idx="1"/>
          </p:nvPr>
        </p:nvSpPr>
        <p:spPr/>
        <p:txBody>
          <a:bodyPr/>
          <a:lstStyle/>
          <a:p>
            <a:r>
              <a:rPr lang="en-US" dirty="0" smtClean="0"/>
              <a:t>|Size| of media determines when it was transformed</a:t>
            </a:r>
          </a:p>
          <a:p>
            <a:endParaRPr lang="en-US" dirty="0" smtClean="0"/>
          </a:p>
          <a:p>
            <a:r>
              <a:rPr lang="en-US" dirty="0" smtClean="0"/>
              <a:t>Media poses science &amp; technology problems</a:t>
            </a:r>
          </a:p>
          <a:p>
            <a:pPr lvl="1"/>
            <a:r>
              <a:rPr lang="en-US" dirty="0" smtClean="0"/>
              <a:t>Storage</a:t>
            </a:r>
          </a:p>
          <a:p>
            <a:pPr lvl="2"/>
            <a:r>
              <a:rPr lang="en-US" dirty="0" smtClean="0"/>
              <a:t>CD, DVD, Flash</a:t>
            </a:r>
          </a:p>
          <a:p>
            <a:pPr lvl="1"/>
            <a:r>
              <a:rPr lang="en-US" dirty="0" smtClean="0"/>
              <a:t>Networking</a:t>
            </a:r>
          </a:p>
          <a:p>
            <a:pPr lvl="2"/>
            <a:r>
              <a:rPr lang="en-US" dirty="0" smtClean="0"/>
              <a:t>Gigabyte networks, internet caching</a:t>
            </a:r>
          </a:p>
          <a:p>
            <a:pPr lvl="1"/>
            <a:r>
              <a:rPr lang="en-US" dirty="0" smtClean="0"/>
              <a:t>Processing</a:t>
            </a:r>
          </a:p>
          <a:p>
            <a:pPr lvl="2"/>
            <a:r>
              <a:rPr lang="en-US" dirty="0" err="1" smtClean="0"/>
              <a:t>GPUs</a:t>
            </a:r>
            <a:r>
              <a:rPr lang="en-US" dirty="0" smtClean="0"/>
              <a:t>, signal and media processors</a:t>
            </a:r>
            <a:endParaRPr lang="en-US" dirty="0"/>
          </a:p>
        </p:txBody>
      </p:sp>
    </p:spTree>
  </p:cSld>
  <p:clrMapOvr>
    <a:masterClrMapping/>
  </p:clrMapOvr>
</p:sld>
</file>

<file path=ppt/theme/theme1.xml><?xml version="1.0" encoding="utf-8"?>
<a:theme xmlns:a="http://schemas.openxmlformats.org/drawingml/2006/main" name="PPT_Template_Corp_4x3_Claw">
  <a:themeElements>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19050">
          <a:solidFill>
            <a:srgbClr val="3366FF"/>
          </a:solidFill>
          <a:round/>
          <a:headEnd/>
          <a:tailEnd type="triangle" w="med" len="med"/>
        </a:ln>
        <a:effectLst/>
      </a:spPr>
      <a:bodyPr/>
      <a:lstStyle/>
    </a:lnDef>
  </a:objectDefaults>
  <a:extraClrSchemeLst>
    <a:extraClrScheme>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s98">
  <a:themeElements>
    <a:clrScheme name="">
      <a:dk1>
        <a:srgbClr val="1E1E1E"/>
      </a:dk1>
      <a:lt1>
        <a:srgbClr val="E4E4E4"/>
      </a:lt1>
      <a:dk2>
        <a:srgbClr val="333333"/>
      </a:dk2>
      <a:lt2>
        <a:srgbClr val="FFFFFF"/>
      </a:lt2>
      <a:accent1>
        <a:srgbClr val="3379A9"/>
      </a:accent1>
      <a:accent2>
        <a:srgbClr val="00AE00"/>
      </a:accent2>
      <a:accent3>
        <a:srgbClr val="ADADAD"/>
      </a:accent3>
      <a:accent4>
        <a:srgbClr val="C3C3C3"/>
      </a:accent4>
      <a:accent5>
        <a:srgbClr val="ADBED1"/>
      </a:accent5>
      <a:accent6>
        <a:srgbClr val="009D00"/>
      </a:accent6>
      <a:hlink>
        <a:srgbClr val="FF4545"/>
      </a:hlink>
      <a:folHlink>
        <a:srgbClr val="CECECE"/>
      </a:folHlink>
    </a:clrScheme>
    <a:fontScheme name="vis98">
      <a:majorFont>
        <a:latin typeface="Futura Book"/>
        <a:ea typeface=""/>
        <a:cs typeface=""/>
      </a:majorFont>
      <a:minorFont>
        <a:latin typeface="Futura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a:ln>
              <a:noFill/>
            </a:ln>
            <a:solidFill>
              <a:schemeClr val="tx1"/>
            </a:solidFill>
            <a:effectLst/>
            <a:latin typeface="Futura Book"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a:ln>
              <a:noFill/>
            </a:ln>
            <a:solidFill>
              <a:schemeClr val="tx1"/>
            </a:solidFill>
            <a:effectLst/>
            <a:latin typeface="Futura Book" pitchFamily="34" charset="0"/>
          </a:defRPr>
        </a:defPPr>
      </a:lstStyle>
    </a:lnDef>
  </a:objectDefaults>
  <a:extraClrSchemeLst>
    <a:extraClrScheme>
      <a:clrScheme name="vis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s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s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s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s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s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s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HD:Users:hanrahan:Courses:cs148:rendering.ppt</Template>
  <TotalTime>8790190</TotalTime>
  <Pages>14</Pages>
  <Words>1347</Words>
  <Application>Microsoft PowerPoint 4.0</Application>
  <PresentationFormat>On-screen Show (4:3)</PresentationFormat>
  <Paragraphs>334</Paragraphs>
  <Slides>22</Slides>
  <Notes>18</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PPT_Template_Corp_4x3_Claw</vt:lpstr>
      <vt:lpstr>vis98</vt:lpstr>
      <vt:lpstr>Image</vt:lpstr>
      <vt:lpstr>Slide 1</vt:lpstr>
      <vt:lpstr>Slide 2</vt:lpstr>
      <vt:lpstr>From Analog to Digital</vt:lpstr>
      <vt:lpstr>Slide 4</vt:lpstr>
      <vt:lpstr>Print</vt:lpstr>
      <vt:lpstr>Audio</vt:lpstr>
      <vt:lpstr>Photography</vt:lpstr>
      <vt:lpstr>TV and Movies</vt:lpstr>
      <vt:lpstr>Media &amp; Technology Interdependent</vt:lpstr>
      <vt:lpstr>Invention of New Media</vt:lpstr>
      <vt:lpstr>Slide 11</vt:lpstr>
      <vt:lpstr>Research Trends</vt:lpstr>
      <vt:lpstr>Modern GPU Architecture: 240 Cores</vt:lpstr>
      <vt:lpstr>Challenges</vt:lpstr>
      <vt:lpstr>From Glass to Digital Lenses</vt:lpstr>
      <vt:lpstr>From Glass to Digital Lenses</vt:lpstr>
      <vt:lpstr>Focus in Software</vt:lpstr>
      <vt:lpstr>Light Field Microsope</vt:lpstr>
      <vt:lpstr>Slide 19</vt:lpstr>
      <vt:lpstr>Challenges</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248 Template</dc:title>
  <dc:subject/>
  <dc:creator>Pat Hanrahan</dc:creator>
  <cp:keywords/>
  <dc:description/>
  <cp:lastModifiedBy>Pat Hanrahan</cp:lastModifiedBy>
  <cp:revision>107</cp:revision>
  <cp:lastPrinted>2008-01-08T02:25:33Z</cp:lastPrinted>
  <dcterms:created xsi:type="dcterms:W3CDTF">2009-03-25T16:11:02Z</dcterms:created>
  <dcterms:modified xsi:type="dcterms:W3CDTF">2009-03-25T16:12:49Z</dcterms:modified>
</cp:coreProperties>
</file>