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7" r:id="rId1"/>
  </p:sldMasterIdLst>
  <p:notesMasterIdLst>
    <p:notesMasterId r:id="rId22"/>
  </p:notesMasterIdLst>
  <p:handoutMasterIdLst>
    <p:handoutMasterId r:id="rId23"/>
  </p:handoutMasterIdLst>
  <p:sldIdLst>
    <p:sldId id="256" r:id="rId2"/>
    <p:sldId id="258" r:id="rId3"/>
    <p:sldId id="291" r:id="rId4"/>
    <p:sldId id="280" r:id="rId5"/>
    <p:sldId id="279" r:id="rId6"/>
    <p:sldId id="290" r:id="rId7"/>
    <p:sldId id="277" r:id="rId8"/>
    <p:sldId id="259" r:id="rId9"/>
    <p:sldId id="262" r:id="rId10"/>
    <p:sldId id="292" r:id="rId11"/>
    <p:sldId id="264" r:id="rId12"/>
    <p:sldId id="287" r:id="rId13"/>
    <p:sldId id="271" r:id="rId14"/>
    <p:sldId id="263" r:id="rId15"/>
    <p:sldId id="288" r:id="rId16"/>
    <p:sldId id="267" r:id="rId17"/>
    <p:sldId id="284" r:id="rId18"/>
    <p:sldId id="285" r:id="rId19"/>
    <p:sldId id="286" r:id="rId20"/>
    <p:sldId id="289" r:id="rId21"/>
  </p:sldIdLst>
  <p:sldSz cx="9144000" cy="6858000" type="screen4x3"/>
  <p:notesSz cx="6858000" cy="9190038"/>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5B5B89"/>
    <a:srgbClr val="0000FF"/>
    <a:srgbClr val="FFFF99"/>
    <a:srgbClr val="252538"/>
    <a:srgbClr val="FFFF66"/>
    <a:srgbClr val="FF00FF"/>
    <a:srgbClr val="4D4D4D"/>
    <a:srgbClr val="FFFFFF"/>
    <a:srgbClr val="66FFCC"/>
    <a:srgbClr val="96969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780" autoAdjust="0"/>
    <p:restoredTop sz="86570" autoAdjust="0"/>
  </p:normalViewPr>
  <p:slideViewPr>
    <p:cSldViewPr snapToGrid="0">
      <p:cViewPr varScale="1">
        <p:scale>
          <a:sx n="76" d="100"/>
          <a:sy n="76" d="100"/>
        </p:scale>
        <p:origin x="-672" y="-84"/>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slide" Target="slides/slide1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host\Shared%20Folders\koller%20On%20My%20Mac\Documents\PcFiles\Admin\Congress\gene-accuracy.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8.3167199516065257E-2"/>
          <c:y val="9.5597143880927701E-2"/>
          <c:w val="0.89688249400479636"/>
          <c:h val="0.76937618147448039"/>
        </c:manualLayout>
      </c:layout>
      <c:barChart>
        <c:barDir val="col"/>
        <c:grouping val="clustered"/>
        <c:ser>
          <c:idx val="0"/>
          <c:order val="0"/>
          <c:tx>
            <c:v>Binary Detector</c:v>
          </c:tx>
          <c:spPr>
            <a:solidFill>
              <a:srgbClr val="0000FF"/>
            </a:solidFill>
            <a:ln w="19793">
              <a:solidFill>
                <a:schemeClr val="tx1"/>
              </a:solidFill>
              <a:prstDash val="solid"/>
            </a:ln>
          </c:spPr>
          <c:val>
            <c:numRef>
              <c:f>Sheet1!$D$2:$D$17</c:f>
              <c:numCache>
                <c:formatCode>General</c:formatCode>
                <c:ptCount val="16"/>
                <c:pt idx="0">
                  <c:v>6.7700000000000014</c:v>
                </c:pt>
                <c:pt idx="1">
                  <c:v>6.3</c:v>
                </c:pt>
                <c:pt idx="2">
                  <c:v>5.4</c:v>
                </c:pt>
                <c:pt idx="3">
                  <c:v>11.5</c:v>
                </c:pt>
                <c:pt idx="4">
                  <c:v>6.5</c:v>
                </c:pt>
                <c:pt idx="5">
                  <c:v>7</c:v>
                </c:pt>
                <c:pt idx="6">
                  <c:v>4.25</c:v>
                </c:pt>
                <c:pt idx="7">
                  <c:v>3.3</c:v>
                </c:pt>
                <c:pt idx="8">
                  <c:v>7.5</c:v>
                </c:pt>
                <c:pt idx="9">
                  <c:v>6.6</c:v>
                </c:pt>
                <c:pt idx="10">
                  <c:v>12</c:v>
                </c:pt>
                <c:pt idx="11">
                  <c:v>5.5</c:v>
                </c:pt>
                <c:pt idx="12">
                  <c:v>3.8</c:v>
                </c:pt>
                <c:pt idx="13">
                  <c:v>7.5</c:v>
                </c:pt>
                <c:pt idx="14">
                  <c:v>6.6</c:v>
                </c:pt>
                <c:pt idx="15">
                  <c:v>9.2000000000000011</c:v>
                </c:pt>
              </c:numCache>
            </c:numRef>
          </c:val>
        </c:ser>
        <c:ser>
          <c:idx val="2"/>
          <c:order val="1"/>
          <c:tx>
            <c:v>Non-specific Detector 15 sec, 95%</c:v>
          </c:tx>
          <c:spPr>
            <a:solidFill>
              <a:srgbClr val="FF0000"/>
            </a:solidFill>
            <a:ln w="19793">
              <a:solidFill>
                <a:schemeClr val="tx1"/>
              </a:solidFill>
              <a:prstDash val="solid"/>
            </a:ln>
          </c:spPr>
          <c:val>
            <c:numRef>
              <c:f>Sheet1!$N$2:$N$17</c:f>
              <c:numCache>
                <c:formatCode>General</c:formatCode>
                <c:ptCount val="16"/>
                <c:pt idx="0">
                  <c:v>30.1</c:v>
                </c:pt>
                <c:pt idx="1">
                  <c:v>10.6</c:v>
                </c:pt>
                <c:pt idx="2">
                  <c:v>0</c:v>
                </c:pt>
                <c:pt idx="3">
                  <c:v>16</c:v>
                </c:pt>
                <c:pt idx="4">
                  <c:v>10.5</c:v>
                </c:pt>
                <c:pt idx="5">
                  <c:v>15.5</c:v>
                </c:pt>
                <c:pt idx="6">
                  <c:v>15.14</c:v>
                </c:pt>
                <c:pt idx="7">
                  <c:v>12</c:v>
                </c:pt>
                <c:pt idx="8">
                  <c:v>12.8</c:v>
                </c:pt>
                <c:pt idx="9">
                  <c:v>13.8</c:v>
                </c:pt>
                <c:pt idx="10">
                  <c:v>19</c:v>
                </c:pt>
                <c:pt idx="11">
                  <c:v>11.7</c:v>
                </c:pt>
                <c:pt idx="12">
                  <c:v>13</c:v>
                </c:pt>
                <c:pt idx="13">
                  <c:v>17</c:v>
                </c:pt>
                <c:pt idx="14">
                  <c:v>49.3</c:v>
                </c:pt>
                <c:pt idx="15">
                  <c:v>21.8</c:v>
                </c:pt>
              </c:numCache>
            </c:numRef>
          </c:val>
        </c:ser>
        <c:axId val="69165440"/>
        <c:axId val="75374976"/>
      </c:barChart>
      <c:catAx>
        <c:axId val="69165440"/>
        <c:scaling>
          <c:orientation val="minMax"/>
        </c:scaling>
        <c:axPos val="b"/>
        <c:numFmt formatCode="General" sourceLinked="1"/>
        <c:tickLblPos val="nextTo"/>
        <c:spPr>
          <a:ln w="4948">
            <a:solidFill>
              <a:schemeClr val="tx1"/>
            </a:solidFill>
            <a:prstDash val="solid"/>
          </a:ln>
        </c:spPr>
        <c:txPr>
          <a:bodyPr rot="0" vert="horz"/>
          <a:lstStyle/>
          <a:p>
            <a:pPr>
              <a:defRPr sz="1948" b="1" i="0" u="none" strike="noStrike" baseline="0">
                <a:solidFill>
                  <a:srgbClr val="252538"/>
                </a:solidFill>
                <a:latin typeface="Arial"/>
                <a:ea typeface="Arial"/>
                <a:cs typeface="Arial"/>
              </a:defRPr>
            </a:pPr>
            <a:endParaRPr lang="en-US"/>
          </a:p>
        </c:txPr>
        <c:crossAx val="75374976"/>
        <c:crosses val="autoZero"/>
        <c:auto val="1"/>
        <c:lblAlgn val="ctr"/>
        <c:lblOffset val="100"/>
        <c:tickLblSkip val="1"/>
        <c:tickMarkSkip val="1"/>
      </c:catAx>
      <c:valAx>
        <c:axId val="75374976"/>
        <c:scaling>
          <c:orientation val="minMax"/>
        </c:scaling>
        <c:axPos val="l"/>
        <c:majorGridlines>
          <c:spPr>
            <a:ln w="4948">
              <a:solidFill>
                <a:schemeClr val="tx1"/>
              </a:solidFill>
              <a:prstDash val="solid"/>
            </a:ln>
          </c:spPr>
        </c:majorGridlines>
        <c:numFmt formatCode="General" sourceLinked="1"/>
        <c:tickLblPos val="nextTo"/>
        <c:spPr>
          <a:ln w="4948">
            <a:solidFill>
              <a:schemeClr val="tx1"/>
            </a:solidFill>
            <a:prstDash val="solid"/>
          </a:ln>
        </c:spPr>
        <c:txPr>
          <a:bodyPr rot="0" vert="horz"/>
          <a:lstStyle/>
          <a:p>
            <a:pPr>
              <a:defRPr sz="1948" b="1" i="0" u="none" strike="noStrike" baseline="0">
                <a:solidFill>
                  <a:schemeClr val="tx1"/>
                </a:solidFill>
                <a:latin typeface="Arial"/>
                <a:ea typeface="Arial"/>
                <a:cs typeface="Arial"/>
              </a:defRPr>
            </a:pPr>
            <a:endParaRPr lang="en-US"/>
          </a:p>
        </c:txPr>
        <c:crossAx val="69165440"/>
        <c:crosses val="autoZero"/>
        <c:crossBetween val="between"/>
      </c:valAx>
      <c:spPr>
        <a:solidFill>
          <a:srgbClr val="FFFFFF"/>
        </a:solidFill>
        <a:ln w="19793">
          <a:solidFill>
            <a:srgbClr val="808080"/>
          </a:solidFill>
          <a:prstDash val="solid"/>
        </a:ln>
      </c:spPr>
    </c:plotArea>
    <c:plotVisOnly val="1"/>
    <c:dispBlanksAs val="gap"/>
  </c:chart>
  <c:spPr>
    <a:solidFill>
      <a:srgbClr val="252538"/>
    </a:solidFill>
    <a:ln>
      <a:noFill/>
    </a:ln>
  </c:spPr>
  <c:txPr>
    <a:bodyPr/>
    <a:lstStyle/>
    <a:p>
      <a:pPr>
        <a:defRPr sz="1364" b="0" i="0" u="none" strike="noStrike" baseline="0">
          <a:solidFill>
            <a:schemeClr val="tx1"/>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7085476380485642"/>
          <c:y val="3.3281719125041777E-2"/>
          <c:w val="0.76894708957938318"/>
          <c:h val="0.80459950745219921"/>
        </c:manualLayout>
      </c:layout>
      <c:scatterChart>
        <c:scatterStyle val="lineMarker"/>
        <c:ser>
          <c:idx val="0"/>
          <c:order val="0"/>
          <c:tx>
            <c:strRef>
              <c:f>Sheet1!$B$2</c:f>
              <c:strCache>
                <c:ptCount val="1"/>
                <c:pt idx="0">
                  <c:v>Human</c:v>
                </c:pt>
              </c:strCache>
            </c:strRef>
          </c:tx>
          <c:spPr>
            <a:ln w="38100">
              <a:solidFill>
                <a:srgbClr val="008080"/>
              </a:solidFill>
              <a:prstDash val="lgDash"/>
            </a:ln>
          </c:spPr>
          <c:marker>
            <c:symbol val="diamond"/>
            <c:size val="9"/>
            <c:spPr>
              <a:solidFill>
                <a:srgbClr val="008080"/>
              </a:solidFill>
              <a:ln>
                <a:solidFill>
                  <a:srgbClr val="808000"/>
                </a:solidFill>
                <a:prstDash val="solid"/>
              </a:ln>
            </c:spPr>
          </c:marker>
          <c:xVal>
            <c:numRef>
              <c:f>(Sheet1!$A$3:$A$7,Sheet1!$A$9)</c:f>
              <c:numCache>
                <c:formatCode>0</c:formatCode>
                <c:ptCount val="6"/>
                <c:pt idx="0">
                  <c:v>1997</c:v>
                </c:pt>
                <c:pt idx="1">
                  <c:v>2001</c:v>
                </c:pt>
                <c:pt idx="2">
                  <c:v>2003</c:v>
                </c:pt>
                <c:pt idx="3">
                  <c:v>2004</c:v>
                </c:pt>
                <c:pt idx="4">
                  <c:v>2005</c:v>
                </c:pt>
                <c:pt idx="5">
                  <c:v>2007</c:v>
                </c:pt>
              </c:numCache>
            </c:numRef>
          </c:xVal>
          <c:yVal>
            <c:numRef>
              <c:f>(Sheet1!$B$3:$B$7,Sheet1!$B$9)</c:f>
              <c:numCache>
                <c:formatCode>0%</c:formatCode>
                <c:ptCount val="6"/>
                <c:pt idx="0">
                  <c:v>9.0000000000000024E-2</c:v>
                </c:pt>
                <c:pt idx="1">
                  <c:v>0.14000000000000001</c:v>
                </c:pt>
                <c:pt idx="2">
                  <c:v>0.19000000000000003</c:v>
                </c:pt>
                <c:pt idx="3">
                  <c:v>0.24000000000000002</c:v>
                </c:pt>
                <c:pt idx="4">
                  <c:v>0.34000000000000008</c:v>
                </c:pt>
                <c:pt idx="5">
                  <c:v>0.54</c:v>
                </c:pt>
              </c:numCache>
            </c:numRef>
          </c:yVal>
        </c:ser>
        <c:axId val="53569408"/>
        <c:axId val="53629312"/>
      </c:scatterChart>
      <c:valAx>
        <c:axId val="53569408"/>
        <c:scaling>
          <c:orientation val="minMax"/>
          <c:max val="2007"/>
          <c:min val="1997"/>
        </c:scaling>
        <c:axPos val="b"/>
        <c:title>
          <c:tx>
            <c:rich>
              <a:bodyPr/>
              <a:lstStyle/>
              <a:p>
                <a:pPr>
                  <a:defRPr sz="1400" b="1" i="0" u="none" strike="noStrike" baseline="0">
                    <a:solidFill>
                      <a:srgbClr val="000000"/>
                    </a:solidFill>
                    <a:latin typeface="Arial"/>
                    <a:ea typeface="Arial"/>
                    <a:cs typeface="Arial"/>
                  </a:defRPr>
                </a:pPr>
                <a:r>
                  <a:rPr lang="en-US"/>
                  <a:t>Year</a:t>
                </a:r>
              </a:p>
            </c:rich>
          </c:tx>
          <c:layout>
            <c:manualLayout>
              <c:xMode val="edge"/>
              <c:yMode val="edge"/>
              <c:x val="0.50918910201197409"/>
              <c:y val="0.92474046298121948"/>
            </c:manualLayout>
          </c:layout>
          <c:spPr>
            <a:noFill/>
            <a:ln w="25400">
              <a:noFill/>
            </a:ln>
          </c:spPr>
        </c:title>
        <c:numFmt formatCode="0" sourceLinked="1"/>
        <c:tickLblPos val="nextTo"/>
        <c:spPr>
          <a:ln w="3175">
            <a:solidFill>
              <a:srgbClr val="000000"/>
            </a:solidFill>
            <a:prstDash val="solid"/>
          </a:ln>
        </c:spPr>
        <c:txPr>
          <a:bodyPr rot="0" vert="horz"/>
          <a:lstStyle/>
          <a:p>
            <a:pPr>
              <a:defRPr sz="1400" b="1" i="0" u="none" strike="noStrike" baseline="0">
                <a:solidFill>
                  <a:srgbClr val="000000"/>
                </a:solidFill>
                <a:latin typeface="Arial"/>
                <a:ea typeface="Arial"/>
                <a:cs typeface="Arial"/>
              </a:defRPr>
            </a:pPr>
            <a:endParaRPr lang="en-US"/>
          </a:p>
        </c:txPr>
        <c:crossAx val="53629312"/>
        <c:crosses val="autoZero"/>
        <c:crossBetween val="midCat"/>
        <c:majorUnit val="2"/>
        <c:minorUnit val="1"/>
      </c:valAx>
      <c:valAx>
        <c:axId val="53629312"/>
        <c:scaling>
          <c:orientation val="minMax"/>
          <c:max val="0.70000000000000029"/>
        </c:scaling>
        <c:axPos val="l"/>
        <c:title>
          <c:tx>
            <c:rich>
              <a:bodyPr/>
              <a:lstStyle/>
              <a:p>
                <a:pPr>
                  <a:defRPr sz="1400" b="1" i="0" u="none" strike="noStrike" baseline="0">
                    <a:solidFill>
                      <a:srgbClr val="000000"/>
                    </a:solidFill>
                    <a:latin typeface="Arial"/>
                    <a:ea typeface="Arial"/>
                    <a:cs typeface="Arial"/>
                  </a:defRPr>
                </a:pPr>
                <a:r>
                  <a:rPr lang="en-US" dirty="0"/>
                  <a:t>% Known genes</a:t>
                </a:r>
                <a:r>
                  <a:rPr lang="en-US" baseline="0" dirty="0"/>
                  <a:t> predicted</a:t>
                </a:r>
                <a:endParaRPr lang="en-US" dirty="0"/>
              </a:p>
            </c:rich>
          </c:tx>
          <c:layout>
            <c:manualLayout>
              <c:xMode val="edge"/>
              <c:yMode val="edge"/>
              <c:x val="1.998326342355548E-4"/>
              <c:y val="0.20774620449616238"/>
            </c:manualLayout>
          </c:layout>
          <c:spPr>
            <a:noFill/>
            <a:ln w="25400">
              <a:noFill/>
            </a:ln>
          </c:spPr>
        </c:title>
        <c:numFmt formatCode="0%" sourceLinked="1"/>
        <c:tickLblPos val="nextTo"/>
        <c:spPr>
          <a:ln w="3175">
            <a:solidFill>
              <a:srgbClr val="000000"/>
            </a:solidFill>
            <a:prstDash val="solid"/>
          </a:ln>
        </c:spPr>
        <c:txPr>
          <a:bodyPr rot="0" vert="horz"/>
          <a:lstStyle/>
          <a:p>
            <a:pPr>
              <a:defRPr sz="1400" b="1" i="0" u="none" strike="noStrike" baseline="0">
                <a:solidFill>
                  <a:srgbClr val="000000"/>
                </a:solidFill>
                <a:latin typeface="Arial"/>
                <a:ea typeface="Arial"/>
                <a:cs typeface="Arial"/>
              </a:defRPr>
            </a:pPr>
            <a:endParaRPr lang="en-US"/>
          </a:p>
        </c:txPr>
        <c:crossAx val="53569408"/>
        <c:crossesAt val="1996"/>
        <c:crossBetween val="midCat"/>
      </c:valAx>
      <c:spPr>
        <a:noFill/>
        <a:ln w="12700">
          <a:solidFill>
            <a:srgbClr val="808080"/>
          </a:solidFill>
          <a:prstDash val="solid"/>
        </a:ln>
      </c:spPr>
    </c:plotArea>
    <c:plotVisOnly val="1"/>
    <c:dispBlanksAs val="gap"/>
  </c:chart>
  <c:spPr>
    <a:solidFill>
      <a:srgbClr val="FFFFFF"/>
    </a:solidFill>
    <a:ln w="3175">
      <a:solidFill>
        <a:srgbClr val="000000"/>
      </a:solidFill>
      <a:prstDash val="solid"/>
    </a:ln>
  </c:spPr>
  <c:txPr>
    <a:bodyPr/>
    <a:lstStyle/>
    <a:p>
      <a:pPr>
        <a:defRPr sz="1400" b="1" i="0" u="none" strike="noStrike" baseline="0">
          <a:solidFill>
            <a:srgbClr val="000000"/>
          </a:solidFill>
          <a:latin typeface="Arial"/>
          <a:ea typeface="Arial"/>
          <a:cs typeface="Arial"/>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0" y="88900"/>
            <a:ext cx="754063" cy="271463"/>
          </a:xfrm>
          <a:prstGeom prst="rect">
            <a:avLst/>
          </a:prstGeom>
          <a:noFill/>
          <a:ln w="12700">
            <a:noFill/>
            <a:miter lim="800000"/>
            <a:headEnd/>
            <a:tailEnd/>
          </a:ln>
          <a:effectLst/>
        </p:spPr>
        <p:txBody>
          <a:bodyPr vert="horz" wrap="none" lIns="90206" tIns="45103" rIns="90206" bIns="45103" numCol="1" anchor="ctr" anchorCtr="0" compatLnSpc="1">
            <a:prstTxWarp prst="textNoShape">
              <a:avLst/>
            </a:prstTxWarp>
            <a:spAutoFit/>
          </a:bodyPr>
          <a:lstStyle>
            <a:lvl1pPr defTabSz="901700">
              <a:defRPr sz="1200"/>
            </a:lvl1pPr>
          </a:lstStyle>
          <a:p>
            <a:endParaRPr lang="en-US"/>
          </a:p>
        </p:txBody>
      </p:sp>
      <p:sp>
        <p:nvSpPr>
          <p:cNvPr id="141315" name="Rectangle 3"/>
          <p:cNvSpPr>
            <a:spLocks noGrp="1" noChangeArrowheads="1"/>
          </p:cNvSpPr>
          <p:nvPr>
            <p:ph type="dt" sz="quarter" idx="1"/>
          </p:nvPr>
        </p:nvSpPr>
        <p:spPr bwMode="auto">
          <a:xfrm>
            <a:off x="5975350" y="88900"/>
            <a:ext cx="908050" cy="271463"/>
          </a:xfrm>
          <a:prstGeom prst="rect">
            <a:avLst/>
          </a:prstGeom>
          <a:noFill/>
          <a:ln w="12700">
            <a:noFill/>
            <a:miter lim="800000"/>
            <a:headEnd/>
            <a:tailEnd/>
          </a:ln>
          <a:effectLst/>
        </p:spPr>
        <p:txBody>
          <a:bodyPr vert="horz" wrap="none" lIns="90206" tIns="45103" rIns="90206" bIns="45103" numCol="1" anchor="ctr" anchorCtr="0" compatLnSpc="1">
            <a:prstTxWarp prst="textNoShape">
              <a:avLst/>
            </a:prstTxWarp>
            <a:spAutoFit/>
          </a:bodyPr>
          <a:lstStyle>
            <a:lvl1pPr algn="r" defTabSz="901700">
              <a:defRPr sz="1200"/>
            </a:lvl1pPr>
          </a:lstStyle>
          <a:p>
            <a:endParaRPr lang="en-US"/>
          </a:p>
        </p:txBody>
      </p:sp>
      <p:sp>
        <p:nvSpPr>
          <p:cNvPr id="141316" name="Rectangle 4"/>
          <p:cNvSpPr>
            <a:spLocks noGrp="1" noChangeArrowheads="1"/>
          </p:cNvSpPr>
          <p:nvPr>
            <p:ph type="ftr" sz="quarter" idx="2"/>
          </p:nvPr>
        </p:nvSpPr>
        <p:spPr bwMode="auto">
          <a:xfrm>
            <a:off x="0" y="8932863"/>
            <a:ext cx="671513" cy="271462"/>
          </a:xfrm>
          <a:prstGeom prst="rect">
            <a:avLst/>
          </a:prstGeom>
          <a:noFill/>
          <a:ln w="12700">
            <a:noFill/>
            <a:miter lim="800000"/>
            <a:headEnd/>
            <a:tailEnd/>
          </a:ln>
          <a:effectLst/>
        </p:spPr>
        <p:txBody>
          <a:bodyPr vert="horz" wrap="none" lIns="90206" tIns="45103" rIns="90206" bIns="45103" numCol="1" anchor="b" anchorCtr="0" compatLnSpc="1">
            <a:prstTxWarp prst="textNoShape">
              <a:avLst/>
            </a:prstTxWarp>
            <a:spAutoFit/>
          </a:bodyPr>
          <a:lstStyle>
            <a:lvl1pPr defTabSz="901700">
              <a:defRPr sz="1200"/>
            </a:lvl1pPr>
          </a:lstStyle>
          <a:p>
            <a:endParaRPr lang="en-US"/>
          </a:p>
        </p:txBody>
      </p:sp>
      <p:sp>
        <p:nvSpPr>
          <p:cNvPr id="141317" name="Rectangle 5"/>
          <p:cNvSpPr>
            <a:spLocks noGrp="1" noChangeArrowheads="1"/>
          </p:cNvSpPr>
          <p:nvPr>
            <p:ph type="sldNum" sz="quarter" idx="3"/>
          </p:nvPr>
        </p:nvSpPr>
        <p:spPr bwMode="auto">
          <a:xfrm>
            <a:off x="6516688" y="8932863"/>
            <a:ext cx="366712" cy="271462"/>
          </a:xfrm>
          <a:prstGeom prst="rect">
            <a:avLst/>
          </a:prstGeom>
          <a:noFill/>
          <a:ln w="12700">
            <a:noFill/>
            <a:miter lim="800000"/>
            <a:headEnd/>
            <a:tailEnd/>
          </a:ln>
          <a:effectLst/>
        </p:spPr>
        <p:txBody>
          <a:bodyPr vert="horz" wrap="none" lIns="90206" tIns="45103" rIns="90206" bIns="45103" numCol="1" anchor="b" anchorCtr="0" compatLnSpc="1">
            <a:prstTxWarp prst="textNoShape">
              <a:avLst/>
            </a:prstTxWarp>
            <a:spAutoFit/>
          </a:bodyPr>
          <a:lstStyle>
            <a:lvl1pPr algn="r" defTabSz="901700">
              <a:defRPr sz="1200"/>
            </a:lvl1pPr>
          </a:lstStyle>
          <a:p>
            <a:fld id="{BC84B8C7-8FB7-4DC1-9B53-E222D718ECA2}"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92075"/>
            <a:ext cx="757238" cy="274638"/>
          </a:xfrm>
          <a:prstGeom prst="rect">
            <a:avLst/>
          </a:prstGeom>
          <a:noFill/>
          <a:ln w="12700">
            <a:noFill/>
            <a:miter lim="800000"/>
            <a:headEnd/>
            <a:tailEnd/>
          </a:ln>
          <a:effectLst/>
        </p:spPr>
        <p:txBody>
          <a:bodyPr vert="horz" wrap="none" lIns="91631" tIns="45815" rIns="91631" bIns="45815" numCol="1" anchor="ctr" anchorCtr="0" compatLnSpc="1">
            <a:prstTxWarp prst="textNoShape">
              <a:avLst/>
            </a:prstTxWarp>
            <a:spAutoFit/>
          </a:bodyPr>
          <a:lstStyle>
            <a:lvl1pPr defTabSz="915988">
              <a:defRPr sz="1200"/>
            </a:lvl1pPr>
          </a:lstStyle>
          <a:p>
            <a:endParaRPr lang="en-US"/>
          </a:p>
        </p:txBody>
      </p:sp>
      <p:sp>
        <p:nvSpPr>
          <p:cNvPr id="5123" name="Rectangle 3"/>
          <p:cNvSpPr>
            <a:spLocks noGrp="1" noChangeArrowheads="1"/>
          </p:cNvSpPr>
          <p:nvPr>
            <p:ph type="dt" idx="1"/>
          </p:nvPr>
        </p:nvSpPr>
        <p:spPr bwMode="auto">
          <a:xfrm>
            <a:off x="5946775" y="92075"/>
            <a:ext cx="911225" cy="274638"/>
          </a:xfrm>
          <a:prstGeom prst="rect">
            <a:avLst/>
          </a:prstGeom>
          <a:noFill/>
          <a:ln w="12700">
            <a:noFill/>
            <a:miter lim="800000"/>
            <a:headEnd/>
            <a:tailEnd/>
          </a:ln>
          <a:effectLst/>
        </p:spPr>
        <p:txBody>
          <a:bodyPr vert="horz" wrap="none" lIns="91631" tIns="45815" rIns="91631" bIns="45815" numCol="1" anchor="ctr" anchorCtr="0" compatLnSpc="1">
            <a:prstTxWarp prst="textNoShape">
              <a:avLst/>
            </a:prstTxWarp>
            <a:spAutoFit/>
          </a:bodyPr>
          <a:lstStyle>
            <a:lvl1pPr algn="r" defTabSz="915988">
              <a:defRPr sz="1200"/>
            </a:lvl1pPr>
          </a:lstStyle>
          <a:p>
            <a:endParaRPr lang="en-US"/>
          </a:p>
        </p:txBody>
      </p:sp>
      <p:sp>
        <p:nvSpPr>
          <p:cNvPr id="5124" name="Rectangle 4"/>
          <p:cNvSpPr>
            <a:spLocks noGrp="1" noRot="1" noChangeAspect="1" noChangeArrowheads="1" noTextEdit="1"/>
          </p:cNvSpPr>
          <p:nvPr>
            <p:ph type="sldImg" idx="2"/>
          </p:nvPr>
        </p:nvSpPr>
        <p:spPr bwMode="auto">
          <a:xfrm>
            <a:off x="1133475" y="690563"/>
            <a:ext cx="4592638" cy="3444875"/>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4400" y="5473700"/>
            <a:ext cx="4214813" cy="1917700"/>
          </a:xfrm>
          <a:prstGeom prst="rect">
            <a:avLst/>
          </a:prstGeom>
          <a:noFill/>
          <a:ln w="12700">
            <a:noFill/>
            <a:miter lim="800000"/>
            <a:headEnd/>
            <a:tailEnd/>
          </a:ln>
          <a:effectLst/>
        </p:spPr>
        <p:txBody>
          <a:bodyPr vert="horz" wrap="none" lIns="91631" tIns="45815" rIns="91631" bIns="45815" numCol="1" anchor="ctr" anchorCtr="0" compatLnSpc="1">
            <a:prstTxWarp prst="textNoShape">
              <a:avLst/>
            </a:prstTxWarp>
            <a:spAutoFit/>
          </a:bodyPr>
          <a:lstStyle/>
          <a:p>
            <a:pPr lvl="0"/>
            <a:r>
              <a:rPr lang="en-US" smtClean="0"/>
              <a:t>Click to edit Master text styles</a:t>
            </a:r>
          </a:p>
          <a:p>
            <a:pPr lvl="0"/>
            <a:r>
              <a:rPr lang="en-US" smtClean="0"/>
              <a:t>Second level</a:t>
            </a:r>
          </a:p>
          <a:p>
            <a:pPr lvl="0"/>
            <a:r>
              <a:rPr lang="en-US" smtClean="0"/>
              <a:t>Third level</a:t>
            </a:r>
          </a:p>
          <a:p>
            <a:pPr lvl="0"/>
            <a:r>
              <a:rPr lang="en-US" smtClean="0"/>
              <a:t>Fourth level</a:t>
            </a:r>
          </a:p>
          <a:p>
            <a:pPr lvl="0"/>
            <a:r>
              <a:rPr lang="en-US" smtClean="0"/>
              <a:t>Fifth level</a:t>
            </a:r>
          </a:p>
        </p:txBody>
      </p:sp>
      <p:sp>
        <p:nvSpPr>
          <p:cNvPr id="5126" name="Rectangle 6"/>
          <p:cNvSpPr>
            <a:spLocks noGrp="1" noChangeArrowheads="1"/>
          </p:cNvSpPr>
          <p:nvPr>
            <p:ph type="ftr" sz="quarter" idx="4"/>
          </p:nvPr>
        </p:nvSpPr>
        <p:spPr bwMode="auto">
          <a:xfrm>
            <a:off x="0" y="8915400"/>
            <a:ext cx="674688" cy="274638"/>
          </a:xfrm>
          <a:prstGeom prst="rect">
            <a:avLst/>
          </a:prstGeom>
          <a:noFill/>
          <a:ln w="12700">
            <a:noFill/>
            <a:miter lim="800000"/>
            <a:headEnd/>
            <a:tailEnd/>
          </a:ln>
          <a:effectLst/>
        </p:spPr>
        <p:txBody>
          <a:bodyPr vert="horz" wrap="none" lIns="91631" tIns="45815" rIns="91631" bIns="45815" numCol="1" anchor="b" anchorCtr="0" compatLnSpc="1">
            <a:prstTxWarp prst="textNoShape">
              <a:avLst/>
            </a:prstTxWarp>
            <a:spAutoFit/>
          </a:bodyPr>
          <a:lstStyle>
            <a:lvl1pPr defTabSz="915988">
              <a:defRPr sz="1200"/>
            </a:lvl1pPr>
          </a:lstStyle>
          <a:p>
            <a:endParaRPr lang="en-US"/>
          </a:p>
        </p:txBody>
      </p:sp>
      <p:sp>
        <p:nvSpPr>
          <p:cNvPr id="5127" name="Rectangle 7"/>
          <p:cNvSpPr>
            <a:spLocks noGrp="1" noChangeArrowheads="1"/>
          </p:cNvSpPr>
          <p:nvPr>
            <p:ph type="sldNum" sz="quarter" idx="5"/>
          </p:nvPr>
        </p:nvSpPr>
        <p:spPr bwMode="auto">
          <a:xfrm>
            <a:off x="6488113" y="8915400"/>
            <a:ext cx="369887" cy="274638"/>
          </a:xfrm>
          <a:prstGeom prst="rect">
            <a:avLst/>
          </a:prstGeom>
          <a:noFill/>
          <a:ln w="12700">
            <a:noFill/>
            <a:miter lim="800000"/>
            <a:headEnd/>
            <a:tailEnd/>
          </a:ln>
          <a:effectLst/>
        </p:spPr>
        <p:txBody>
          <a:bodyPr vert="horz" wrap="none" lIns="91631" tIns="45815" rIns="91631" bIns="45815" numCol="1" anchor="b" anchorCtr="0" compatLnSpc="1">
            <a:prstTxWarp prst="textNoShape">
              <a:avLst/>
            </a:prstTxWarp>
            <a:spAutoFit/>
          </a:bodyPr>
          <a:lstStyle>
            <a:lvl1pPr algn="r" defTabSz="915988">
              <a:defRPr sz="1200"/>
            </a:lvl1pPr>
          </a:lstStyle>
          <a:p>
            <a:fld id="{78810658-1EB5-4AE8-BF81-6EBF9BB0DC9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4C3E0C-30E0-4362-889B-5BDD45BA43D1}" type="slidenum">
              <a:rPr lang="en-US"/>
              <a:pPr/>
              <a:t>1</a:t>
            </a:fld>
            <a:endParaRPr lang="en-US"/>
          </a:p>
        </p:txBody>
      </p:sp>
      <p:sp>
        <p:nvSpPr>
          <p:cNvPr id="688130" name="Rectangle 2"/>
          <p:cNvSpPr>
            <a:spLocks noGrp="1" noRot="1" noChangeAspect="1" noChangeArrowheads="1" noTextEdit="1"/>
          </p:cNvSpPr>
          <p:nvPr>
            <p:ph type="sldImg"/>
          </p:nvPr>
        </p:nvSpPr>
        <p:spPr>
          <a:ln/>
        </p:spPr>
      </p:sp>
      <p:sp>
        <p:nvSpPr>
          <p:cNvPr id="688131" name="Rectangle 3"/>
          <p:cNvSpPr>
            <a:spLocks noGrp="1" noChangeArrowheads="1"/>
          </p:cNvSpPr>
          <p:nvPr>
            <p:ph type="body" idx="1"/>
          </p:nvPr>
        </p:nvSpPr>
        <p:spPr>
          <a:xfrm>
            <a:off x="914400" y="6207125"/>
            <a:ext cx="18403888" cy="457200"/>
          </a:xfrm>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Talking about areas of national priority, another</a:t>
            </a:r>
            <a:r>
              <a:rPr lang="en-US" baseline="0" dirty="0" smtClean="0"/>
              <a:t> one is health care, with its ever-increasing costs.  There are numerous potential applications of machine learning technology to medical care.  One that has existed for a while was medical diagnosis, but was never fielded due to numerous reasons, most obviously the lack of electronic medical information.  Here there are experiments that clearly demonstrate that a computer diagnostic system can diagnose better than most doctors, and certainly better than less experienced people.  One example is a system that helped parents diagnose childhood ailments.  Here, a computer model related predisposing factors, diseases, and symptoms, allowing the system ask the parents informative questions and help them diagnose the child.  A more complicated model was designed to help expert physicians diagnose a larger range of internal diseases.</a:t>
            </a:r>
            <a:endParaRPr lang="en-US" dirty="0"/>
          </a:p>
        </p:txBody>
      </p:sp>
      <p:sp>
        <p:nvSpPr>
          <p:cNvPr id="4" name="Slide Number Placeholder 3"/>
          <p:cNvSpPr>
            <a:spLocks noGrp="1"/>
          </p:cNvSpPr>
          <p:nvPr>
            <p:ph type="sldNum" sz="quarter" idx="10"/>
          </p:nvPr>
        </p:nvSpPr>
        <p:spPr/>
        <p:txBody>
          <a:bodyPr/>
          <a:lstStyle/>
          <a:p>
            <a:fld id="{78810658-1EB5-4AE8-BF81-6EBF9BB0DC9E}"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other applications exist.  Constant</a:t>
            </a:r>
            <a:r>
              <a:rPr lang="en-US" baseline="0" dirty="0" smtClean="0"/>
              <a:t> </a:t>
            </a:r>
            <a:r>
              <a:rPr lang="en-US" dirty="0" smtClean="0"/>
              <a:t>monitoring</a:t>
            </a:r>
            <a:r>
              <a:rPr lang="en-US" baseline="0" dirty="0" smtClean="0"/>
              <a:t> of patients is an important setting where manual solutions are simply infeasible.  One system, recently tested on real patients, monitors for oncoming epileptic seizures and intervenes immediately to stop them or reduce their severity.  Other applications also exist, and are particularly relevant with the aging population.  Other applications include a system that learns to recognize “standard of care” and detects treatments that do not meet the learned standard.  Finally, there has been a lot of talk about evidence-based medicine.  Here, we hope to learn which treatments are effective.  But as described, “effective” is for the general population, and we know that response to treatment is a highly individual thing, which can depend on our age, gender, individual characteristics, genetic makeup, other diseases, and more.  This type of detailed case analysis is far too much for a human to deal with, but is bread and butter for machine learning.</a:t>
            </a:r>
            <a:endParaRPr lang="en-US" dirty="0"/>
          </a:p>
        </p:txBody>
      </p:sp>
      <p:sp>
        <p:nvSpPr>
          <p:cNvPr id="4" name="Slide Number Placeholder 3"/>
          <p:cNvSpPr>
            <a:spLocks noGrp="1"/>
          </p:cNvSpPr>
          <p:nvPr>
            <p:ph type="sldNum" sz="quarter" idx="10"/>
          </p:nvPr>
        </p:nvSpPr>
        <p:spPr/>
        <p:txBody>
          <a:bodyPr/>
          <a:lstStyle/>
          <a:p>
            <a:fld id="{78810658-1EB5-4AE8-BF81-6EBF9BB0DC9E}"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other applications exist.  Constant</a:t>
            </a:r>
            <a:r>
              <a:rPr lang="en-US" baseline="0" dirty="0" smtClean="0"/>
              <a:t> </a:t>
            </a:r>
            <a:r>
              <a:rPr lang="en-US" dirty="0" smtClean="0"/>
              <a:t>monitoring</a:t>
            </a:r>
            <a:r>
              <a:rPr lang="en-US" baseline="0" dirty="0" smtClean="0"/>
              <a:t> of patients is an important setting where manual solutions are simply infeasible.  One system, recently tested on real patients, monitors for oncoming epileptic seizures and intervenes immediately to stop them or reduce their severity.  Other applications also exist, and are particularly relevant with the aging population.  Other applications include a system that learns to recognize “standard of care” and detects treatments that do not meet the learned standard.  Finally, there has been a lot of talk about evidence-based medicine.  Here, we hope to learn which treatments are effective.  But as described, “effective” is for the general population, and we know that response to treatment is a highly individual thing, which can depend on our age, gender, individual characteristics, genetic makeup, other diseases, and more.  This type of detailed case analysis is far too much for a human to deal with, but is bread and butter for machine learning.</a:t>
            </a:r>
            <a:endParaRPr lang="en-US" dirty="0"/>
          </a:p>
        </p:txBody>
      </p:sp>
      <p:sp>
        <p:nvSpPr>
          <p:cNvPr id="4" name="Slide Number Placeholder 3"/>
          <p:cNvSpPr>
            <a:spLocks noGrp="1"/>
          </p:cNvSpPr>
          <p:nvPr>
            <p:ph type="sldNum" sz="quarter" idx="10"/>
          </p:nvPr>
        </p:nvSpPr>
        <p:spPr/>
        <p:txBody>
          <a:bodyPr/>
          <a:lstStyle/>
          <a:p>
            <a:fld id="{78810658-1EB5-4AE8-BF81-6EBF9BB0DC9E}"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xfrm>
            <a:off x="6503031" y="8915400"/>
            <a:ext cx="354970" cy="277191"/>
          </a:xfrm>
          <a:noFill/>
        </p:spPr>
        <p:txBody>
          <a:bodyPr/>
          <a:lstStyle/>
          <a:p>
            <a:fld id="{B0268C60-C212-4E98-BC73-5CC113BD6F79}" type="slidenum">
              <a:rPr lang="en-US" smtClean="0"/>
              <a:pPr/>
              <a:t>17</a:t>
            </a:fld>
            <a:endParaRPr 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xfrm>
            <a:off x="914400" y="5473700"/>
            <a:ext cx="185116" cy="277191"/>
          </a:xfrm>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xfrm>
            <a:off x="6503031" y="8915400"/>
            <a:ext cx="354970" cy="277191"/>
          </a:xfrm>
          <a:noFill/>
        </p:spPr>
        <p:txBody>
          <a:bodyPr/>
          <a:lstStyle/>
          <a:p>
            <a:fld id="{B0268C60-C212-4E98-BC73-5CC113BD6F79}" type="slidenum">
              <a:rPr lang="en-US" smtClean="0"/>
              <a:pPr/>
              <a:t>18</a:t>
            </a:fld>
            <a:endParaRPr 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xfrm>
            <a:off x="914400" y="5473700"/>
            <a:ext cx="185116" cy="277191"/>
          </a:xfrm>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810658-1EB5-4AE8-BF81-6EBF9BB0DC9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did this program work?  Let’s first talk about how a learned program operates.</a:t>
            </a:r>
            <a:r>
              <a:rPr lang="en-US" baseline="0" dirty="0" smtClean="0"/>
              <a:t>  It takes an instance, in this case, a configuration for a checkers board.  The program analyzed the board, and figured out how “good” it was, where a good board is one that was more likely to lead to a win.  This gave the program a way of evaluating different boards, and allowed it to select moves that produced better boards.  The key is this evaluation function, and how it’s trained.  First, we need to describe the checkers board in a way that makes clear to the computer what are the important aspects.  In Samuel’s case, he described each board in terms of 38 “features”, such as the number of pieces, …  Each of those features had a weight, which told the computer how important each of them was.  These parameters were what the program learned by playing.</a:t>
            </a:r>
            <a:endParaRPr lang="en-US" dirty="0"/>
          </a:p>
        </p:txBody>
      </p:sp>
      <p:sp>
        <p:nvSpPr>
          <p:cNvPr id="4" name="Slide Number Placeholder 3"/>
          <p:cNvSpPr>
            <a:spLocks noGrp="1"/>
          </p:cNvSpPr>
          <p:nvPr>
            <p:ph type="sldNum" sz="quarter" idx="10"/>
          </p:nvPr>
        </p:nvSpPr>
        <p:spPr/>
        <p:txBody>
          <a:bodyPr/>
          <a:lstStyle/>
          <a:p>
            <a:fld id="{78810658-1EB5-4AE8-BF81-6EBF9BB0DC9E}"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very different application (not really perception)</a:t>
            </a:r>
            <a:r>
              <a:rPr lang="en-US" baseline="0" dirty="0" smtClean="0"/>
              <a:t> is machine translation.  Again, hand-constructed systems, this time based on sophisticated linguistic rules, failed.  Basically, they worked well on the sentences that the system designers had in mind when designing the system, but not on the vast majority of sentences out there.  One early example occurred in English-Russian translation (a hot area right after the Sputnik launch).   </a:t>
            </a:r>
            <a:endParaRPr lang="en-US" dirty="0"/>
          </a:p>
        </p:txBody>
      </p:sp>
      <p:sp>
        <p:nvSpPr>
          <p:cNvPr id="4" name="Slide Number Placeholder 3"/>
          <p:cNvSpPr>
            <a:spLocks noGrp="1"/>
          </p:cNvSpPr>
          <p:nvPr>
            <p:ph type="sldNum" sz="quarter" idx="10"/>
          </p:nvPr>
        </p:nvSpPr>
        <p:spPr/>
        <p:txBody>
          <a:bodyPr/>
          <a:lstStyle/>
          <a:p>
            <a:fld id="{78810658-1EB5-4AE8-BF81-6EBF9BB0DC9E}"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810658-1EB5-4AE8-BF81-6EBF9BB0DC9E}"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Perception is a task where</a:t>
            </a:r>
            <a:r>
              <a:rPr lang="en-US" baseline="0" dirty="0" smtClean="0"/>
              <a:t> top researchers have spent hundreds of thousands of hours trying to engineer systems using manually-constructed software, and have failed time and time again.  One example is handwriting recognition.  Why is this hard?  First, it’s hard even for isolated digits.  Second, we actually have a much mo</a:t>
            </a:r>
            <a:r>
              <a:rPr lang="en-US" dirty="0" smtClean="0"/>
              <a:t>re complicated input/output</a:t>
            </a:r>
            <a:r>
              <a:rPr lang="en-US" baseline="0" dirty="0" smtClean="0"/>
              <a:t> functionality.  The output is not an isolated digit but a string of letters all </a:t>
            </a:r>
            <a:r>
              <a:rPr lang="en-US" baseline="0" dirty="0" err="1" smtClean="0"/>
              <a:t>mushed</a:t>
            </a:r>
            <a:r>
              <a:rPr lang="en-US" baseline="0" dirty="0" smtClean="0"/>
              <a:t> together.  Nevertheless, a well-designed machine learning system now screens and processes over 92% of our mail, saving the US tax payer hundreds of millions of dollars every year.  Similar systems can read and transcribe </a:t>
            </a:r>
            <a:r>
              <a:rPr lang="en-US" baseline="0" dirty="0" err="1" smtClean="0"/>
              <a:t>arabic</a:t>
            </a:r>
            <a:r>
              <a:rPr lang="en-US" baseline="0" dirty="0" smtClean="0"/>
              <a:t>, with obvious implications to national security.</a:t>
            </a:r>
            <a:endParaRPr lang="en-US" dirty="0"/>
          </a:p>
        </p:txBody>
      </p:sp>
      <p:sp>
        <p:nvSpPr>
          <p:cNvPr id="4" name="Slide Number Placeholder 3"/>
          <p:cNvSpPr>
            <a:spLocks noGrp="1"/>
          </p:cNvSpPr>
          <p:nvPr>
            <p:ph type="sldNum" sz="quarter" idx="10"/>
          </p:nvPr>
        </p:nvSpPr>
        <p:spPr/>
        <p:txBody>
          <a:bodyPr/>
          <a:lstStyle/>
          <a:p>
            <a:fld id="{78810658-1EB5-4AE8-BF81-6EBF9BB0DC9E}"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far, we have focused on perception from a single source.  There are</a:t>
            </a:r>
            <a:r>
              <a:rPr lang="en-US" baseline="0" dirty="0" smtClean="0"/>
              <a:t> also many cases where we have data streaming in from multiple sensors and information sources, often very heterogeneous in nature.  Machine learning provides us with the tools to integrate those different sensors into a coherent picture.  For example, a recently fielded traffic system.</a:t>
            </a:r>
            <a:endParaRPr lang="en-US" dirty="0"/>
          </a:p>
        </p:txBody>
      </p:sp>
      <p:sp>
        <p:nvSpPr>
          <p:cNvPr id="4" name="Slide Number Placeholder 3"/>
          <p:cNvSpPr>
            <a:spLocks noGrp="1"/>
          </p:cNvSpPr>
          <p:nvPr>
            <p:ph type="sldNum" sz="quarter" idx="10"/>
          </p:nvPr>
        </p:nvSpPr>
        <p:spPr/>
        <p:txBody>
          <a:bodyPr/>
          <a:lstStyle/>
          <a:p>
            <a:fld id="{78810658-1EB5-4AE8-BF81-6EBF9BB0DC9E}"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far, we have looked at systems that have a simple</a:t>
            </a:r>
            <a:r>
              <a:rPr lang="en-US" baseline="0" dirty="0" smtClean="0"/>
              <a:t> input/output functionality (although with complicated inputs and outputs).  What about systems that need to do something, like Samuel’s checkers playing program?  </a:t>
            </a:r>
            <a:endParaRPr lang="en-US" dirty="0"/>
          </a:p>
        </p:txBody>
      </p:sp>
      <p:sp>
        <p:nvSpPr>
          <p:cNvPr id="4" name="Slide Number Placeholder 3"/>
          <p:cNvSpPr>
            <a:spLocks noGrp="1"/>
          </p:cNvSpPr>
          <p:nvPr>
            <p:ph type="sldNum" sz="quarter" idx="10"/>
          </p:nvPr>
        </p:nvSpPr>
        <p:spPr/>
        <p:txBody>
          <a:bodyPr/>
          <a:lstStyle/>
          <a:p>
            <a:fld id="{78810658-1EB5-4AE8-BF81-6EBF9BB0DC9E}"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far, we have looked at systems that have a simple</a:t>
            </a:r>
            <a:r>
              <a:rPr lang="en-US" baseline="0" dirty="0" smtClean="0"/>
              <a:t> input/output functionality (although with complicated inputs and outputs).  What about systems that need to do something, like Samuel’s checkers playing program?  </a:t>
            </a:r>
            <a:endParaRPr lang="en-US" dirty="0"/>
          </a:p>
        </p:txBody>
      </p:sp>
      <p:sp>
        <p:nvSpPr>
          <p:cNvPr id="4" name="Slide Number Placeholder 3"/>
          <p:cNvSpPr>
            <a:spLocks noGrp="1"/>
          </p:cNvSpPr>
          <p:nvPr>
            <p:ph type="sldNum" sz="quarter" idx="10"/>
          </p:nvPr>
        </p:nvSpPr>
        <p:spPr/>
        <p:txBody>
          <a:bodyPr/>
          <a:lstStyle/>
          <a:p>
            <a:fld id="{78810658-1EB5-4AE8-BF81-6EBF9BB0DC9E}"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chemeClr val="bg1">
                <a:gamma/>
                <a:shade val="48627"/>
                <a:invGamma/>
              </a:schemeClr>
            </a:gs>
          </a:gsLst>
          <a:lin ang="2700000" scaled="1"/>
        </a:gradFill>
        <a:effectLst/>
      </p:bgPr>
    </p:bg>
    <p:spTree>
      <p:nvGrpSpPr>
        <p:cNvPr id="1" name=""/>
        <p:cNvGrpSpPr/>
        <p:nvPr/>
      </p:nvGrpSpPr>
      <p:grpSpPr>
        <a:xfrm>
          <a:off x="0" y="0"/>
          <a:ext cx="0" cy="0"/>
          <a:chOff x="0" y="0"/>
          <a:chExt cx="0" cy="0"/>
        </a:xfrm>
      </p:grpSpPr>
      <p:grpSp>
        <p:nvGrpSpPr>
          <p:cNvPr id="319490" name="Group 2"/>
          <p:cNvGrpSpPr>
            <a:grpSpLocks/>
          </p:cNvGrpSpPr>
          <p:nvPr/>
        </p:nvGrpSpPr>
        <p:grpSpPr bwMode="auto">
          <a:xfrm>
            <a:off x="-498475" y="1311275"/>
            <a:ext cx="10429875" cy="5908675"/>
            <a:chOff x="-313" y="824"/>
            <a:chExt cx="6570" cy="3722"/>
          </a:xfrm>
        </p:grpSpPr>
        <p:sp>
          <p:nvSpPr>
            <p:cNvPr id="319491"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n-US" sz="1800"/>
            </a:p>
          </p:txBody>
        </p:sp>
        <p:sp>
          <p:nvSpPr>
            <p:cNvPr id="319492"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n-US" sz="1800"/>
            </a:p>
          </p:txBody>
        </p:sp>
        <p:sp>
          <p:nvSpPr>
            <p:cNvPr id="319493"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n-US" sz="1800"/>
            </a:p>
          </p:txBody>
        </p:sp>
        <p:sp>
          <p:nvSpPr>
            <p:cNvPr id="319494"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n-US" sz="1800"/>
            </a:p>
          </p:txBody>
        </p:sp>
        <p:sp>
          <p:nvSpPr>
            <p:cNvPr id="319495"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n-US" sz="1800"/>
            </a:p>
          </p:txBody>
        </p:sp>
        <p:sp>
          <p:nvSpPr>
            <p:cNvPr id="319496"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n-US" sz="1800"/>
            </a:p>
          </p:txBody>
        </p:sp>
        <p:sp>
          <p:nvSpPr>
            <p:cNvPr id="319497"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n-US" sz="1800"/>
            </a:p>
          </p:txBody>
        </p:sp>
        <p:sp>
          <p:nvSpPr>
            <p:cNvPr id="319498"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eaLnBrk="1" hangingPunct="1"/>
              <a:endParaRPr lang="en-US" sz="1800"/>
            </a:p>
          </p:txBody>
        </p:sp>
        <p:sp>
          <p:nvSpPr>
            <p:cNvPr id="319499"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eaLnBrk="1" hangingPunct="1"/>
              <a:endParaRPr lang="en-US" sz="1800"/>
            </a:p>
          </p:txBody>
        </p:sp>
        <p:sp>
          <p:nvSpPr>
            <p:cNvPr id="319500"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eaLnBrk="1" hangingPunct="1"/>
              <a:endParaRPr lang="en-US" sz="1800"/>
            </a:p>
          </p:txBody>
        </p:sp>
        <p:sp>
          <p:nvSpPr>
            <p:cNvPr id="319501"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endParaRPr lang="en-US" sz="1800"/>
            </a:p>
          </p:txBody>
        </p:sp>
        <p:sp>
          <p:nvSpPr>
            <p:cNvPr id="319502"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eaLnBrk="1" hangingPunct="1"/>
              <a:endParaRPr lang="en-US" sz="1800"/>
            </a:p>
          </p:txBody>
        </p:sp>
        <p:sp>
          <p:nvSpPr>
            <p:cNvPr id="319503"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eaLnBrk="1" hangingPunct="1"/>
              <a:endParaRPr lang="en-US" sz="1800"/>
            </a:p>
          </p:txBody>
        </p:sp>
        <p:sp>
          <p:nvSpPr>
            <p:cNvPr id="319504"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eaLnBrk="1" hangingPunct="1"/>
              <a:endParaRPr lang="en-US" sz="1800"/>
            </a:p>
          </p:txBody>
        </p:sp>
        <p:sp>
          <p:nvSpPr>
            <p:cNvPr id="319505" name="Rectangle 17"/>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endParaRPr lang="en-US" sz="1800"/>
            </a:p>
          </p:txBody>
        </p:sp>
        <p:sp>
          <p:nvSpPr>
            <p:cNvPr id="319506"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endParaRPr lang="en-US" sz="1800"/>
            </a:p>
          </p:txBody>
        </p:sp>
        <p:sp>
          <p:nvSpPr>
            <p:cNvPr id="319507"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eaLnBrk="1" hangingPunct="1"/>
              <a:endParaRPr lang="en-US" sz="1800"/>
            </a:p>
          </p:txBody>
        </p:sp>
        <p:sp>
          <p:nvSpPr>
            <p:cNvPr id="319508"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endParaRPr lang="en-US" sz="1800"/>
            </a:p>
          </p:txBody>
        </p:sp>
        <p:sp>
          <p:nvSpPr>
            <p:cNvPr id="319509"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endParaRPr lang="en-US" sz="1800"/>
            </a:p>
          </p:txBody>
        </p:sp>
        <p:sp>
          <p:nvSpPr>
            <p:cNvPr id="319510"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eaLnBrk="1" hangingPunct="1"/>
              <a:endParaRPr lang="en-US" sz="1800"/>
            </a:p>
          </p:txBody>
        </p:sp>
        <p:sp>
          <p:nvSpPr>
            <p:cNvPr id="319511"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eaLnBrk="1" hangingPunct="1"/>
              <a:endParaRPr lang="en-US" sz="1800"/>
            </a:p>
          </p:txBody>
        </p:sp>
        <p:sp>
          <p:nvSpPr>
            <p:cNvPr id="319512"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eaLnBrk="1" hangingPunct="1"/>
              <a:endParaRPr lang="en-US" sz="1800"/>
            </a:p>
          </p:txBody>
        </p:sp>
        <p:sp>
          <p:nvSpPr>
            <p:cNvPr id="319513"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endParaRPr lang="en-US" sz="1800"/>
            </a:p>
          </p:txBody>
        </p:sp>
        <p:sp>
          <p:nvSpPr>
            <p:cNvPr id="319514"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endParaRPr lang="en-US" sz="1800"/>
            </a:p>
          </p:txBody>
        </p:sp>
        <p:sp>
          <p:nvSpPr>
            <p:cNvPr id="319515"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endParaRPr lang="en-US" sz="1800"/>
            </a:p>
          </p:txBody>
        </p:sp>
        <p:sp>
          <p:nvSpPr>
            <p:cNvPr id="319516"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endParaRPr lang="en-US" sz="1800"/>
            </a:p>
          </p:txBody>
        </p:sp>
        <p:sp>
          <p:nvSpPr>
            <p:cNvPr id="319517"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eaLnBrk="1" hangingPunct="1"/>
              <a:endParaRPr lang="en-US" sz="1800"/>
            </a:p>
          </p:txBody>
        </p:sp>
        <p:sp>
          <p:nvSpPr>
            <p:cNvPr id="319518"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endParaRPr lang="en-US" sz="1800"/>
            </a:p>
          </p:txBody>
        </p:sp>
        <p:sp>
          <p:nvSpPr>
            <p:cNvPr id="319519"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endParaRPr lang="en-US" sz="1800"/>
            </a:p>
          </p:txBody>
        </p:sp>
        <p:sp>
          <p:nvSpPr>
            <p:cNvPr id="319520"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endParaRPr lang="en-US" sz="1800"/>
            </a:p>
          </p:txBody>
        </p:sp>
        <p:sp>
          <p:nvSpPr>
            <p:cNvPr id="319521"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eaLnBrk="1" hangingPunct="1"/>
              <a:endParaRPr lang="en-US" sz="1800"/>
            </a:p>
          </p:txBody>
        </p:sp>
        <p:sp>
          <p:nvSpPr>
            <p:cNvPr id="319522"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eaLnBrk="1" hangingPunct="1"/>
              <a:endParaRPr lang="en-US" sz="1800"/>
            </a:p>
          </p:txBody>
        </p:sp>
        <p:sp>
          <p:nvSpPr>
            <p:cNvPr id="319523"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319524"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319525"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319526"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319527"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319528"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319529"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319530"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319531"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319532"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319533"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319534"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319535"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319536"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319537"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319538"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319539"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319540"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en-US"/>
            </a:p>
          </p:txBody>
        </p:sp>
        <p:sp>
          <p:nvSpPr>
            <p:cNvPr id="319541"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en-US"/>
            </a:p>
          </p:txBody>
        </p:sp>
        <p:sp>
          <p:nvSpPr>
            <p:cNvPr id="319542"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319543"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319544"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319545"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319546"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319547"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319548"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319549"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319550"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319551"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319552"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319553"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319554"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319555"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319556"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319557"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319558"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319559"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319560"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319561"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319562"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319563"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319564"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319565"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319566"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319567"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319568"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319569"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319570"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319571"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319572"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9573"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319574"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319575"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319576"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319577"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319578"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319579"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319580"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319581"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319582"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319583"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319584"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319585"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319586"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319587"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319588"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319589"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319590"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319591"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319592"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319593"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319594"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319595"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319596"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319597"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319598"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319599"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319600"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319601"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319602"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319603"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319604"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319605"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319606"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319607"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319608"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9609"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9610"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9611"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319612"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319613"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319614"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319615"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319616"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319617"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319618"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9619"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9620"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9621"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9622"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9623"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9624"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9625"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319626"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319627"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319628"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319629"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319630"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319631"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319632"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319633"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319634"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319635"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319636"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319637"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9638"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319639"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319640"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9641"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9642"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9643"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9644"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9645"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9646"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9647"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9648"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9649"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9650"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9651"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9652"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9653"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9654"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9655"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9656"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319657"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319658"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319659"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319660"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9661"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9662"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9663"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9664"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9665"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9666"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9667"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9668"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9669"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319670"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319671"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319672"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319673"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319674"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319675"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319676"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319677"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endParaRPr lang="en-US"/>
            </a:p>
          </p:txBody>
        </p:sp>
        <p:sp>
          <p:nvSpPr>
            <p:cNvPr id="319678"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319679"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319680"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319681"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319682"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319683"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319684"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319685"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319686"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n-US"/>
            </a:p>
          </p:txBody>
        </p:sp>
        <p:sp>
          <p:nvSpPr>
            <p:cNvPr id="319687"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n-US"/>
            </a:p>
          </p:txBody>
        </p:sp>
        <p:sp>
          <p:nvSpPr>
            <p:cNvPr id="319688"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319689"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319690"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n-US"/>
            </a:p>
          </p:txBody>
        </p:sp>
        <p:sp>
          <p:nvSpPr>
            <p:cNvPr id="319691"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319692"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319693"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n-US"/>
            </a:p>
          </p:txBody>
        </p:sp>
        <p:sp>
          <p:nvSpPr>
            <p:cNvPr id="319694"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319695"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319696"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319697"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319698"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319699"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endParaRPr lang="en-US"/>
            </a:p>
          </p:txBody>
        </p:sp>
        <p:sp>
          <p:nvSpPr>
            <p:cNvPr id="319700"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endParaRPr lang="en-US"/>
            </a:p>
          </p:txBody>
        </p:sp>
        <p:sp>
          <p:nvSpPr>
            <p:cNvPr id="319701"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319702"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319703"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319704"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9705"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n-US"/>
            </a:p>
          </p:txBody>
        </p:sp>
      </p:grpSp>
      <p:sp>
        <p:nvSpPr>
          <p:cNvPr id="319706"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r>
              <a:rPr lang="en-US"/>
              <a:t>Click to edit Master title style</a:t>
            </a:r>
          </a:p>
        </p:txBody>
      </p:sp>
      <p:sp>
        <p:nvSpPr>
          <p:cNvPr id="319707"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319708" name="Rectangle 220"/>
          <p:cNvSpPr>
            <a:spLocks noGrp="1" noChangeArrowheads="1"/>
          </p:cNvSpPr>
          <p:nvPr>
            <p:ph type="dt" sz="quarter" idx="2"/>
          </p:nvPr>
        </p:nvSpPr>
        <p:spPr/>
        <p:txBody>
          <a:bodyPr/>
          <a:lstStyle>
            <a:lvl1pPr>
              <a:defRPr/>
            </a:lvl1pPr>
          </a:lstStyle>
          <a:p>
            <a:r>
              <a:rPr lang="en-US"/>
              <a:t>Computer &amp; Thought, 2001</a:t>
            </a:r>
          </a:p>
        </p:txBody>
      </p:sp>
      <p:sp>
        <p:nvSpPr>
          <p:cNvPr id="319709" name="Rectangle 221"/>
          <p:cNvSpPr>
            <a:spLocks noGrp="1" noChangeArrowheads="1"/>
          </p:cNvSpPr>
          <p:nvPr>
            <p:ph type="ftr" sz="quarter" idx="3"/>
          </p:nvPr>
        </p:nvSpPr>
        <p:spPr>
          <a:xfrm>
            <a:off x="3124200" y="6248400"/>
            <a:ext cx="2895600" cy="457200"/>
          </a:xfrm>
        </p:spPr>
        <p:txBody>
          <a:bodyPr/>
          <a:lstStyle>
            <a:lvl1pPr>
              <a:defRPr/>
            </a:lvl1pPr>
          </a:lstStyle>
          <a:p>
            <a:r>
              <a:rPr lang="en-US"/>
              <a:t>Computers &amp; Thought, IJCAI 2001</a:t>
            </a:r>
          </a:p>
        </p:txBody>
      </p:sp>
      <p:sp>
        <p:nvSpPr>
          <p:cNvPr id="319710" name="Rectangle 222"/>
          <p:cNvSpPr>
            <a:spLocks noGrp="1" noChangeArrowheads="1"/>
          </p:cNvSpPr>
          <p:nvPr>
            <p:ph type="sldNum" sz="quarter" idx="4"/>
          </p:nvPr>
        </p:nvSpPr>
        <p:spPr/>
        <p:txBody>
          <a:bodyPr/>
          <a:lstStyle>
            <a:lvl1pPr>
              <a:defRPr/>
            </a:lvl1pPr>
          </a:lstStyle>
          <a:p>
            <a:fld id="{ED669E39-6113-45FB-B668-6FFBC658D513}" type="slidenum">
              <a:rPr lang="en-US"/>
              <a:pPr/>
              <a:t>‹#›</a:t>
            </a:fld>
            <a:endParaRPr lang="en-US"/>
          </a:p>
        </p:txBody>
      </p:sp>
    </p:spTree>
  </p:cSld>
  <p:clrMapOvr>
    <a:masterClrMapping/>
  </p:clrMapOvr>
  <p:transition>
    <p:pull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68D5583-D1BF-4475-B85D-C48275D74470}" type="slidenum">
              <a:rPr lang="en-US"/>
              <a:pPr/>
              <a:t>‹#›</a:t>
            </a:fld>
            <a:endParaRPr lang="en-US"/>
          </a:p>
        </p:txBody>
      </p:sp>
      <p:sp>
        <p:nvSpPr>
          <p:cNvPr id="5" name="Date Placeholder 4"/>
          <p:cNvSpPr>
            <a:spLocks noGrp="1"/>
          </p:cNvSpPr>
          <p:nvPr>
            <p:ph type="dt" sz="half" idx="11"/>
          </p:nvPr>
        </p:nvSpPr>
        <p:spPr/>
        <p:txBody>
          <a:bodyPr/>
          <a:lstStyle>
            <a:lvl1pPr>
              <a:defRPr/>
            </a:lvl1pPr>
          </a:lstStyle>
          <a:p>
            <a:r>
              <a:rPr lang="en-US"/>
              <a:t>Computer &amp; Thought, 2001</a:t>
            </a:r>
          </a:p>
        </p:txBody>
      </p:sp>
      <p:sp>
        <p:nvSpPr>
          <p:cNvPr id="6" name="Footer Placeholder 5"/>
          <p:cNvSpPr>
            <a:spLocks noGrp="1"/>
          </p:cNvSpPr>
          <p:nvPr>
            <p:ph type="ftr" sz="quarter" idx="12"/>
          </p:nvPr>
        </p:nvSpPr>
        <p:spPr/>
        <p:txBody>
          <a:bodyPr/>
          <a:lstStyle>
            <a:lvl1pPr>
              <a:defRPr/>
            </a:lvl1pPr>
          </a:lstStyle>
          <a:p>
            <a:r>
              <a:rPr lang="en-US"/>
              <a:t>Computers &amp; Thought, IJCAI 2001</a:t>
            </a:r>
          </a:p>
        </p:txBody>
      </p:sp>
    </p:spTree>
  </p:cSld>
  <p:clrMapOvr>
    <a:masterClrMapping/>
  </p:clrMapOvr>
  <p:transition>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7038" y="274638"/>
            <a:ext cx="2163762" cy="5859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2575" y="274638"/>
            <a:ext cx="6342063" cy="5859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7131E40-B074-45AF-A5A6-04732F5ED4B3}" type="slidenum">
              <a:rPr lang="en-US"/>
              <a:pPr/>
              <a:t>‹#›</a:t>
            </a:fld>
            <a:endParaRPr lang="en-US"/>
          </a:p>
        </p:txBody>
      </p:sp>
      <p:sp>
        <p:nvSpPr>
          <p:cNvPr id="5" name="Date Placeholder 4"/>
          <p:cNvSpPr>
            <a:spLocks noGrp="1"/>
          </p:cNvSpPr>
          <p:nvPr>
            <p:ph type="dt" sz="half" idx="11"/>
          </p:nvPr>
        </p:nvSpPr>
        <p:spPr/>
        <p:txBody>
          <a:bodyPr/>
          <a:lstStyle>
            <a:lvl1pPr>
              <a:defRPr/>
            </a:lvl1pPr>
          </a:lstStyle>
          <a:p>
            <a:r>
              <a:rPr lang="en-US"/>
              <a:t>Computer &amp; Thought, 2001</a:t>
            </a:r>
          </a:p>
        </p:txBody>
      </p:sp>
      <p:sp>
        <p:nvSpPr>
          <p:cNvPr id="6" name="Footer Placeholder 5"/>
          <p:cNvSpPr>
            <a:spLocks noGrp="1"/>
          </p:cNvSpPr>
          <p:nvPr>
            <p:ph type="ftr" sz="quarter" idx="12"/>
          </p:nvPr>
        </p:nvSpPr>
        <p:spPr/>
        <p:txBody>
          <a:bodyPr/>
          <a:lstStyle>
            <a:lvl1pPr>
              <a:defRPr/>
            </a:lvl1pPr>
          </a:lstStyle>
          <a:p>
            <a:r>
              <a:rPr lang="en-US"/>
              <a:t>Computers &amp; Thought, IJCAI 2001</a:t>
            </a:r>
          </a:p>
        </p:txBody>
      </p:sp>
    </p:spTree>
  </p:cSld>
  <p:clrMapOvr>
    <a:masterClrMapping/>
  </p:clrMapOvr>
  <p:transition>
    <p:pull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82575" y="274638"/>
            <a:ext cx="8658225" cy="8223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12738" y="1281113"/>
            <a:ext cx="4225925" cy="234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91063" y="1281113"/>
            <a:ext cx="4227512" cy="234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12738" y="3783013"/>
            <a:ext cx="4225925" cy="23510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91063" y="3783013"/>
            <a:ext cx="4227512" cy="23510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6553200" y="6243638"/>
            <a:ext cx="2133600" cy="457200"/>
          </a:xfrm>
        </p:spPr>
        <p:txBody>
          <a:bodyPr/>
          <a:lstStyle>
            <a:lvl1pPr>
              <a:defRPr/>
            </a:lvl1pPr>
          </a:lstStyle>
          <a:p>
            <a:fld id="{B4124612-7781-4B33-9356-816EE144F0EA}" type="slidenum">
              <a:rPr lang="en-US"/>
              <a:pPr/>
              <a:t>‹#›</a:t>
            </a:fld>
            <a:endParaRPr lang="en-US"/>
          </a:p>
        </p:txBody>
      </p:sp>
      <p:sp>
        <p:nvSpPr>
          <p:cNvPr id="8" name="Date Placeholder 7"/>
          <p:cNvSpPr>
            <a:spLocks noGrp="1"/>
          </p:cNvSpPr>
          <p:nvPr>
            <p:ph type="dt" sz="half" idx="11"/>
          </p:nvPr>
        </p:nvSpPr>
        <p:spPr>
          <a:xfrm>
            <a:off x="457200" y="6243638"/>
            <a:ext cx="2133600" cy="457200"/>
          </a:xfrm>
        </p:spPr>
        <p:txBody>
          <a:bodyPr/>
          <a:lstStyle>
            <a:lvl1pPr>
              <a:defRPr/>
            </a:lvl1pPr>
          </a:lstStyle>
          <a:p>
            <a:r>
              <a:rPr lang="en-US"/>
              <a:t>Computer &amp; Thought, 2001</a:t>
            </a:r>
          </a:p>
        </p:txBody>
      </p:sp>
      <p:sp>
        <p:nvSpPr>
          <p:cNvPr id="9" name="Footer Placeholder 8"/>
          <p:cNvSpPr>
            <a:spLocks noGrp="1"/>
          </p:cNvSpPr>
          <p:nvPr>
            <p:ph type="ftr" sz="quarter" idx="12"/>
          </p:nvPr>
        </p:nvSpPr>
        <p:spPr>
          <a:xfrm>
            <a:off x="3124200" y="6243638"/>
            <a:ext cx="2895600" cy="457200"/>
          </a:xfrm>
        </p:spPr>
        <p:txBody>
          <a:bodyPr/>
          <a:lstStyle>
            <a:lvl1pPr>
              <a:defRPr/>
            </a:lvl1pPr>
          </a:lstStyle>
          <a:p>
            <a:r>
              <a:rPr lang="en-US"/>
              <a:t>Computers &amp; Thought, IJCAI 2001</a:t>
            </a:r>
          </a:p>
        </p:txBody>
      </p:sp>
    </p:spTree>
  </p:cSld>
  <p:clrMapOvr>
    <a:masterClrMapping/>
  </p:clrMapOvr>
  <p:transition>
    <p:pull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82575" y="274638"/>
            <a:ext cx="8658225" cy="8223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12738" y="1281113"/>
            <a:ext cx="8605837" cy="234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2738" y="3783013"/>
            <a:ext cx="8605837" cy="23510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3638"/>
            <a:ext cx="2133600" cy="457200"/>
          </a:xfrm>
        </p:spPr>
        <p:txBody>
          <a:bodyPr/>
          <a:lstStyle>
            <a:lvl1pPr>
              <a:defRPr/>
            </a:lvl1pPr>
          </a:lstStyle>
          <a:p>
            <a:fld id="{C1AC3ED0-F33F-4C70-99B2-1F5B2968BBBB}" type="slidenum">
              <a:rPr lang="en-US"/>
              <a:pPr/>
              <a:t>‹#›</a:t>
            </a:fld>
            <a:endParaRPr lang="en-US"/>
          </a:p>
        </p:txBody>
      </p:sp>
      <p:sp>
        <p:nvSpPr>
          <p:cNvPr id="6" name="Date Placeholder 5"/>
          <p:cNvSpPr>
            <a:spLocks noGrp="1"/>
          </p:cNvSpPr>
          <p:nvPr>
            <p:ph type="dt" sz="half" idx="11"/>
          </p:nvPr>
        </p:nvSpPr>
        <p:spPr>
          <a:xfrm>
            <a:off x="457200" y="6243638"/>
            <a:ext cx="2133600" cy="457200"/>
          </a:xfrm>
        </p:spPr>
        <p:txBody>
          <a:bodyPr/>
          <a:lstStyle>
            <a:lvl1pPr>
              <a:defRPr/>
            </a:lvl1pPr>
          </a:lstStyle>
          <a:p>
            <a:r>
              <a:rPr lang="en-US"/>
              <a:t>Computer &amp; Thought, 2001</a:t>
            </a:r>
          </a:p>
        </p:txBody>
      </p:sp>
      <p:sp>
        <p:nvSpPr>
          <p:cNvPr id="7" name="Footer Placeholder 6"/>
          <p:cNvSpPr>
            <a:spLocks noGrp="1"/>
          </p:cNvSpPr>
          <p:nvPr>
            <p:ph type="ftr" sz="quarter" idx="12"/>
          </p:nvPr>
        </p:nvSpPr>
        <p:spPr>
          <a:xfrm>
            <a:off x="3124200" y="6243638"/>
            <a:ext cx="2895600" cy="457200"/>
          </a:xfrm>
        </p:spPr>
        <p:txBody>
          <a:bodyPr/>
          <a:lstStyle>
            <a:lvl1pPr>
              <a:defRPr/>
            </a:lvl1pPr>
          </a:lstStyle>
          <a:p>
            <a:r>
              <a:rPr lang="en-US"/>
              <a:t>Computers &amp; Thought, IJCAI 2001</a:t>
            </a:r>
          </a:p>
        </p:txBody>
      </p:sp>
    </p:spTree>
  </p:cSld>
  <p:clrMapOvr>
    <a:masterClrMapping/>
  </p:clrMapOvr>
  <p:transition>
    <p:pull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82575" y="274638"/>
            <a:ext cx="8658225" cy="8223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12738" y="1281113"/>
            <a:ext cx="8605837" cy="234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12738" y="3783013"/>
            <a:ext cx="8605837" cy="23510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3638"/>
            <a:ext cx="2133600" cy="457200"/>
          </a:xfrm>
        </p:spPr>
        <p:txBody>
          <a:bodyPr/>
          <a:lstStyle>
            <a:lvl1pPr>
              <a:defRPr/>
            </a:lvl1pPr>
          </a:lstStyle>
          <a:p>
            <a:fld id="{B5DA56A2-B6C6-4690-B183-89D0C37158B0}" type="slidenum">
              <a:rPr lang="en-US"/>
              <a:pPr/>
              <a:t>‹#›</a:t>
            </a:fld>
            <a:endParaRPr lang="en-US"/>
          </a:p>
        </p:txBody>
      </p:sp>
      <p:sp>
        <p:nvSpPr>
          <p:cNvPr id="6" name="Date Placeholder 5"/>
          <p:cNvSpPr>
            <a:spLocks noGrp="1"/>
          </p:cNvSpPr>
          <p:nvPr>
            <p:ph type="dt" sz="half" idx="11"/>
          </p:nvPr>
        </p:nvSpPr>
        <p:spPr>
          <a:xfrm>
            <a:off x="457200" y="6243638"/>
            <a:ext cx="2133600" cy="457200"/>
          </a:xfrm>
        </p:spPr>
        <p:txBody>
          <a:bodyPr/>
          <a:lstStyle>
            <a:lvl1pPr>
              <a:defRPr/>
            </a:lvl1pPr>
          </a:lstStyle>
          <a:p>
            <a:r>
              <a:rPr lang="en-US"/>
              <a:t>Computer &amp; Thought, 2001</a:t>
            </a:r>
          </a:p>
        </p:txBody>
      </p:sp>
      <p:sp>
        <p:nvSpPr>
          <p:cNvPr id="7" name="Footer Placeholder 6"/>
          <p:cNvSpPr>
            <a:spLocks noGrp="1"/>
          </p:cNvSpPr>
          <p:nvPr>
            <p:ph type="ftr" sz="quarter" idx="12"/>
          </p:nvPr>
        </p:nvSpPr>
        <p:spPr>
          <a:xfrm>
            <a:off x="3124200" y="6243638"/>
            <a:ext cx="2895600" cy="457200"/>
          </a:xfrm>
        </p:spPr>
        <p:txBody>
          <a:bodyPr/>
          <a:lstStyle>
            <a:lvl1pPr>
              <a:defRPr/>
            </a:lvl1pPr>
          </a:lstStyle>
          <a:p>
            <a:r>
              <a:rPr lang="en-US"/>
              <a:t>Computers &amp; Thought, IJCAI 2001</a:t>
            </a:r>
          </a:p>
        </p:txBody>
      </p:sp>
    </p:spTree>
  </p:cSld>
  <p:clrMapOvr>
    <a:masterClrMapping/>
  </p:clrMapOvr>
  <p:transition>
    <p:pull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2575" y="274638"/>
            <a:ext cx="8658225" cy="8223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12738" y="1281113"/>
            <a:ext cx="4225925" cy="4852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1063" y="1281113"/>
            <a:ext cx="4227512" cy="4852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3638"/>
            <a:ext cx="2133600" cy="457200"/>
          </a:xfrm>
        </p:spPr>
        <p:txBody>
          <a:bodyPr/>
          <a:lstStyle>
            <a:lvl1pPr>
              <a:defRPr/>
            </a:lvl1pPr>
          </a:lstStyle>
          <a:p>
            <a:fld id="{8570A84A-CC54-4238-B177-E09C40099665}" type="slidenum">
              <a:rPr lang="en-US"/>
              <a:pPr/>
              <a:t>‹#›</a:t>
            </a:fld>
            <a:endParaRPr lang="en-US"/>
          </a:p>
        </p:txBody>
      </p:sp>
      <p:sp>
        <p:nvSpPr>
          <p:cNvPr id="6" name="Date Placeholder 5"/>
          <p:cNvSpPr>
            <a:spLocks noGrp="1"/>
          </p:cNvSpPr>
          <p:nvPr>
            <p:ph type="dt" sz="half" idx="11"/>
          </p:nvPr>
        </p:nvSpPr>
        <p:spPr>
          <a:xfrm>
            <a:off x="457200" y="6243638"/>
            <a:ext cx="2133600" cy="457200"/>
          </a:xfrm>
        </p:spPr>
        <p:txBody>
          <a:bodyPr/>
          <a:lstStyle>
            <a:lvl1pPr>
              <a:defRPr/>
            </a:lvl1pPr>
          </a:lstStyle>
          <a:p>
            <a:r>
              <a:rPr lang="en-US"/>
              <a:t>Computer &amp; Thought, 2001</a:t>
            </a:r>
          </a:p>
        </p:txBody>
      </p:sp>
      <p:sp>
        <p:nvSpPr>
          <p:cNvPr id="7" name="Footer Placeholder 6"/>
          <p:cNvSpPr>
            <a:spLocks noGrp="1"/>
          </p:cNvSpPr>
          <p:nvPr>
            <p:ph type="ftr" sz="quarter" idx="12"/>
          </p:nvPr>
        </p:nvSpPr>
        <p:spPr>
          <a:xfrm>
            <a:off x="3124200" y="6243638"/>
            <a:ext cx="2895600" cy="457200"/>
          </a:xfrm>
        </p:spPr>
        <p:txBody>
          <a:bodyPr/>
          <a:lstStyle>
            <a:lvl1pPr>
              <a:defRPr/>
            </a:lvl1pPr>
          </a:lstStyle>
          <a:p>
            <a:r>
              <a:rPr lang="en-US"/>
              <a:t>Computers &amp; Thought, IJCAI 2001</a:t>
            </a:r>
          </a:p>
        </p:txBody>
      </p:sp>
    </p:spTree>
  </p:cSld>
  <p:clrMapOvr>
    <a:masterClrMapping/>
  </p:clrMapOvr>
  <p:transition>
    <p:pull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82575" y="274638"/>
            <a:ext cx="8658225" cy="8223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12738" y="1281113"/>
            <a:ext cx="4225925" cy="4852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91063" y="1281113"/>
            <a:ext cx="4227512" cy="234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91063" y="3783013"/>
            <a:ext cx="4227512" cy="23510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6553200" y="6243638"/>
            <a:ext cx="2133600" cy="457200"/>
          </a:xfrm>
        </p:spPr>
        <p:txBody>
          <a:bodyPr/>
          <a:lstStyle>
            <a:lvl1pPr>
              <a:defRPr/>
            </a:lvl1pPr>
          </a:lstStyle>
          <a:p>
            <a:fld id="{E946203F-4A0D-49B1-B3FE-7ECF55BB2325}" type="slidenum">
              <a:rPr lang="en-US"/>
              <a:pPr/>
              <a:t>‹#›</a:t>
            </a:fld>
            <a:endParaRPr lang="en-US"/>
          </a:p>
        </p:txBody>
      </p:sp>
      <p:sp>
        <p:nvSpPr>
          <p:cNvPr id="7" name="Date Placeholder 6"/>
          <p:cNvSpPr>
            <a:spLocks noGrp="1"/>
          </p:cNvSpPr>
          <p:nvPr>
            <p:ph type="dt" sz="half" idx="11"/>
          </p:nvPr>
        </p:nvSpPr>
        <p:spPr>
          <a:xfrm>
            <a:off x="457200" y="6243638"/>
            <a:ext cx="2133600" cy="457200"/>
          </a:xfrm>
        </p:spPr>
        <p:txBody>
          <a:bodyPr/>
          <a:lstStyle>
            <a:lvl1pPr>
              <a:defRPr/>
            </a:lvl1pPr>
          </a:lstStyle>
          <a:p>
            <a:r>
              <a:rPr lang="en-US"/>
              <a:t>Computer &amp; Thought, 2001</a:t>
            </a:r>
          </a:p>
        </p:txBody>
      </p:sp>
      <p:sp>
        <p:nvSpPr>
          <p:cNvPr id="8" name="Footer Placeholder 7"/>
          <p:cNvSpPr>
            <a:spLocks noGrp="1"/>
          </p:cNvSpPr>
          <p:nvPr>
            <p:ph type="ftr" sz="quarter" idx="12"/>
          </p:nvPr>
        </p:nvSpPr>
        <p:spPr>
          <a:xfrm>
            <a:off x="3124200" y="6243638"/>
            <a:ext cx="2895600" cy="457200"/>
          </a:xfrm>
        </p:spPr>
        <p:txBody>
          <a:bodyPr/>
          <a:lstStyle>
            <a:lvl1pPr>
              <a:defRPr/>
            </a:lvl1pPr>
          </a:lstStyle>
          <a:p>
            <a:r>
              <a:rPr lang="en-US"/>
              <a:t>Computers &amp; Thought, IJCAI 2001</a:t>
            </a:r>
          </a:p>
        </p:txBody>
      </p:sp>
    </p:spTree>
  </p:cSld>
  <p:clrMapOvr>
    <a:masterClrMapping/>
  </p:clrMapOvr>
  <p:transition>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DBE55FD-60A5-43BD-92B8-4708D72ED8E7}" type="slidenum">
              <a:rPr lang="en-US"/>
              <a:pPr/>
              <a:t>‹#›</a:t>
            </a:fld>
            <a:endParaRPr lang="en-US"/>
          </a:p>
        </p:txBody>
      </p:sp>
      <p:sp>
        <p:nvSpPr>
          <p:cNvPr id="5" name="Date Placeholder 4"/>
          <p:cNvSpPr>
            <a:spLocks noGrp="1"/>
          </p:cNvSpPr>
          <p:nvPr>
            <p:ph type="dt" sz="half" idx="11"/>
          </p:nvPr>
        </p:nvSpPr>
        <p:spPr/>
        <p:txBody>
          <a:bodyPr/>
          <a:lstStyle>
            <a:lvl1pPr>
              <a:defRPr/>
            </a:lvl1pPr>
          </a:lstStyle>
          <a:p>
            <a:r>
              <a:rPr lang="en-US"/>
              <a:t>Computer &amp; Thought, 2001</a:t>
            </a:r>
          </a:p>
        </p:txBody>
      </p:sp>
      <p:sp>
        <p:nvSpPr>
          <p:cNvPr id="6" name="Footer Placeholder 5"/>
          <p:cNvSpPr>
            <a:spLocks noGrp="1"/>
          </p:cNvSpPr>
          <p:nvPr>
            <p:ph type="ftr" sz="quarter" idx="12"/>
          </p:nvPr>
        </p:nvSpPr>
        <p:spPr/>
        <p:txBody>
          <a:bodyPr/>
          <a:lstStyle>
            <a:lvl1pPr>
              <a:defRPr/>
            </a:lvl1pPr>
          </a:lstStyle>
          <a:p>
            <a:r>
              <a:rPr lang="en-US"/>
              <a:t>Computers &amp; Thought, IJCAI 2001</a:t>
            </a:r>
          </a:p>
        </p:txBody>
      </p:sp>
    </p:spTree>
  </p:cSld>
  <p:clrMapOvr>
    <a:masterClrMapping/>
  </p:clrMapOvr>
  <p:transition>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8C45B9A0-0362-4002-940A-451CCA1116CB}" type="slidenum">
              <a:rPr lang="en-US"/>
              <a:pPr/>
              <a:t>‹#›</a:t>
            </a:fld>
            <a:endParaRPr lang="en-US"/>
          </a:p>
        </p:txBody>
      </p:sp>
      <p:sp>
        <p:nvSpPr>
          <p:cNvPr id="5" name="Date Placeholder 4"/>
          <p:cNvSpPr>
            <a:spLocks noGrp="1"/>
          </p:cNvSpPr>
          <p:nvPr>
            <p:ph type="dt" sz="half" idx="11"/>
          </p:nvPr>
        </p:nvSpPr>
        <p:spPr/>
        <p:txBody>
          <a:bodyPr/>
          <a:lstStyle>
            <a:lvl1pPr>
              <a:defRPr/>
            </a:lvl1pPr>
          </a:lstStyle>
          <a:p>
            <a:r>
              <a:rPr lang="en-US"/>
              <a:t>Computer &amp; Thought, 2001</a:t>
            </a:r>
          </a:p>
        </p:txBody>
      </p:sp>
      <p:sp>
        <p:nvSpPr>
          <p:cNvPr id="6" name="Footer Placeholder 5"/>
          <p:cNvSpPr>
            <a:spLocks noGrp="1"/>
          </p:cNvSpPr>
          <p:nvPr>
            <p:ph type="ftr" sz="quarter" idx="12"/>
          </p:nvPr>
        </p:nvSpPr>
        <p:spPr/>
        <p:txBody>
          <a:bodyPr/>
          <a:lstStyle>
            <a:lvl1pPr>
              <a:defRPr/>
            </a:lvl1pPr>
          </a:lstStyle>
          <a:p>
            <a:r>
              <a:rPr lang="en-US"/>
              <a:t>Computers &amp; Thought, IJCAI 2001</a:t>
            </a:r>
          </a:p>
        </p:txBody>
      </p:sp>
    </p:spTree>
  </p:cSld>
  <p:clrMapOvr>
    <a:masterClrMapping/>
  </p:clrMapOvr>
  <p:transition>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2738" y="1281113"/>
            <a:ext cx="4225925" cy="4852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1063" y="1281113"/>
            <a:ext cx="4227512" cy="4852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B8A67CA7-FFAD-44BF-823B-D73B76562FA6}" type="slidenum">
              <a:rPr lang="en-US"/>
              <a:pPr/>
              <a:t>‹#›</a:t>
            </a:fld>
            <a:endParaRPr lang="en-US"/>
          </a:p>
        </p:txBody>
      </p:sp>
      <p:sp>
        <p:nvSpPr>
          <p:cNvPr id="6" name="Date Placeholder 5"/>
          <p:cNvSpPr>
            <a:spLocks noGrp="1"/>
          </p:cNvSpPr>
          <p:nvPr>
            <p:ph type="dt" sz="half" idx="11"/>
          </p:nvPr>
        </p:nvSpPr>
        <p:spPr/>
        <p:txBody>
          <a:bodyPr/>
          <a:lstStyle>
            <a:lvl1pPr>
              <a:defRPr/>
            </a:lvl1pPr>
          </a:lstStyle>
          <a:p>
            <a:r>
              <a:rPr lang="en-US"/>
              <a:t>Computer &amp; Thought, 2001</a:t>
            </a:r>
          </a:p>
        </p:txBody>
      </p:sp>
      <p:sp>
        <p:nvSpPr>
          <p:cNvPr id="7" name="Footer Placeholder 6"/>
          <p:cNvSpPr>
            <a:spLocks noGrp="1"/>
          </p:cNvSpPr>
          <p:nvPr>
            <p:ph type="ftr" sz="quarter" idx="12"/>
          </p:nvPr>
        </p:nvSpPr>
        <p:spPr/>
        <p:txBody>
          <a:bodyPr/>
          <a:lstStyle>
            <a:lvl1pPr>
              <a:defRPr/>
            </a:lvl1pPr>
          </a:lstStyle>
          <a:p>
            <a:r>
              <a:rPr lang="en-US"/>
              <a:t>Computers &amp; Thought, IJCAI 2001</a:t>
            </a:r>
          </a:p>
        </p:txBody>
      </p:sp>
    </p:spTree>
  </p:cSld>
  <p:clrMapOvr>
    <a:masterClrMapping/>
  </p:clrMapOvr>
  <p:transition>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8FB23682-56C3-4D18-9140-138FFA877B6A}" type="slidenum">
              <a:rPr lang="en-US"/>
              <a:pPr/>
              <a:t>‹#›</a:t>
            </a:fld>
            <a:endParaRPr lang="en-US"/>
          </a:p>
        </p:txBody>
      </p:sp>
      <p:sp>
        <p:nvSpPr>
          <p:cNvPr id="8" name="Date Placeholder 7"/>
          <p:cNvSpPr>
            <a:spLocks noGrp="1"/>
          </p:cNvSpPr>
          <p:nvPr>
            <p:ph type="dt" sz="half" idx="11"/>
          </p:nvPr>
        </p:nvSpPr>
        <p:spPr/>
        <p:txBody>
          <a:bodyPr/>
          <a:lstStyle>
            <a:lvl1pPr>
              <a:defRPr/>
            </a:lvl1pPr>
          </a:lstStyle>
          <a:p>
            <a:r>
              <a:rPr lang="en-US"/>
              <a:t>Computer &amp; Thought, 2001</a:t>
            </a:r>
          </a:p>
        </p:txBody>
      </p:sp>
      <p:sp>
        <p:nvSpPr>
          <p:cNvPr id="9" name="Footer Placeholder 8"/>
          <p:cNvSpPr>
            <a:spLocks noGrp="1"/>
          </p:cNvSpPr>
          <p:nvPr>
            <p:ph type="ftr" sz="quarter" idx="12"/>
          </p:nvPr>
        </p:nvSpPr>
        <p:spPr/>
        <p:txBody>
          <a:bodyPr/>
          <a:lstStyle>
            <a:lvl1pPr>
              <a:defRPr/>
            </a:lvl1pPr>
          </a:lstStyle>
          <a:p>
            <a:r>
              <a:rPr lang="en-US"/>
              <a:t>Computers &amp; Thought, IJCAI 2001</a:t>
            </a:r>
          </a:p>
        </p:txBody>
      </p:sp>
    </p:spTree>
  </p:cSld>
  <p:clrMapOvr>
    <a:masterClrMapping/>
  </p:clrMapOvr>
  <p:transition>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BEF672ED-F0E4-431D-9E07-0AB6804C7E6C}" type="slidenum">
              <a:rPr lang="en-US"/>
              <a:pPr/>
              <a:t>‹#›</a:t>
            </a:fld>
            <a:endParaRPr lang="en-US"/>
          </a:p>
        </p:txBody>
      </p:sp>
      <p:sp>
        <p:nvSpPr>
          <p:cNvPr id="4" name="Date Placeholder 3"/>
          <p:cNvSpPr>
            <a:spLocks noGrp="1"/>
          </p:cNvSpPr>
          <p:nvPr>
            <p:ph type="dt" sz="half" idx="11"/>
          </p:nvPr>
        </p:nvSpPr>
        <p:spPr/>
        <p:txBody>
          <a:bodyPr/>
          <a:lstStyle>
            <a:lvl1pPr>
              <a:defRPr/>
            </a:lvl1pPr>
          </a:lstStyle>
          <a:p>
            <a:r>
              <a:rPr lang="en-US"/>
              <a:t>Computer &amp; Thought, 2001</a:t>
            </a:r>
          </a:p>
        </p:txBody>
      </p:sp>
      <p:sp>
        <p:nvSpPr>
          <p:cNvPr id="5" name="Footer Placeholder 4"/>
          <p:cNvSpPr>
            <a:spLocks noGrp="1"/>
          </p:cNvSpPr>
          <p:nvPr>
            <p:ph type="ftr" sz="quarter" idx="12"/>
          </p:nvPr>
        </p:nvSpPr>
        <p:spPr/>
        <p:txBody>
          <a:bodyPr/>
          <a:lstStyle>
            <a:lvl1pPr>
              <a:defRPr/>
            </a:lvl1pPr>
          </a:lstStyle>
          <a:p>
            <a:r>
              <a:rPr lang="en-US"/>
              <a:t>Computers &amp; Thought, IJCAI 2001</a:t>
            </a:r>
          </a:p>
        </p:txBody>
      </p:sp>
    </p:spTree>
  </p:cSld>
  <p:clrMapOvr>
    <a:masterClrMapping/>
  </p:clrMapOvr>
  <p:transition>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F854161-4F36-4369-B72C-26B70810986E}" type="slidenum">
              <a:rPr lang="en-US"/>
              <a:pPr/>
              <a:t>‹#›</a:t>
            </a:fld>
            <a:endParaRPr lang="en-US"/>
          </a:p>
        </p:txBody>
      </p:sp>
      <p:sp>
        <p:nvSpPr>
          <p:cNvPr id="3" name="Date Placeholder 2"/>
          <p:cNvSpPr>
            <a:spLocks noGrp="1"/>
          </p:cNvSpPr>
          <p:nvPr>
            <p:ph type="dt" sz="half" idx="11"/>
          </p:nvPr>
        </p:nvSpPr>
        <p:spPr/>
        <p:txBody>
          <a:bodyPr/>
          <a:lstStyle>
            <a:lvl1pPr>
              <a:defRPr/>
            </a:lvl1pPr>
          </a:lstStyle>
          <a:p>
            <a:r>
              <a:rPr lang="en-US"/>
              <a:t>Computer &amp; Thought, 2001</a:t>
            </a:r>
          </a:p>
        </p:txBody>
      </p:sp>
      <p:sp>
        <p:nvSpPr>
          <p:cNvPr id="4" name="Footer Placeholder 3"/>
          <p:cNvSpPr>
            <a:spLocks noGrp="1"/>
          </p:cNvSpPr>
          <p:nvPr>
            <p:ph type="ftr" sz="quarter" idx="12"/>
          </p:nvPr>
        </p:nvSpPr>
        <p:spPr/>
        <p:txBody>
          <a:bodyPr/>
          <a:lstStyle>
            <a:lvl1pPr>
              <a:defRPr/>
            </a:lvl1pPr>
          </a:lstStyle>
          <a:p>
            <a:r>
              <a:rPr lang="en-US"/>
              <a:t>Computers &amp; Thought, IJCAI 2001</a:t>
            </a:r>
          </a:p>
        </p:txBody>
      </p:sp>
    </p:spTree>
  </p:cSld>
  <p:clrMapOvr>
    <a:masterClrMapping/>
  </p:clrMapOvr>
  <p:transition>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070D337-50A4-47D5-8B49-AC4F2CEA7807}" type="slidenum">
              <a:rPr lang="en-US"/>
              <a:pPr/>
              <a:t>‹#›</a:t>
            </a:fld>
            <a:endParaRPr lang="en-US"/>
          </a:p>
        </p:txBody>
      </p:sp>
      <p:sp>
        <p:nvSpPr>
          <p:cNvPr id="6" name="Date Placeholder 5"/>
          <p:cNvSpPr>
            <a:spLocks noGrp="1"/>
          </p:cNvSpPr>
          <p:nvPr>
            <p:ph type="dt" sz="half" idx="11"/>
          </p:nvPr>
        </p:nvSpPr>
        <p:spPr/>
        <p:txBody>
          <a:bodyPr/>
          <a:lstStyle>
            <a:lvl1pPr>
              <a:defRPr/>
            </a:lvl1pPr>
          </a:lstStyle>
          <a:p>
            <a:r>
              <a:rPr lang="en-US"/>
              <a:t>Computer &amp; Thought, 2001</a:t>
            </a:r>
          </a:p>
        </p:txBody>
      </p:sp>
      <p:sp>
        <p:nvSpPr>
          <p:cNvPr id="7" name="Footer Placeholder 6"/>
          <p:cNvSpPr>
            <a:spLocks noGrp="1"/>
          </p:cNvSpPr>
          <p:nvPr>
            <p:ph type="ftr" sz="quarter" idx="12"/>
          </p:nvPr>
        </p:nvSpPr>
        <p:spPr/>
        <p:txBody>
          <a:bodyPr/>
          <a:lstStyle>
            <a:lvl1pPr>
              <a:defRPr/>
            </a:lvl1pPr>
          </a:lstStyle>
          <a:p>
            <a:r>
              <a:rPr lang="en-US"/>
              <a:t>Computers &amp; Thought, IJCAI 2001</a:t>
            </a:r>
          </a:p>
        </p:txBody>
      </p:sp>
    </p:spTree>
  </p:cSld>
  <p:clrMapOvr>
    <a:masterClrMapping/>
  </p:clrMapOvr>
  <p:transition>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88B5C22-35B7-4118-BFED-3362C921D111}" type="slidenum">
              <a:rPr lang="en-US"/>
              <a:pPr/>
              <a:t>‹#›</a:t>
            </a:fld>
            <a:endParaRPr lang="en-US"/>
          </a:p>
        </p:txBody>
      </p:sp>
      <p:sp>
        <p:nvSpPr>
          <p:cNvPr id="6" name="Date Placeholder 5"/>
          <p:cNvSpPr>
            <a:spLocks noGrp="1"/>
          </p:cNvSpPr>
          <p:nvPr>
            <p:ph type="dt" sz="half" idx="11"/>
          </p:nvPr>
        </p:nvSpPr>
        <p:spPr/>
        <p:txBody>
          <a:bodyPr/>
          <a:lstStyle>
            <a:lvl1pPr>
              <a:defRPr/>
            </a:lvl1pPr>
          </a:lstStyle>
          <a:p>
            <a:r>
              <a:rPr lang="en-US"/>
              <a:t>Computer &amp; Thought, 2001</a:t>
            </a:r>
          </a:p>
        </p:txBody>
      </p:sp>
      <p:sp>
        <p:nvSpPr>
          <p:cNvPr id="7" name="Footer Placeholder 6"/>
          <p:cNvSpPr>
            <a:spLocks noGrp="1"/>
          </p:cNvSpPr>
          <p:nvPr>
            <p:ph type="ftr" sz="quarter" idx="12"/>
          </p:nvPr>
        </p:nvSpPr>
        <p:spPr/>
        <p:txBody>
          <a:bodyPr/>
          <a:lstStyle>
            <a:lvl1pPr>
              <a:defRPr/>
            </a:lvl1pPr>
          </a:lstStyle>
          <a:p>
            <a:r>
              <a:rPr lang="en-US"/>
              <a:t>Computers &amp; Thought, IJCAI 2001</a:t>
            </a:r>
          </a:p>
        </p:txBody>
      </p:sp>
    </p:spTree>
  </p:cSld>
  <p:clrMapOvr>
    <a:masterClrMapping/>
  </p:clrMapOvr>
  <p:transition>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318466" name="Group 2"/>
          <p:cNvGrpSpPr>
            <a:grpSpLocks/>
          </p:cNvGrpSpPr>
          <p:nvPr/>
        </p:nvGrpSpPr>
        <p:grpSpPr bwMode="auto">
          <a:xfrm>
            <a:off x="-496888" y="1308100"/>
            <a:ext cx="10429876" cy="5908675"/>
            <a:chOff x="-313" y="824"/>
            <a:chExt cx="6570" cy="3722"/>
          </a:xfrm>
        </p:grpSpPr>
        <p:sp>
          <p:nvSpPr>
            <p:cNvPr id="318467"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n-US" sz="1800">
                <a:effectLst>
                  <a:outerShdw blurRad="38100" dist="38100" dir="2700000" algn="tl">
                    <a:srgbClr val="000000"/>
                  </a:outerShdw>
                </a:effectLst>
              </a:endParaRPr>
            </a:p>
          </p:txBody>
        </p:sp>
        <p:sp>
          <p:nvSpPr>
            <p:cNvPr id="318468"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n-US" sz="1800">
                <a:effectLst>
                  <a:outerShdw blurRad="38100" dist="38100" dir="2700000" algn="tl">
                    <a:srgbClr val="000000"/>
                  </a:outerShdw>
                </a:effectLst>
              </a:endParaRPr>
            </a:p>
          </p:txBody>
        </p:sp>
        <p:sp>
          <p:nvSpPr>
            <p:cNvPr id="318469"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n-US" sz="1800">
                <a:effectLst>
                  <a:outerShdw blurRad="38100" dist="38100" dir="2700000" algn="tl">
                    <a:srgbClr val="000000"/>
                  </a:outerShdw>
                </a:effectLst>
              </a:endParaRPr>
            </a:p>
          </p:txBody>
        </p:sp>
        <p:sp>
          <p:nvSpPr>
            <p:cNvPr id="318470"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n-US" sz="1800">
                <a:effectLst>
                  <a:outerShdw blurRad="38100" dist="38100" dir="2700000" algn="tl">
                    <a:srgbClr val="000000"/>
                  </a:outerShdw>
                </a:effectLst>
              </a:endParaRPr>
            </a:p>
          </p:txBody>
        </p:sp>
        <p:sp>
          <p:nvSpPr>
            <p:cNvPr id="318471"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n-US" sz="1800">
                <a:effectLst>
                  <a:outerShdw blurRad="38100" dist="38100" dir="2700000" algn="tl">
                    <a:srgbClr val="000000"/>
                  </a:outerShdw>
                </a:effectLst>
              </a:endParaRPr>
            </a:p>
          </p:txBody>
        </p:sp>
        <p:sp>
          <p:nvSpPr>
            <p:cNvPr id="318472"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n-US" sz="1800">
                <a:effectLst>
                  <a:outerShdw blurRad="38100" dist="38100" dir="2700000" algn="tl">
                    <a:srgbClr val="000000"/>
                  </a:outerShdw>
                </a:effectLst>
              </a:endParaRPr>
            </a:p>
          </p:txBody>
        </p:sp>
        <p:sp>
          <p:nvSpPr>
            <p:cNvPr id="318473"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n-US" sz="1800">
                <a:effectLst>
                  <a:outerShdw blurRad="38100" dist="38100" dir="2700000" algn="tl">
                    <a:srgbClr val="000000"/>
                  </a:outerShdw>
                </a:effectLst>
              </a:endParaRPr>
            </a:p>
          </p:txBody>
        </p:sp>
        <p:sp>
          <p:nvSpPr>
            <p:cNvPr id="318474"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eaLnBrk="1" hangingPunct="1"/>
              <a:endParaRPr lang="en-US" sz="1800">
                <a:effectLst>
                  <a:outerShdw blurRad="38100" dist="38100" dir="2700000" algn="tl">
                    <a:srgbClr val="000000"/>
                  </a:outerShdw>
                </a:effectLst>
              </a:endParaRPr>
            </a:p>
          </p:txBody>
        </p:sp>
        <p:sp>
          <p:nvSpPr>
            <p:cNvPr id="318475"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eaLnBrk="1" hangingPunct="1"/>
              <a:endParaRPr lang="en-US" sz="1800">
                <a:effectLst>
                  <a:outerShdw blurRad="38100" dist="38100" dir="2700000" algn="tl">
                    <a:srgbClr val="000000"/>
                  </a:outerShdw>
                </a:effectLst>
              </a:endParaRPr>
            </a:p>
          </p:txBody>
        </p:sp>
        <p:sp>
          <p:nvSpPr>
            <p:cNvPr id="318476"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eaLnBrk="1" hangingPunct="1"/>
              <a:endParaRPr lang="en-US" sz="1800">
                <a:effectLst>
                  <a:outerShdw blurRad="38100" dist="38100" dir="2700000" algn="tl">
                    <a:srgbClr val="000000"/>
                  </a:outerShdw>
                </a:effectLst>
              </a:endParaRPr>
            </a:p>
          </p:txBody>
        </p:sp>
        <p:sp>
          <p:nvSpPr>
            <p:cNvPr id="318477"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endParaRPr lang="en-US" sz="1800">
                <a:effectLst>
                  <a:outerShdw blurRad="38100" dist="38100" dir="2700000" algn="tl">
                    <a:srgbClr val="000000"/>
                  </a:outerShdw>
                </a:effectLst>
              </a:endParaRPr>
            </a:p>
          </p:txBody>
        </p:sp>
        <p:sp>
          <p:nvSpPr>
            <p:cNvPr id="318478"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eaLnBrk="1" hangingPunct="1"/>
              <a:endParaRPr lang="en-US" sz="1800">
                <a:effectLst>
                  <a:outerShdw blurRad="38100" dist="38100" dir="2700000" algn="tl">
                    <a:srgbClr val="000000"/>
                  </a:outerShdw>
                </a:effectLst>
              </a:endParaRPr>
            </a:p>
          </p:txBody>
        </p:sp>
        <p:sp>
          <p:nvSpPr>
            <p:cNvPr id="318479"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eaLnBrk="1" hangingPunct="1"/>
              <a:endParaRPr lang="en-US" sz="1800">
                <a:effectLst>
                  <a:outerShdw blurRad="38100" dist="38100" dir="2700000" algn="tl">
                    <a:srgbClr val="000000"/>
                  </a:outerShdw>
                </a:effectLst>
              </a:endParaRPr>
            </a:p>
          </p:txBody>
        </p:sp>
        <p:sp>
          <p:nvSpPr>
            <p:cNvPr id="318480"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eaLnBrk="1" hangingPunct="1"/>
              <a:endParaRPr lang="en-US" sz="1800">
                <a:effectLst>
                  <a:outerShdw blurRad="38100" dist="38100" dir="2700000" algn="tl">
                    <a:srgbClr val="000000"/>
                  </a:outerShdw>
                </a:effectLst>
              </a:endParaRPr>
            </a:p>
          </p:txBody>
        </p:sp>
        <p:sp>
          <p:nvSpPr>
            <p:cNvPr id="318481" name="Rectangle 17"/>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endParaRPr lang="en-US" sz="1800">
                <a:effectLst>
                  <a:outerShdw blurRad="38100" dist="38100" dir="2700000" algn="tl">
                    <a:srgbClr val="000000"/>
                  </a:outerShdw>
                </a:effectLst>
              </a:endParaRPr>
            </a:p>
          </p:txBody>
        </p:sp>
        <p:sp>
          <p:nvSpPr>
            <p:cNvPr id="318482"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endParaRPr lang="en-US" sz="1800">
                <a:effectLst>
                  <a:outerShdw blurRad="38100" dist="38100" dir="2700000" algn="tl">
                    <a:srgbClr val="000000"/>
                  </a:outerShdw>
                </a:effectLst>
              </a:endParaRPr>
            </a:p>
          </p:txBody>
        </p:sp>
        <p:sp>
          <p:nvSpPr>
            <p:cNvPr id="318483"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eaLnBrk="1" hangingPunct="1"/>
              <a:endParaRPr lang="en-US" sz="1800">
                <a:effectLst>
                  <a:outerShdw blurRad="38100" dist="38100" dir="2700000" algn="tl">
                    <a:srgbClr val="000000"/>
                  </a:outerShdw>
                </a:effectLst>
              </a:endParaRPr>
            </a:p>
          </p:txBody>
        </p:sp>
        <p:sp>
          <p:nvSpPr>
            <p:cNvPr id="318484"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endParaRPr lang="en-US" sz="1800">
                <a:effectLst>
                  <a:outerShdw blurRad="38100" dist="38100" dir="2700000" algn="tl">
                    <a:srgbClr val="000000"/>
                  </a:outerShdw>
                </a:effectLst>
              </a:endParaRPr>
            </a:p>
          </p:txBody>
        </p:sp>
        <p:sp>
          <p:nvSpPr>
            <p:cNvPr id="318485"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endParaRPr lang="en-US" sz="1800">
                <a:effectLst>
                  <a:outerShdw blurRad="38100" dist="38100" dir="2700000" algn="tl">
                    <a:srgbClr val="000000"/>
                  </a:outerShdw>
                </a:effectLst>
              </a:endParaRPr>
            </a:p>
          </p:txBody>
        </p:sp>
        <p:sp>
          <p:nvSpPr>
            <p:cNvPr id="318486"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eaLnBrk="1" hangingPunct="1"/>
              <a:endParaRPr lang="en-US" sz="1800">
                <a:effectLst>
                  <a:outerShdw blurRad="38100" dist="38100" dir="2700000" algn="tl">
                    <a:srgbClr val="000000"/>
                  </a:outerShdw>
                </a:effectLst>
              </a:endParaRPr>
            </a:p>
          </p:txBody>
        </p:sp>
        <p:sp>
          <p:nvSpPr>
            <p:cNvPr id="318487"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eaLnBrk="1" hangingPunct="1"/>
              <a:endParaRPr lang="en-US" sz="1800">
                <a:effectLst>
                  <a:outerShdw blurRad="38100" dist="38100" dir="2700000" algn="tl">
                    <a:srgbClr val="000000"/>
                  </a:outerShdw>
                </a:effectLst>
              </a:endParaRPr>
            </a:p>
          </p:txBody>
        </p:sp>
        <p:sp>
          <p:nvSpPr>
            <p:cNvPr id="318488"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eaLnBrk="1" hangingPunct="1"/>
              <a:endParaRPr lang="en-US" sz="1800">
                <a:effectLst>
                  <a:outerShdw blurRad="38100" dist="38100" dir="2700000" algn="tl">
                    <a:srgbClr val="000000"/>
                  </a:outerShdw>
                </a:effectLst>
              </a:endParaRPr>
            </a:p>
          </p:txBody>
        </p:sp>
        <p:sp>
          <p:nvSpPr>
            <p:cNvPr id="318489"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endParaRPr lang="en-US" sz="1800">
                <a:effectLst>
                  <a:outerShdw blurRad="38100" dist="38100" dir="2700000" algn="tl">
                    <a:srgbClr val="000000"/>
                  </a:outerShdw>
                </a:effectLst>
              </a:endParaRPr>
            </a:p>
          </p:txBody>
        </p:sp>
        <p:sp>
          <p:nvSpPr>
            <p:cNvPr id="318490"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endParaRPr lang="en-US" sz="1800">
                <a:effectLst>
                  <a:outerShdw blurRad="38100" dist="38100" dir="2700000" algn="tl">
                    <a:srgbClr val="000000"/>
                  </a:outerShdw>
                </a:effectLst>
              </a:endParaRPr>
            </a:p>
          </p:txBody>
        </p:sp>
        <p:sp>
          <p:nvSpPr>
            <p:cNvPr id="318491"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endParaRPr lang="en-US" sz="1800">
                <a:effectLst>
                  <a:outerShdw blurRad="38100" dist="38100" dir="2700000" algn="tl">
                    <a:srgbClr val="000000"/>
                  </a:outerShdw>
                </a:effectLst>
              </a:endParaRPr>
            </a:p>
          </p:txBody>
        </p:sp>
        <p:sp>
          <p:nvSpPr>
            <p:cNvPr id="318492"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endParaRPr lang="en-US" sz="1800">
                <a:effectLst>
                  <a:outerShdw blurRad="38100" dist="38100" dir="2700000" algn="tl">
                    <a:srgbClr val="000000"/>
                  </a:outerShdw>
                </a:effectLst>
              </a:endParaRPr>
            </a:p>
          </p:txBody>
        </p:sp>
        <p:sp>
          <p:nvSpPr>
            <p:cNvPr id="318493"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eaLnBrk="1" hangingPunct="1"/>
              <a:endParaRPr lang="en-US" sz="1800">
                <a:effectLst>
                  <a:outerShdw blurRad="38100" dist="38100" dir="2700000" algn="tl">
                    <a:srgbClr val="000000"/>
                  </a:outerShdw>
                </a:effectLst>
              </a:endParaRPr>
            </a:p>
          </p:txBody>
        </p:sp>
        <p:sp>
          <p:nvSpPr>
            <p:cNvPr id="318494"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endParaRPr lang="en-US" sz="1800">
                <a:effectLst>
                  <a:outerShdw blurRad="38100" dist="38100" dir="2700000" algn="tl">
                    <a:srgbClr val="000000"/>
                  </a:outerShdw>
                </a:effectLst>
              </a:endParaRPr>
            </a:p>
          </p:txBody>
        </p:sp>
        <p:sp>
          <p:nvSpPr>
            <p:cNvPr id="318495"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endParaRPr lang="en-US" sz="1800">
                <a:effectLst>
                  <a:outerShdw blurRad="38100" dist="38100" dir="2700000" algn="tl">
                    <a:srgbClr val="000000"/>
                  </a:outerShdw>
                </a:effectLst>
              </a:endParaRPr>
            </a:p>
          </p:txBody>
        </p:sp>
        <p:sp>
          <p:nvSpPr>
            <p:cNvPr id="318496"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endParaRPr lang="en-US" sz="1800">
                <a:effectLst>
                  <a:outerShdw blurRad="38100" dist="38100" dir="2700000" algn="tl">
                    <a:srgbClr val="000000"/>
                  </a:outerShdw>
                </a:effectLst>
              </a:endParaRPr>
            </a:p>
          </p:txBody>
        </p:sp>
        <p:sp>
          <p:nvSpPr>
            <p:cNvPr id="318497"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eaLnBrk="1" hangingPunct="1"/>
              <a:endParaRPr lang="en-US" sz="1800">
                <a:effectLst>
                  <a:outerShdw blurRad="38100" dist="38100" dir="2700000" algn="tl">
                    <a:srgbClr val="000000"/>
                  </a:outerShdw>
                </a:effectLst>
              </a:endParaRPr>
            </a:p>
          </p:txBody>
        </p:sp>
        <p:sp>
          <p:nvSpPr>
            <p:cNvPr id="318498"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eaLnBrk="1" hangingPunct="1"/>
              <a:endParaRPr lang="en-US" sz="1800">
                <a:effectLst>
                  <a:outerShdw blurRad="38100" dist="38100" dir="2700000" algn="tl">
                    <a:srgbClr val="000000"/>
                  </a:outerShdw>
                </a:effectLst>
              </a:endParaRPr>
            </a:p>
          </p:txBody>
        </p:sp>
        <p:sp>
          <p:nvSpPr>
            <p:cNvPr id="318499"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318500"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318501"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318502"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318503"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318504"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318505"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318506"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318507"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318508"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318509"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318510"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318511"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318512"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318513"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318514"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318515"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318516"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en-US"/>
            </a:p>
          </p:txBody>
        </p:sp>
        <p:sp>
          <p:nvSpPr>
            <p:cNvPr id="318517"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en-US"/>
            </a:p>
          </p:txBody>
        </p:sp>
        <p:sp>
          <p:nvSpPr>
            <p:cNvPr id="318518"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318519"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318520"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318521"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318522"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318523"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318524"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318525"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318526"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318527"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318528"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318529"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318530"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318531"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318532"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318533"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318534"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318535"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318536"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318537"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318538"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318539"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318540"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318541"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318542"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318543"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318544"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318545"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318546"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318547"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318548"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8549"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318550"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318551"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318552"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318553"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318554"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318555"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318556"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318557"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318558"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318559"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318560"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318561"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318562"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318563"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318564"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318565"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318566"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318567"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318568"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318569"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318570"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318571"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318572"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318573"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318574"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318575"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318576"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318577"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318578"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318579"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318580"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318581"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318582"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318583"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318584"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8585"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8586"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8587"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318588"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318589"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318590"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318591"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318592"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318593"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318594"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8595"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8596"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8597"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8598"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8599"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8600"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8601"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318602"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318603"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318604"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318605"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318606"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318607"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318608"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318609"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318610"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318611"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318612"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318613"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8614"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318615"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318616"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8617"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8618"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8619"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8620"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8621"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8622"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8623"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8624"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8625"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8626"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8627"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8628"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8629"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8630"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8631"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8632"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318633"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318634"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318635"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318636"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8637"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8638"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8639"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8640"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8641"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8642"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8643"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8644"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8645"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318646"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318647"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318648"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318649"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318650"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318651"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318652"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318653"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endParaRPr lang="en-US"/>
            </a:p>
          </p:txBody>
        </p:sp>
        <p:sp>
          <p:nvSpPr>
            <p:cNvPr id="318654"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318655"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318656"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318657"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318658"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318659"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318660"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318661"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318662"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n-US"/>
            </a:p>
          </p:txBody>
        </p:sp>
        <p:sp>
          <p:nvSpPr>
            <p:cNvPr id="318663"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n-US"/>
            </a:p>
          </p:txBody>
        </p:sp>
        <p:sp>
          <p:nvSpPr>
            <p:cNvPr id="318664"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318665"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318666"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n-US"/>
            </a:p>
          </p:txBody>
        </p:sp>
        <p:sp>
          <p:nvSpPr>
            <p:cNvPr id="318667"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318668"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318669"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n-US"/>
            </a:p>
          </p:txBody>
        </p:sp>
        <p:sp>
          <p:nvSpPr>
            <p:cNvPr id="318670"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318671"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318672"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318673"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318674"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318675"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endParaRPr lang="en-US"/>
            </a:p>
          </p:txBody>
        </p:sp>
        <p:sp>
          <p:nvSpPr>
            <p:cNvPr id="318676"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endParaRPr lang="en-US"/>
            </a:p>
          </p:txBody>
        </p:sp>
        <p:sp>
          <p:nvSpPr>
            <p:cNvPr id="318677"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318678"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318679"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318680"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318681"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n-US"/>
            </a:p>
          </p:txBody>
        </p:sp>
      </p:grpSp>
      <p:sp>
        <p:nvSpPr>
          <p:cNvPr id="318682"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23FD9112-01D4-43C7-B5C9-064E963A7FCF}" type="slidenum">
              <a:rPr lang="en-US"/>
              <a:pPr/>
              <a:t>‹#›</a:t>
            </a:fld>
            <a:endParaRPr lang="en-US"/>
          </a:p>
        </p:txBody>
      </p:sp>
      <p:sp>
        <p:nvSpPr>
          <p:cNvPr id="318683"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r>
              <a:rPr lang="en-US"/>
              <a:t>Computer &amp; Thought, 2001</a:t>
            </a:r>
          </a:p>
        </p:txBody>
      </p:sp>
      <p:sp>
        <p:nvSpPr>
          <p:cNvPr id="318684"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r>
              <a:rPr lang="en-US"/>
              <a:t>Computers &amp; Thought, IJCAI 2001</a:t>
            </a:r>
          </a:p>
        </p:txBody>
      </p:sp>
      <p:sp>
        <p:nvSpPr>
          <p:cNvPr id="318685" name="Rectangle 221"/>
          <p:cNvSpPr>
            <a:spLocks noGrp="1" noChangeArrowheads="1"/>
          </p:cNvSpPr>
          <p:nvPr>
            <p:ph type="body" idx="1"/>
          </p:nvPr>
        </p:nvSpPr>
        <p:spPr bwMode="auto">
          <a:xfrm>
            <a:off x="312738" y="1281113"/>
            <a:ext cx="8605837" cy="4852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8686" name="Rectangle 222"/>
          <p:cNvSpPr>
            <a:spLocks noGrp="1" noChangeArrowheads="1"/>
          </p:cNvSpPr>
          <p:nvPr>
            <p:ph type="title"/>
          </p:nvPr>
        </p:nvSpPr>
        <p:spPr bwMode="auto">
          <a:xfrm>
            <a:off x="282575" y="274638"/>
            <a:ext cx="8658225" cy="822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Lst>
  <p:transition>
    <p:pull dir="d"/>
  </p:transition>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fontAlgn="base">
        <a:spcBef>
          <a:spcPct val="20000"/>
        </a:spcBef>
        <a:spcAft>
          <a:spcPct val="0"/>
        </a:spcAft>
        <a:buClr>
          <a:schemeClr val="hlink"/>
        </a:buClr>
        <a:buFont typeface="Wingdings" pitchFamily="2" charset="2"/>
        <a:buBlip>
          <a:blip r:embed="rId18"/>
        </a:buBlip>
        <a:defRPr sz="28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50000"/>
        <a:buFont typeface="Wingdings" pitchFamily="2" charset="2"/>
        <a:buChar char="n"/>
        <a:defRPr sz="24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Blip>
          <a:blip r:embed="rId18"/>
        </a:buBlip>
        <a:defRPr sz="20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50000"/>
        <a:buFont typeface="Wingdings" pitchFamily="2" charset="2"/>
        <a:buChar char="n"/>
        <a:defRPr>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Blip>
          <a:blip r:embed="rId18"/>
        </a:buBlip>
        <a:defRPr>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8"/>
        </a:buBlip>
        <a:defRPr>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8"/>
        </a:buBlip>
        <a:defRPr>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8"/>
        </a:buBlip>
        <a:defRPr>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8"/>
        </a:buBlip>
        <a:defRPr>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ideo" Target="file:///\\.host\Shared%20Folders\koller%20On%20My%20Mac\Documents\PcFiles\Admin\Congress\QuadrupedML\Quadruped%20Machine%20Learning.wmv" TargetMode="Externa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file:///\\.host\Shared%20Folders\koller%20On%20My%20Mac\Documents\PcFiles\Admin\Congress\helicopter_daphne.wmv" TargetMode="Externa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chart" Target="../charts/chart1.xml"/><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7" name="Rectangle 3"/>
          <p:cNvSpPr>
            <a:spLocks noGrp="1" noChangeArrowheads="1"/>
          </p:cNvSpPr>
          <p:nvPr>
            <p:ph type="subTitle" idx="4294967295"/>
          </p:nvPr>
        </p:nvSpPr>
        <p:spPr>
          <a:xfrm>
            <a:off x="356870" y="3806632"/>
            <a:ext cx="4819429" cy="1423988"/>
          </a:xfrm>
        </p:spPr>
        <p:txBody>
          <a:bodyPr/>
          <a:lstStyle/>
          <a:p>
            <a:pPr marL="0" indent="0" algn="ctr">
              <a:buFont typeface="Wingdings" pitchFamily="2" charset="2"/>
              <a:buNone/>
            </a:pPr>
            <a:r>
              <a:rPr lang="en-US" sz="3600" dirty="0">
                <a:solidFill>
                  <a:srgbClr val="66FFFF"/>
                </a:solidFill>
              </a:rPr>
              <a:t>Daphne Koller</a:t>
            </a:r>
          </a:p>
          <a:p>
            <a:pPr marL="0" indent="0" algn="ctr">
              <a:buFont typeface="Wingdings" pitchFamily="2" charset="2"/>
              <a:buNone/>
            </a:pPr>
            <a:r>
              <a:rPr lang="en-US" sz="3200" dirty="0">
                <a:solidFill>
                  <a:srgbClr val="66FFFF"/>
                </a:solidFill>
              </a:rPr>
              <a:t>Stanford University</a:t>
            </a:r>
          </a:p>
        </p:txBody>
      </p:sp>
      <p:sp>
        <p:nvSpPr>
          <p:cNvPr id="6" name="TextBox 5"/>
          <p:cNvSpPr txBox="1"/>
          <p:nvPr/>
        </p:nvSpPr>
        <p:spPr>
          <a:xfrm>
            <a:off x="3348141" y="1275258"/>
            <a:ext cx="3680815" cy="1015663"/>
          </a:xfrm>
          <a:prstGeom prst="rect">
            <a:avLst/>
          </a:prstGeom>
          <a:noFill/>
        </p:spPr>
        <p:txBody>
          <a:bodyPr wrap="none" rtlCol="0">
            <a:spAutoFit/>
          </a:bodyPr>
          <a:lstStyle/>
          <a:p>
            <a:pPr algn="ctr"/>
            <a:r>
              <a:rPr lang="en-US" sz="6000" b="1" dirty="0" smtClean="0">
                <a:solidFill>
                  <a:srgbClr val="66FFCC"/>
                </a:solidFill>
                <a:effectLst>
                  <a:outerShdw blurRad="38100" dist="38100" dir="2700000" algn="tl">
                    <a:srgbClr val="000000">
                      <a:alpha val="43137"/>
                    </a:srgbClr>
                  </a:outerShdw>
                </a:effectLst>
                <a:latin typeface="Times New Roman" pitchFamily="18" charset="0"/>
                <a:cs typeface="Times New Roman" pitchFamily="18" charset="0"/>
              </a:rPr>
              <a:t>Learning</a:t>
            </a:r>
            <a:r>
              <a:rPr lang="en-US" sz="6000" b="1" dirty="0" smtClean="0">
                <a:solidFill>
                  <a:srgbClr val="66FFCC"/>
                </a:solidFill>
                <a:effectLst>
                  <a:outerShdw blurRad="38100" dist="38100" dir="2700000" algn="tl">
                    <a:srgbClr val="000000">
                      <a:alpha val="43137"/>
                    </a:srgbClr>
                  </a:outerShdw>
                </a:effectLst>
                <a:latin typeface="Courier New" pitchFamily="49" charset="0"/>
                <a:cs typeface="Courier New" pitchFamily="49" charset="0"/>
              </a:rPr>
              <a:t> </a:t>
            </a:r>
          </a:p>
        </p:txBody>
      </p:sp>
      <p:pic>
        <p:nvPicPr>
          <p:cNvPr id="273416" name="Picture 1032"/>
          <p:cNvPicPr>
            <a:picLocks noChangeAspect="1" noChangeArrowheads="1"/>
          </p:cNvPicPr>
          <p:nvPr/>
        </p:nvPicPr>
        <p:blipFill>
          <a:blip r:embed="rId3"/>
          <a:srcRect/>
          <a:stretch>
            <a:fillRect/>
          </a:stretch>
        </p:blipFill>
        <p:spPr bwMode="auto">
          <a:xfrm>
            <a:off x="1830386" y="652008"/>
            <a:ext cx="1404014" cy="1710938"/>
          </a:xfrm>
          <a:prstGeom prst="rect">
            <a:avLst/>
          </a:prstGeom>
          <a:noFill/>
          <a:ln w="12700" cap="flat" cmpd="sng">
            <a:noFill/>
            <a:prstDash val="solid"/>
            <a:miter lim="800000"/>
            <a:headEnd/>
            <a:tailEnd/>
          </a:ln>
          <a:effectLst/>
        </p:spPr>
      </p:pic>
      <p:pic>
        <p:nvPicPr>
          <p:cNvPr id="273417" name="Picture 1033"/>
          <p:cNvPicPr>
            <a:picLocks noChangeAspect="1" noChangeArrowheads="1"/>
          </p:cNvPicPr>
          <p:nvPr/>
        </p:nvPicPr>
        <p:blipFill>
          <a:blip r:embed="rId4"/>
          <a:srcRect/>
          <a:stretch>
            <a:fillRect/>
          </a:stretch>
        </p:blipFill>
        <p:spPr bwMode="auto">
          <a:xfrm>
            <a:off x="4596599" y="3347500"/>
            <a:ext cx="3338802" cy="2225868"/>
          </a:xfrm>
          <a:prstGeom prst="rect">
            <a:avLst/>
          </a:prstGeom>
          <a:noFill/>
          <a:ln w="12700" cap="flat" cmpd="sng">
            <a:noFill/>
            <a:prstDash val="solid"/>
            <a:miter lim="800000"/>
            <a:headEnd/>
            <a:tailEnd/>
          </a:ln>
          <a:effectLst/>
        </p:spPr>
      </p:pic>
      <p:sp>
        <p:nvSpPr>
          <p:cNvPr id="10" name="TextBox 9"/>
          <p:cNvSpPr txBox="1"/>
          <p:nvPr/>
        </p:nvSpPr>
        <p:spPr>
          <a:xfrm>
            <a:off x="2643621" y="2496811"/>
            <a:ext cx="5089855" cy="707886"/>
          </a:xfrm>
          <a:prstGeom prst="rect">
            <a:avLst/>
          </a:prstGeom>
          <a:noFill/>
        </p:spPr>
        <p:txBody>
          <a:bodyPr wrap="none" rtlCol="0">
            <a:spAutoFit/>
          </a:bodyPr>
          <a:lstStyle/>
          <a:p>
            <a:pPr algn="ctr"/>
            <a:r>
              <a:rPr lang="en-US" sz="4000" b="1" dirty="0" smtClean="0">
                <a:solidFill>
                  <a:srgbClr val="66FFCC"/>
                </a:solidFill>
                <a:effectLst>
                  <a:outerShdw blurRad="38100" dist="38100" dir="2700000" algn="tl">
                    <a:srgbClr val="000000">
                      <a:alpha val="43137"/>
                    </a:srgbClr>
                  </a:outerShdw>
                </a:effectLst>
                <a:latin typeface="Comic Sans MS" pitchFamily="66" charset="0"/>
                <a:cs typeface="Courier New" pitchFamily="49" charset="0"/>
              </a:rPr>
              <a:t>to improve our lives</a:t>
            </a:r>
            <a:endParaRPr lang="en-US" sz="4000" b="1" dirty="0">
              <a:solidFill>
                <a:srgbClr val="66FFCC"/>
              </a:solidFill>
              <a:effectLst>
                <a:outerShdw blurRad="38100" dist="38100" dir="2700000" algn="tl">
                  <a:srgbClr val="000000">
                    <a:alpha val="43137"/>
                  </a:srgbClr>
                </a:outerShdw>
              </a:effectLst>
              <a:latin typeface="Comic Sans MS" pitchFamily="66" charset="0"/>
              <a:cs typeface="Courier New" pitchFamily="49"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3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r>
              <a:rPr lang="en-US" dirty="0" smtClean="0"/>
              <a:t>Controlling Complex Systems</a:t>
            </a:r>
            <a:endParaRPr lang="en-US" dirty="0"/>
          </a:p>
        </p:txBody>
      </p:sp>
      <p:pic>
        <p:nvPicPr>
          <p:cNvPr id="6" name="Quadruped Machine Learning.wmv">
            <a:hlinkClick r:id="" action="ppaction://media"/>
          </p:cNvPr>
          <p:cNvPicPr>
            <a:picLocks noRot="1" noChangeAspect="1"/>
          </p:cNvPicPr>
          <p:nvPr>
            <a:videoFile r:link="rId1"/>
          </p:nvPr>
        </p:nvPicPr>
        <p:blipFill>
          <a:blip r:embed="rId4"/>
          <a:stretch>
            <a:fillRect/>
          </a:stretch>
        </p:blipFill>
        <p:spPr>
          <a:xfrm>
            <a:off x="1918555" y="1342928"/>
            <a:ext cx="5468358" cy="4101269"/>
          </a:xfrm>
          <a:prstGeom prst="rect">
            <a:avLst/>
          </a:prstGeom>
        </p:spPr>
      </p:pic>
      <p:sp>
        <p:nvSpPr>
          <p:cNvPr id="8" name="TextBox 7"/>
          <p:cNvSpPr txBox="1"/>
          <p:nvPr/>
        </p:nvSpPr>
        <p:spPr>
          <a:xfrm>
            <a:off x="166978" y="6329239"/>
            <a:ext cx="2202719" cy="338554"/>
          </a:xfrm>
          <a:prstGeom prst="rect">
            <a:avLst/>
          </a:prstGeom>
          <a:noFill/>
        </p:spPr>
        <p:txBody>
          <a:bodyPr wrap="none" rtlCol="0">
            <a:spAutoFit/>
          </a:bodyPr>
          <a:lstStyle/>
          <a:p>
            <a:r>
              <a:rPr lang="en-US" sz="1600" dirty="0" smtClean="0">
                <a:solidFill>
                  <a:schemeClr val="accent1">
                    <a:lumMod val="60000"/>
                    <a:lumOff val="40000"/>
                  </a:schemeClr>
                </a:solidFill>
              </a:rPr>
              <a:t>Thanks to: Andrew Ng</a:t>
            </a:r>
            <a:endParaRPr lang="en-US" sz="1600" dirty="0">
              <a:solidFill>
                <a:schemeClr val="accent1">
                  <a:lumMod val="60000"/>
                  <a:lumOff val="40000"/>
                </a:schemeClr>
              </a:solidFill>
            </a:endParaRPr>
          </a:p>
        </p:txBody>
      </p:sp>
    </p:spTree>
  </p:cSld>
  <p:clrMapOvr>
    <a:masterClrMapping/>
  </p:clrMapOvr>
  <p:transition>
    <p:pull dir="d"/>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r>
              <a:rPr lang="en-US" dirty="0" smtClean="0"/>
              <a:t>Controlling Complex Systems</a:t>
            </a:r>
            <a:endParaRPr lang="en-US" dirty="0"/>
          </a:p>
        </p:txBody>
      </p:sp>
      <p:sp>
        <p:nvSpPr>
          <p:cNvPr id="9" name="Content Placeholder 8"/>
          <p:cNvSpPr>
            <a:spLocks noGrp="1"/>
          </p:cNvSpPr>
          <p:nvPr>
            <p:ph idx="1"/>
          </p:nvPr>
        </p:nvSpPr>
        <p:spPr>
          <a:xfrm>
            <a:off x="312738" y="4660609"/>
            <a:ext cx="8605837" cy="1589466"/>
          </a:xfrm>
        </p:spPr>
        <p:txBody>
          <a:bodyPr/>
          <a:lstStyle/>
          <a:p>
            <a:r>
              <a:rPr lang="en-US" dirty="0" smtClean="0"/>
              <a:t>Learning by emulating a human (apprenticeship)</a:t>
            </a:r>
          </a:p>
          <a:p>
            <a:r>
              <a:rPr lang="en-US" dirty="0" smtClean="0"/>
              <a:t>… and by adapting to experience</a:t>
            </a:r>
          </a:p>
          <a:p>
            <a:pPr lvl="1"/>
            <a:r>
              <a:rPr lang="en-US" dirty="0" smtClean="0"/>
              <a:t>Adjust parameters to reward good behavior</a:t>
            </a:r>
            <a:endParaRPr lang="en-US" dirty="0"/>
          </a:p>
        </p:txBody>
      </p:sp>
      <p:pic>
        <p:nvPicPr>
          <p:cNvPr id="7" name="helicopter_daphne.wmv">
            <a:hlinkClick r:id="" action="ppaction://media"/>
          </p:cNvPr>
          <p:cNvPicPr>
            <a:picLocks noRot="1" noChangeAspect="1"/>
          </p:cNvPicPr>
          <p:nvPr>
            <a:videoFile r:link="rId1"/>
          </p:nvPr>
        </p:nvPicPr>
        <p:blipFill>
          <a:blip r:embed="rId4"/>
          <a:stretch>
            <a:fillRect/>
          </a:stretch>
        </p:blipFill>
        <p:spPr>
          <a:xfrm>
            <a:off x="1818172" y="1094602"/>
            <a:ext cx="5412621" cy="3608414"/>
          </a:xfrm>
          <a:prstGeom prst="rect">
            <a:avLst/>
          </a:prstGeom>
        </p:spPr>
      </p:pic>
      <p:sp>
        <p:nvSpPr>
          <p:cNvPr id="8" name="TextBox 7"/>
          <p:cNvSpPr txBox="1"/>
          <p:nvPr/>
        </p:nvSpPr>
        <p:spPr>
          <a:xfrm>
            <a:off x="166978" y="6329239"/>
            <a:ext cx="2202719" cy="338554"/>
          </a:xfrm>
          <a:prstGeom prst="rect">
            <a:avLst/>
          </a:prstGeom>
          <a:noFill/>
        </p:spPr>
        <p:txBody>
          <a:bodyPr wrap="none" rtlCol="0">
            <a:spAutoFit/>
          </a:bodyPr>
          <a:lstStyle/>
          <a:p>
            <a:r>
              <a:rPr lang="en-US" sz="1600" dirty="0" smtClean="0">
                <a:solidFill>
                  <a:schemeClr val="accent1">
                    <a:lumMod val="60000"/>
                    <a:lumOff val="40000"/>
                  </a:schemeClr>
                </a:solidFill>
              </a:rPr>
              <a:t>Thanks to: Andrew Ng</a:t>
            </a:r>
            <a:endParaRPr lang="en-US" sz="1600" dirty="0">
              <a:solidFill>
                <a:schemeClr val="accent1">
                  <a:lumMod val="60000"/>
                  <a:lumOff val="40000"/>
                </a:schemeClr>
              </a:solidFill>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withEffect">
                                  <p:stCondLst>
                                    <p:cond delay="0"/>
                                  </p:stCondLst>
                                  <p:childTnLst>
                                    <p:cmd type="call" cmd="togglePause">
                                      <p:cBhvr>
                                        <p:cTn id="17" dur="1" fill="hold"/>
                                        <p:tgtEl>
                                          <p:spTgt spid="7"/>
                                        </p:tgtEl>
                                      </p:cBhvr>
                                    </p:cmd>
                                  </p:childTnLst>
                                </p:cTn>
                              </p:par>
                            </p:childTnLst>
                          </p:cTn>
                        </p:par>
                      </p:childTnLst>
                    </p:cTn>
                  </p:par>
                </p:childTnLst>
              </p:cTn>
              <p:nextCondLst>
                <p:cond evt="onClick" delay="0">
                  <p:tgtEl>
                    <p:spTgt spid="7"/>
                  </p:tgtEl>
                </p:cond>
              </p:nextCondLst>
            </p:seq>
            <p:video>
              <p:cMediaNode>
                <p:cTn id="18" fill="hold" display="0">
                  <p:stCondLst>
                    <p:cond delay="indefinite"/>
                  </p:stCondLst>
                  <p:endCondLst>
                    <p:cond evt="onNext" delay="0">
                      <p:tgtEl>
                        <p:sldTgt/>
                      </p:tgtEl>
                    </p:cond>
                    <p:cond evt="onPrev" delay="0">
                      <p:tgtEl>
                        <p:sldTgt/>
                      </p:tgtEl>
                    </p:cond>
                  </p:endCondLst>
                </p:cTn>
                <p:tgtEl>
                  <p:spTgt spid="7"/>
                </p:tgtEl>
              </p:cMediaNode>
            </p:video>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Smart Power Grid</a:t>
            </a:r>
            <a:endParaRPr lang="en-US" dirty="0"/>
          </a:p>
        </p:txBody>
      </p:sp>
      <p:sp>
        <p:nvSpPr>
          <p:cNvPr id="3" name="Content Placeholder 2"/>
          <p:cNvSpPr>
            <a:spLocks noGrp="1"/>
          </p:cNvSpPr>
          <p:nvPr>
            <p:ph idx="1"/>
          </p:nvPr>
        </p:nvSpPr>
        <p:spPr>
          <a:xfrm>
            <a:off x="312738" y="1281113"/>
            <a:ext cx="8605837" cy="2123269"/>
          </a:xfrm>
        </p:spPr>
        <p:txBody>
          <a:bodyPr/>
          <a:lstStyle/>
          <a:p>
            <a:r>
              <a:rPr lang="en-US" dirty="0" smtClean="0"/>
              <a:t>Key problem: Get (clean) energy from where it’s produced to where it’s needed on limited grid</a:t>
            </a:r>
          </a:p>
          <a:p>
            <a:r>
              <a:rPr lang="en-US" b="1" i="1" dirty="0" smtClean="0">
                <a:solidFill>
                  <a:srgbClr val="FFFF00"/>
                </a:solidFill>
              </a:rPr>
              <a:t>Solution: Learning</a:t>
            </a:r>
          </a:p>
          <a:p>
            <a:pPr lvl="1"/>
            <a:r>
              <a:rPr lang="en-US" dirty="0" smtClean="0"/>
              <a:t>Perception: predicting current  and future demands</a:t>
            </a:r>
          </a:p>
          <a:p>
            <a:pPr lvl="1"/>
            <a:r>
              <a:rPr lang="en-US" dirty="0" smtClean="0"/>
              <a:t>Control: Make robust and efficient routing decisions</a:t>
            </a:r>
          </a:p>
        </p:txBody>
      </p:sp>
      <p:pic>
        <p:nvPicPr>
          <p:cNvPr id="5" name="Picture 7" descr="C:\Users\ang\Desktop\1591411087_97e5587c18.jpg"/>
          <p:cNvPicPr>
            <a:picLocks noChangeAspect="1" noChangeArrowheads="1"/>
          </p:cNvPicPr>
          <p:nvPr/>
        </p:nvPicPr>
        <p:blipFill>
          <a:blip r:embed="rId2"/>
          <a:srcRect/>
          <a:stretch>
            <a:fillRect/>
          </a:stretch>
        </p:blipFill>
        <p:spPr bwMode="auto">
          <a:xfrm>
            <a:off x="295422" y="4192172"/>
            <a:ext cx="3592196" cy="2398541"/>
          </a:xfrm>
          <a:prstGeom prst="rect">
            <a:avLst/>
          </a:prstGeom>
          <a:noFill/>
        </p:spPr>
      </p:pic>
      <p:pic>
        <p:nvPicPr>
          <p:cNvPr id="6" name="Picture 2" descr="C:\Users\ang\Desktop\NE_US_OLS2003227.jpg"/>
          <p:cNvPicPr>
            <a:picLocks noChangeAspect="1" noChangeArrowheads="1"/>
          </p:cNvPicPr>
          <p:nvPr/>
        </p:nvPicPr>
        <p:blipFill>
          <a:blip r:embed="rId3"/>
          <a:srcRect b="53615"/>
          <a:stretch>
            <a:fillRect/>
          </a:stretch>
        </p:blipFill>
        <p:spPr bwMode="auto">
          <a:xfrm>
            <a:off x="4860599" y="3866206"/>
            <a:ext cx="3988846" cy="2874678"/>
          </a:xfrm>
          <a:prstGeom prst="rect">
            <a:avLst/>
          </a:prstGeom>
          <a:noFill/>
        </p:spPr>
      </p:pic>
      <p:pic>
        <p:nvPicPr>
          <p:cNvPr id="7" name="Picture 2" descr="C:\Users\ang\Desktop\NE_US_OLS2003227.jpg"/>
          <p:cNvPicPr>
            <a:picLocks noChangeAspect="1" noChangeArrowheads="1"/>
          </p:cNvPicPr>
          <p:nvPr/>
        </p:nvPicPr>
        <p:blipFill>
          <a:blip r:embed="rId3"/>
          <a:srcRect t="50199" b="3079"/>
          <a:stretch>
            <a:fillRect/>
          </a:stretch>
        </p:blipFill>
        <p:spPr bwMode="auto">
          <a:xfrm>
            <a:off x="4860599" y="3854548"/>
            <a:ext cx="3988845" cy="2895607"/>
          </a:xfrm>
          <a:prstGeom prst="rect">
            <a:avLst/>
          </a:prstGeom>
          <a:noFill/>
        </p:spPr>
      </p:pic>
      <p:pic>
        <p:nvPicPr>
          <p:cNvPr id="8" name="Picture 2"/>
          <p:cNvPicPr>
            <a:picLocks noChangeAspect="1" noChangeArrowheads="1"/>
          </p:cNvPicPr>
          <p:nvPr/>
        </p:nvPicPr>
        <p:blipFill>
          <a:blip r:embed="rId4" cstate="print"/>
          <a:srcRect/>
          <a:stretch>
            <a:fillRect/>
          </a:stretch>
        </p:blipFill>
        <p:spPr bwMode="auto">
          <a:xfrm>
            <a:off x="5447441" y="3733410"/>
            <a:ext cx="3446469" cy="3041003"/>
          </a:xfrm>
          <a:prstGeom prst="rect">
            <a:avLst/>
          </a:prstGeom>
          <a:noFill/>
          <a:ln w="12700" cap="flat" cmpd="sng">
            <a:noFill/>
            <a:prstDash val="solid"/>
            <a:miter lim="800000"/>
            <a:headEnd/>
            <a:tailEnd/>
          </a:ln>
          <a:effec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9027" y="6519446"/>
            <a:ext cx="2249334" cy="338554"/>
          </a:xfrm>
          <a:prstGeom prst="rect">
            <a:avLst/>
          </a:prstGeom>
          <a:noFill/>
        </p:spPr>
        <p:txBody>
          <a:bodyPr wrap="none" rtlCol="0">
            <a:spAutoFit/>
          </a:bodyPr>
          <a:lstStyle/>
          <a:p>
            <a:r>
              <a:rPr lang="en-US" sz="1600" dirty="0" smtClean="0">
                <a:solidFill>
                  <a:schemeClr val="accent1">
                    <a:lumMod val="60000"/>
                    <a:lumOff val="40000"/>
                  </a:schemeClr>
                </a:solidFill>
              </a:rPr>
              <a:t>Thanks to: Eric Horvitz</a:t>
            </a:r>
            <a:endParaRPr lang="en-US" sz="1600" dirty="0">
              <a:solidFill>
                <a:schemeClr val="accent1">
                  <a:lumMod val="60000"/>
                  <a:lumOff val="40000"/>
                </a:schemeClr>
              </a:solidFill>
            </a:endParaRPr>
          </a:p>
        </p:txBody>
      </p:sp>
      <p:sp>
        <p:nvSpPr>
          <p:cNvPr id="258050" name="Rectangle 2"/>
          <p:cNvSpPr>
            <a:spLocks noGrp="1" noChangeArrowheads="1"/>
          </p:cNvSpPr>
          <p:nvPr>
            <p:ph type="title"/>
          </p:nvPr>
        </p:nvSpPr>
        <p:spPr/>
        <p:txBody>
          <a:bodyPr/>
          <a:lstStyle/>
          <a:p>
            <a:r>
              <a:rPr lang="en-US" dirty="0" smtClean="0"/>
              <a:t>Medical Diagnosis</a:t>
            </a:r>
            <a:endParaRPr lang="en-US" dirty="0"/>
          </a:p>
        </p:txBody>
      </p:sp>
      <p:sp>
        <p:nvSpPr>
          <p:cNvPr id="258051" name="Rectangle 3"/>
          <p:cNvSpPr>
            <a:spLocks noGrp="1" noChangeArrowheads="1"/>
          </p:cNvSpPr>
          <p:nvPr>
            <p:ph type="body" idx="1"/>
          </p:nvPr>
        </p:nvSpPr>
        <p:spPr>
          <a:xfrm>
            <a:off x="312738" y="1200648"/>
            <a:ext cx="8831262" cy="1582309"/>
          </a:xfrm>
        </p:spPr>
        <p:txBody>
          <a:bodyPr/>
          <a:lstStyle/>
          <a:p>
            <a:r>
              <a:rPr lang="en-US" dirty="0" smtClean="0"/>
              <a:t>Improve quality of diagnosis:</a:t>
            </a:r>
          </a:p>
          <a:p>
            <a:pPr lvl="1"/>
            <a:r>
              <a:rPr lang="en-US" dirty="0" smtClean="0"/>
              <a:t>Computer diagnosis systems outperform most doctors</a:t>
            </a:r>
          </a:p>
          <a:p>
            <a:r>
              <a:rPr lang="en-US" dirty="0" smtClean="0"/>
              <a:t>Allow triage by less-experienced people</a:t>
            </a:r>
          </a:p>
        </p:txBody>
      </p:sp>
      <p:pic>
        <p:nvPicPr>
          <p:cNvPr id="5" name="Picture 13"/>
          <p:cNvPicPr>
            <a:picLocks noChangeAspect="1" noChangeArrowheads="1"/>
          </p:cNvPicPr>
          <p:nvPr/>
        </p:nvPicPr>
        <p:blipFill>
          <a:blip r:embed="rId3"/>
          <a:srcRect/>
          <a:stretch>
            <a:fillRect/>
          </a:stretch>
        </p:blipFill>
        <p:spPr bwMode="auto">
          <a:xfrm>
            <a:off x="2044592" y="2655689"/>
            <a:ext cx="5117437" cy="3853012"/>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r>
              <a:rPr lang="en-US" dirty="0" smtClean="0"/>
              <a:t>Medical Intervention</a:t>
            </a:r>
            <a:endParaRPr lang="en-US" dirty="0"/>
          </a:p>
        </p:txBody>
      </p:sp>
      <p:sp>
        <p:nvSpPr>
          <p:cNvPr id="258051" name="Rectangle 3"/>
          <p:cNvSpPr>
            <a:spLocks noGrp="1" noChangeArrowheads="1"/>
          </p:cNvSpPr>
          <p:nvPr>
            <p:ph type="body" idx="1"/>
          </p:nvPr>
        </p:nvSpPr>
        <p:spPr>
          <a:xfrm>
            <a:off x="312738" y="1152939"/>
            <a:ext cx="8831262" cy="5557962"/>
          </a:xfrm>
        </p:spPr>
        <p:txBody>
          <a:bodyPr/>
          <a:lstStyle/>
          <a:p>
            <a:r>
              <a:rPr lang="en-US" dirty="0" smtClean="0"/>
              <a:t>Patient-specific automatic detection of epilepsy seizures from EEG for real-time intervention</a:t>
            </a:r>
          </a:p>
          <a:p>
            <a:pPr>
              <a:buNone/>
            </a:pPr>
            <a:endParaRPr lang="en-US" dirty="0" smtClean="0"/>
          </a:p>
        </p:txBody>
      </p:sp>
      <p:sp>
        <p:nvSpPr>
          <p:cNvPr id="5" name="TextBox 4"/>
          <p:cNvSpPr txBox="1"/>
          <p:nvPr/>
        </p:nvSpPr>
        <p:spPr>
          <a:xfrm>
            <a:off x="0" y="6519446"/>
            <a:ext cx="2319866" cy="338554"/>
          </a:xfrm>
          <a:prstGeom prst="rect">
            <a:avLst/>
          </a:prstGeom>
          <a:noFill/>
        </p:spPr>
        <p:txBody>
          <a:bodyPr wrap="none" rtlCol="0">
            <a:spAutoFit/>
          </a:bodyPr>
          <a:lstStyle/>
          <a:p>
            <a:r>
              <a:rPr lang="en-US" sz="1600" dirty="0" smtClean="0">
                <a:solidFill>
                  <a:schemeClr val="accent1">
                    <a:lumMod val="60000"/>
                    <a:lumOff val="40000"/>
                  </a:schemeClr>
                </a:solidFill>
              </a:rPr>
              <a:t>Thanks to: John </a:t>
            </a:r>
            <a:r>
              <a:rPr lang="en-US" sz="1600" dirty="0" err="1" smtClean="0">
                <a:solidFill>
                  <a:schemeClr val="accent1">
                    <a:lumMod val="60000"/>
                    <a:lumOff val="40000"/>
                  </a:schemeClr>
                </a:solidFill>
              </a:rPr>
              <a:t>Guttag</a:t>
            </a:r>
            <a:endParaRPr lang="en-US" sz="1600" dirty="0">
              <a:solidFill>
                <a:schemeClr val="accent1">
                  <a:lumMod val="60000"/>
                  <a:lumOff val="40000"/>
                </a:schemeClr>
              </a:solidFill>
            </a:endParaRPr>
          </a:p>
        </p:txBody>
      </p:sp>
      <p:grpSp>
        <p:nvGrpSpPr>
          <p:cNvPr id="24" name="Group 23"/>
          <p:cNvGrpSpPr/>
          <p:nvPr/>
        </p:nvGrpSpPr>
        <p:grpSpPr>
          <a:xfrm>
            <a:off x="337436" y="2064063"/>
            <a:ext cx="5999569" cy="4464181"/>
            <a:chOff x="337436" y="2064063"/>
            <a:chExt cx="5999569" cy="4464181"/>
          </a:xfrm>
        </p:grpSpPr>
        <p:grpSp>
          <p:nvGrpSpPr>
            <p:cNvPr id="9" name="Group 8"/>
            <p:cNvGrpSpPr/>
            <p:nvPr/>
          </p:nvGrpSpPr>
          <p:grpSpPr>
            <a:xfrm>
              <a:off x="337436" y="2064063"/>
              <a:ext cx="5999569" cy="4145202"/>
              <a:chOff x="288472" y="1378540"/>
              <a:chExt cx="9069388" cy="4848773"/>
            </a:xfrm>
          </p:grpSpPr>
          <p:graphicFrame>
            <p:nvGraphicFramePr>
              <p:cNvPr id="6" name="Object 2"/>
              <p:cNvGraphicFramePr>
                <a:graphicFrameLocks noChangeAspect="1"/>
              </p:cNvGraphicFramePr>
              <p:nvPr/>
            </p:nvGraphicFramePr>
            <p:xfrm>
              <a:off x="288472" y="1426713"/>
              <a:ext cx="9069388" cy="4800600"/>
            </p:xfrm>
            <a:graphic>
              <a:graphicData uri="http://schemas.openxmlformats.org/presentationml/2006/ole">
                <p:oleObj spid="_x0000_s757762" name="Bitmap Image" r:id="rId4" imgW="9104762" imgH="4819048" progId="PBrush">
                  <p:embed/>
                </p:oleObj>
              </a:graphicData>
            </a:graphic>
          </p:graphicFrame>
          <p:sp>
            <p:nvSpPr>
              <p:cNvPr id="7" name="Line 6"/>
              <p:cNvSpPr>
                <a:spLocks noChangeShapeType="1"/>
              </p:cNvSpPr>
              <p:nvPr/>
            </p:nvSpPr>
            <p:spPr bwMode="auto">
              <a:xfrm>
                <a:off x="3328729" y="1378540"/>
                <a:ext cx="0" cy="4648200"/>
              </a:xfrm>
              <a:prstGeom prst="line">
                <a:avLst/>
              </a:prstGeom>
              <a:noFill/>
              <a:ln w="25400">
                <a:solidFill>
                  <a:srgbClr val="FF0000"/>
                </a:solidFill>
                <a:prstDash val="dash"/>
                <a:round/>
                <a:headEnd/>
                <a:tailEnd/>
              </a:ln>
            </p:spPr>
            <p:txBody>
              <a:bodyPr/>
              <a:lstStyle/>
              <a:p>
                <a:endParaRPr lang="en-US"/>
              </a:p>
            </p:txBody>
          </p:sp>
        </p:grpSp>
        <p:sp>
          <p:nvSpPr>
            <p:cNvPr id="8" name="Text Box 7"/>
            <p:cNvSpPr txBox="1">
              <a:spLocks noChangeArrowheads="1"/>
            </p:cNvSpPr>
            <p:nvPr/>
          </p:nvSpPr>
          <p:spPr bwMode="auto">
            <a:xfrm>
              <a:off x="1554864" y="6161532"/>
              <a:ext cx="1708150" cy="366712"/>
            </a:xfrm>
            <a:prstGeom prst="rect">
              <a:avLst/>
            </a:prstGeom>
            <a:noFill/>
            <a:ln w="9525">
              <a:noFill/>
              <a:miter lim="800000"/>
              <a:headEnd/>
              <a:tailEnd/>
            </a:ln>
          </p:spPr>
          <p:txBody>
            <a:bodyPr wrap="none">
              <a:spAutoFit/>
            </a:bodyPr>
            <a:lstStyle/>
            <a:p>
              <a:pPr eaLnBrk="1" hangingPunct="1">
                <a:lnSpc>
                  <a:spcPct val="100000"/>
                </a:lnSpc>
              </a:pPr>
              <a:r>
                <a:rPr lang="en-US" sz="1800" b="1" dirty="0">
                  <a:solidFill>
                    <a:schemeClr val="tx1"/>
                  </a:solidFill>
                  <a:latin typeface="Arial" pitchFamily="34" charset="0"/>
                  <a:cs typeface="Arial" pitchFamily="34" charset="0"/>
                </a:rPr>
                <a:t>Seizure Onset</a:t>
              </a:r>
            </a:p>
          </p:txBody>
        </p:sp>
      </p:grpSp>
      <p:grpSp>
        <p:nvGrpSpPr>
          <p:cNvPr id="23" name="Group 22"/>
          <p:cNvGrpSpPr/>
          <p:nvPr/>
        </p:nvGrpSpPr>
        <p:grpSpPr>
          <a:xfrm>
            <a:off x="2009554" y="2037906"/>
            <a:ext cx="6933166" cy="4275452"/>
            <a:chOff x="2009554" y="2037906"/>
            <a:chExt cx="6933166" cy="4275452"/>
          </a:xfrm>
        </p:grpSpPr>
        <p:graphicFrame>
          <p:nvGraphicFramePr>
            <p:cNvPr id="11" name="Object 3"/>
            <p:cNvGraphicFramePr>
              <a:graphicFrameLocks noChangeAspect="1"/>
            </p:cNvGraphicFramePr>
            <p:nvPr/>
          </p:nvGraphicFramePr>
          <p:xfrm>
            <a:off x="2009554" y="2037906"/>
            <a:ext cx="6933166" cy="4275452"/>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p:cNvSpPr txBox="1"/>
            <p:nvPr/>
          </p:nvSpPr>
          <p:spPr>
            <a:xfrm>
              <a:off x="4922864" y="5805376"/>
              <a:ext cx="1263487" cy="461665"/>
            </a:xfrm>
            <a:prstGeom prst="rect">
              <a:avLst/>
            </a:prstGeom>
            <a:noFill/>
          </p:spPr>
          <p:txBody>
            <a:bodyPr wrap="none" rtlCol="0">
              <a:spAutoFit/>
            </a:bodyPr>
            <a:lstStyle/>
            <a:p>
              <a:r>
                <a:rPr lang="en-US" dirty="0" smtClean="0"/>
                <a:t>patients</a:t>
              </a:r>
              <a:endParaRPr lang="en-US" dirty="0"/>
            </a:p>
          </p:txBody>
        </p:sp>
        <p:sp>
          <p:nvSpPr>
            <p:cNvPr id="13" name="TextBox 12"/>
            <p:cNvSpPr txBox="1"/>
            <p:nvPr/>
          </p:nvSpPr>
          <p:spPr>
            <a:xfrm>
              <a:off x="3980122" y="2470298"/>
              <a:ext cx="3403496" cy="461665"/>
            </a:xfrm>
            <a:prstGeom prst="rect">
              <a:avLst/>
            </a:prstGeom>
            <a:noFill/>
          </p:spPr>
          <p:txBody>
            <a:bodyPr wrap="none" rtlCol="0">
              <a:spAutoFit/>
            </a:bodyPr>
            <a:lstStyle/>
            <a:p>
              <a:r>
                <a:rPr lang="en-US" dirty="0" smtClean="0">
                  <a:solidFill>
                    <a:srgbClr val="252538"/>
                  </a:solidFill>
                </a:rPr>
                <a:t>Response latency (sec)</a:t>
              </a:r>
              <a:endParaRPr lang="en-US" dirty="0">
                <a:solidFill>
                  <a:srgbClr val="252538"/>
                </a:solidFill>
              </a:endParaRPr>
            </a:p>
          </p:txBody>
        </p:sp>
        <p:sp>
          <p:nvSpPr>
            <p:cNvPr id="14" name="TextBox 13"/>
            <p:cNvSpPr txBox="1"/>
            <p:nvPr/>
          </p:nvSpPr>
          <p:spPr>
            <a:xfrm>
              <a:off x="4260113" y="3133061"/>
              <a:ext cx="2634054" cy="461665"/>
            </a:xfrm>
            <a:prstGeom prst="rect">
              <a:avLst/>
            </a:prstGeom>
            <a:noFill/>
          </p:spPr>
          <p:txBody>
            <a:bodyPr wrap="none" rtlCol="0">
              <a:spAutoFit/>
            </a:bodyPr>
            <a:lstStyle/>
            <a:p>
              <a:r>
                <a:rPr lang="en-US" dirty="0" smtClean="0">
                  <a:solidFill>
                    <a:srgbClr val="FF0000"/>
                  </a:solidFill>
                </a:rPr>
                <a:t>Generic approach</a:t>
              </a:r>
              <a:endParaRPr lang="en-US" dirty="0">
                <a:solidFill>
                  <a:srgbClr val="FF0000"/>
                </a:solidFill>
              </a:endParaRPr>
            </a:p>
          </p:txBody>
        </p:sp>
        <p:sp>
          <p:nvSpPr>
            <p:cNvPr id="15" name="TextBox 14"/>
            <p:cNvSpPr txBox="1"/>
            <p:nvPr/>
          </p:nvSpPr>
          <p:spPr>
            <a:xfrm>
              <a:off x="4284925" y="3530010"/>
              <a:ext cx="3730508" cy="461665"/>
            </a:xfrm>
            <a:prstGeom prst="rect">
              <a:avLst/>
            </a:prstGeom>
            <a:noFill/>
          </p:spPr>
          <p:txBody>
            <a:bodyPr wrap="none" rtlCol="0">
              <a:spAutoFit/>
            </a:bodyPr>
            <a:lstStyle/>
            <a:p>
              <a:r>
                <a:rPr lang="en-US" dirty="0" smtClean="0">
                  <a:solidFill>
                    <a:schemeClr val="accent1">
                      <a:lumMod val="75000"/>
                    </a:schemeClr>
                  </a:solidFill>
                </a:rPr>
                <a:t>Per-patient learned model</a:t>
              </a:r>
              <a:endParaRPr lang="en-US" dirty="0">
                <a:solidFill>
                  <a:schemeClr val="accent1">
                    <a:lumMod val="75000"/>
                  </a:schemeClr>
                </a:solidFill>
              </a:endParaRPr>
            </a:p>
          </p:txBody>
        </p:sp>
        <p:cxnSp>
          <p:nvCxnSpPr>
            <p:cNvPr id="17" name="Straight Arrow Connector 16"/>
            <p:cNvCxnSpPr>
              <a:stCxn id="14" idx="3"/>
            </p:cNvCxnSpPr>
            <p:nvPr/>
          </p:nvCxnSpPr>
          <p:spPr bwMode="auto">
            <a:xfrm>
              <a:off x="6894167" y="3363894"/>
              <a:ext cx="1239740" cy="27892"/>
            </a:xfrm>
            <a:prstGeom prst="straightConnector1">
              <a:avLst/>
            </a:prstGeom>
            <a:solidFill>
              <a:schemeClr val="accent1">
                <a:alpha val="50000"/>
              </a:schemeClr>
            </a:solidFill>
            <a:ln w="28575" cap="flat" cmpd="sng" algn="ctr">
              <a:solidFill>
                <a:srgbClr val="FF0000"/>
              </a:solidFill>
              <a:prstDash val="solid"/>
              <a:round/>
              <a:headEnd type="none" w="med" len="med"/>
              <a:tailEnd type="arrow"/>
            </a:ln>
            <a:effectLst/>
          </p:spPr>
        </p:cxnSp>
        <p:cxnSp>
          <p:nvCxnSpPr>
            <p:cNvPr id="18" name="Straight Arrow Connector 17"/>
            <p:cNvCxnSpPr/>
            <p:nvPr/>
          </p:nvCxnSpPr>
          <p:spPr bwMode="auto">
            <a:xfrm rot="16200000" flipH="1">
              <a:off x="7315200" y="4423143"/>
              <a:ext cx="1339705" cy="382775"/>
            </a:xfrm>
            <a:prstGeom prst="straightConnector1">
              <a:avLst/>
            </a:prstGeom>
            <a:solidFill>
              <a:schemeClr val="accent1">
                <a:alpha val="50000"/>
              </a:schemeClr>
            </a:solidFill>
            <a:ln w="28575" cap="flat" cmpd="sng" algn="ctr">
              <a:solidFill>
                <a:srgbClr val="0000FF"/>
              </a:solidFill>
              <a:prstDash val="solid"/>
              <a:round/>
              <a:headEnd type="none" w="med" len="med"/>
              <a:tailEnd type="arrow"/>
            </a:ln>
            <a:effectLst/>
          </p:spPr>
        </p:cxnSp>
      </p:gr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r>
              <a:rPr lang="en-US" dirty="0" smtClean="0"/>
              <a:t>Medical Intervention</a:t>
            </a:r>
            <a:endParaRPr lang="en-US" dirty="0"/>
          </a:p>
        </p:txBody>
      </p:sp>
      <p:sp>
        <p:nvSpPr>
          <p:cNvPr id="258051" name="Rectangle 3"/>
          <p:cNvSpPr>
            <a:spLocks noGrp="1" noChangeArrowheads="1"/>
          </p:cNvSpPr>
          <p:nvPr>
            <p:ph type="body" idx="1"/>
          </p:nvPr>
        </p:nvSpPr>
        <p:spPr>
          <a:xfrm>
            <a:off x="312738" y="1152939"/>
            <a:ext cx="8549908" cy="5557962"/>
          </a:xfrm>
        </p:spPr>
        <p:txBody>
          <a:bodyPr/>
          <a:lstStyle/>
          <a:p>
            <a:r>
              <a:rPr lang="en-US" dirty="0" smtClean="0"/>
              <a:t>Patient-specific automatic detection of epilepsy seizures from EEG for real-time intervention</a:t>
            </a:r>
          </a:p>
          <a:p>
            <a:pPr lvl="1"/>
            <a:endParaRPr lang="en-US" dirty="0" smtClean="0"/>
          </a:p>
          <a:p>
            <a:r>
              <a:rPr lang="en-US" dirty="0" smtClean="0"/>
              <a:t>Reduce frequency of medical errors</a:t>
            </a:r>
          </a:p>
          <a:p>
            <a:pPr lvl="1"/>
            <a:r>
              <a:rPr lang="en-US" dirty="0" smtClean="0"/>
              <a:t>Learn “standard of care” and detect anomalies</a:t>
            </a:r>
          </a:p>
          <a:p>
            <a:pPr lvl="1"/>
            <a:r>
              <a:rPr lang="en-US" dirty="0" smtClean="0"/>
              <a:t>Reduce enormous cost: financial and human life</a:t>
            </a:r>
          </a:p>
          <a:p>
            <a:pPr lvl="1"/>
            <a:endParaRPr lang="en-US" dirty="0" smtClean="0"/>
          </a:p>
          <a:p>
            <a:r>
              <a:rPr lang="en-US" dirty="0" smtClean="0"/>
              <a:t>Home-based systems for tracking of chronic patients for early prediction of complications</a:t>
            </a:r>
          </a:p>
          <a:p>
            <a:pPr lvl="1"/>
            <a:r>
              <a:rPr lang="en-US" dirty="0" smtClean="0"/>
              <a:t>Reduce pain, suffering, and cost of hospitalization</a:t>
            </a:r>
          </a:p>
          <a:p>
            <a:endParaRPr lang="en-US" dirty="0" smtClean="0"/>
          </a:p>
          <a:p>
            <a:endParaRPr lang="en-US" dirty="0" smtClean="0"/>
          </a:p>
          <a:p>
            <a:pPr>
              <a:buNone/>
            </a:pPr>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8051">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80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1"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r>
              <a:rPr lang="en-US" dirty="0" smtClean="0"/>
              <a:t>Scientific Discovery</a:t>
            </a:r>
            <a:endParaRPr lang="en-US" dirty="0"/>
          </a:p>
        </p:txBody>
      </p:sp>
      <p:sp>
        <p:nvSpPr>
          <p:cNvPr id="258051" name="Rectangle 3"/>
          <p:cNvSpPr>
            <a:spLocks noGrp="1" noChangeArrowheads="1"/>
          </p:cNvSpPr>
          <p:nvPr>
            <p:ph type="body" idx="1"/>
          </p:nvPr>
        </p:nvSpPr>
        <p:spPr>
          <a:xfrm>
            <a:off x="312738" y="1200647"/>
            <a:ext cx="8831262" cy="5375081"/>
          </a:xfrm>
        </p:spPr>
        <p:txBody>
          <a:bodyPr/>
          <a:lstStyle/>
          <a:p>
            <a:r>
              <a:rPr lang="en-US" dirty="0" smtClean="0"/>
              <a:t>New technologies revolutionize biology</a:t>
            </a:r>
          </a:p>
          <a:p>
            <a:pPr lvl="1"/>
            <a:r>
              <a:rPr lang="en-US" dirty="0" smtClean="0"/>
              <a:t>High-throughput sequencing</a:t>
            </a:r>
          </a:p>
          <a:p>
            <a:pPr lvl="1"/>
            <a:r>
              <a:rPr lang="en-US" dirty="0" smtClean="0"/>
              <a:t>Gene expression</a:t>
            </a:r>
          </a:p>
          <a:p>
            <a:pPr lvl="1"/>
            <a:r>
              <a:rPr lang="en-US" dirty="0" smtClean="0"/>
              <a:t>Protein-protein interactions</a:t>
            </a:r>
          </a:p>
          <a:p>
            <a:pPr lvl="1"/>
            <a:r>
              <a:rPr lang="en-US" dirty="0" smtClean="0"/>
              <a:t>Proteomics</a:t>
            </a:r>
          </a:p>
          <a:p>
            <a:pPr lvl="1"/>
            <a:r>
              <a:rPr lang="en-US" dirty="0" smtClean="0"/>
              <a:t>Cellular microscopy</a:t>
            </a:r>
          </a:p>
          <a:p>
            <a:pPr lvl="1"/>
            <a:r>
              <a:rPr lang="en-US" dirty="0" smtClean="0"/>
              <a:t>….</a:t>
            </a:r>
          </a:p>
          <a:p>
            <a:endParaRPr lang="en-US" dirty="0" smtClean="0"/>
          </a:p>
          <a:p>
            <a:r>
              <a:rPr lang="en-US" dirty="0" smtClean="0"/>
              <a:t>But how do these help understand &amp; cure disease?</a:t>
            </a:r>
            <a:endParaRPr lang="en-US" dirty="0"/>
          </a:p>
        </p:txBody>
      </p:sp>
      <p:graphicFrame>
        <p:nvGraphicFramePr>
          <p:cNvPr id="748547" name="Object 3"/>
          <p:cNvGraphicFramePr>
            <a:graphicFrameLocks noChangeAspect="1"/>
          </p:cNvGraphicFramePr>
          <p:nvPr/>
        </p:nvGraphicFramePr>
        <p:xfrm>
          <a:off x="7307248" y="1256417"/>
          <a:ext cx="1526650" cy="1320243"/>
        </p:xfrm>
        <a:graphic>
          <a:graphicData uri="http://schemas.openxmlformats.org/presentationml/2006/ole">
            <p:oleObj spid="_x0000_s748547" name="Clip" r:id="rId3" imgW="3047619" imgH="3047619" progId="">
              <p:embed/>
            </p:oleObj>
          </a:graphicData>
        </a:graphic>
      </p:graphicFrame>
      <p:pic>
        <p:nvPicPr>
          <p:cNvPr id="7" name="Picture 4"/>
          <p:cNvPicPr>
            <a:picLocks noChangeAspect="1" noChangeArrowheads="1"/>
          </p:cNvPicPr>
          <p:nvPr/>
        </p:nvPicPr>
        <p:blipFill>
          <a:blip r:embed="rId4" cstate="print"/>
          <a:srcRect l="30922" t="5934" b="4533"/>
          <a:stretch>
            <a:fillRect/>
          </a:stretch>
        </p:blipFill>
        <p:spPr bwMode="auto">
          <a:xfrm>
            <a:off x="7235889" y="2814761"/>
            <a:ext cx="1653670" cy="1378891"/>
          </a:xfrm>
          <a:prstGeom prst="rect">
            <a:avLst/>
          </a:prstGeom>
          <a:noFill/>
          <a:ln w="9525">
            <a:noFill/>
            <a:miter lim="800000"/>
            <a:headEnd/>
            <a:tailEnd/>
          </a:ln>
          <a:effectLst/>
        </p:spPr>
      </p:pic>
      <p:pic>
        <p:nvPicPr>
          <p:cNvPr id="748548" name="Picture 4"/>
          <p:cNvPicPr>
            <a:picLocks noChangeAspect="1" noChangeArrowheads="1"/>
          </p:cNvPicPr>
          <p:nvPr/>
        </p:nvPicPr>
        <p:blipFill>
          <a:blip r:embed="rId5" cstate="print"/>
          <a:srcRect/>
          <a:stretch>
            <a:fillRect/>
          </a:stretch>
        </p:blipFill>
        <p:spPr bwMode="auto">
          <a:xfrm>
            <a:off x="5093390" y="2917177"/>
            <a:ext cx="1967368" cy="1477315"/>
          </a:xfrm>
          <a:prstGeom prst="rect">
            <a:avLst/>
          </a:prstGeom>
          <a:noFill/>
          <a:ln w="12700" cap="flat" cmpd="sng">
            <a:noFill/>
            <a:prstDash val="solid"/>
            <a:miter lim="800000"/>
            <a:headEnd/>
            <a:tailEnd/>
          </a:ln>
          <a:effec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805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8051">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8051">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8051">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8051">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8051">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8051">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4854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485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1"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 name="Content Placeholder 24"/>
          <p:cNvSpPr>
            <a:spLocks noGrp="1"/>
          </p:cNvSpPr>
          <p:nvPr>
            <p:ph idx="1"/>
          </p:nvPr>
        </p:nvSpPr>
        <p:spPr>
          <a:xfrm>
            <a:off x="295960" y="1163668"/>
            <a:ext cx="8605837" cy="2837881"/>
          </a:xfrm>
        </p:spPr>
        <p:txBody>
          <a:bodyPr/>
          <a:lstStyle/>
          <a:p>
            <a:r>
              <a:rPr lang="en-US" dirty="0" smtClean="0"/>
              <a:t>Humans differ in 0.1% of their DNA</a:t>
            </a:r>
          </a:p>
          <a:p>
            <a:r>
              <a:rPr lang="en-US" dirty="0" smtClean="0"/>
              <a:t>These differences determine who we are, what diseases we’ll get, and which cures will work for us</a:t>
            </a:r>
          </a:p>
          <a:p>
            <a:r>
              <a:rPr lang="en-US" dirty="0" smtClean="0"/>
              <a:t>Which differences matter?</a:t>
            </a:r>
          </a:p>
        </p:txBody>
      </p:sp>
      <p:sp>
        <p:nvSpPr>
          <p:cNvPr id="51202" name="Rectangle 2"/>
          <p:cNvSpPr>
            <a:spLocks noGrp="1" noChangeArrowheads="1"/>
          </p:cNvSpPr>
          <p:nvPr>
            <p:ph type="title"/>
          </p:nvPr>
        </p:nvSpPr>
        <p:spPr/>
        <p:txBody>
          <a:bodyPr/>
          <a:lstStyle/>
          <a:p>
            <a:pPr eaLnBrk="1" hangingPunct="1"/>
            <a:r>
              <a:rPr lang="en-US" sz="4000" dirty="0" smtClean="0"/>
              <a:t>Our Genes Determine Who We Are</a:t>
            </a:r>
          </a:p>
        </p:txBody>
      </p:sp>
      <p:sp>
        <p:nvSpPr>
          <p:cNvPr id="8" name="Flowchart: Process 7"/>
          <p:cNvSpPr/>
          <p:nvPr/>
        </p:nvSpPr>
        <p:spPr bwMode="auto">
          <a:xfrm>
            <a:off x="6512063" y="3445406"/>
            <a:ext cx="109056" cy="2944537"/>
          </a:xfrm>
          <a:prstGeom prst="flowChartProcess">
            <a:avLst/>
          </a:prstGeom>
          <a:solidFill>
            <a:srgbClr val="FFFF99">
              <a:alpha val="49804"/>
            </a:srgb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
        <p:nvSpPr>
          <p:cNvPr id="9" name="Flowchart: Process 8"/>
          <p:cNvSpPr/>
          <p:nvPr/>
        </p:nvSpPr>
        <p:spPr bwMode="auto">
          <a:xfrm>
            <a:off x="4597811" y="3435619"/>
            <a:ext cx="109056" cy="2944537"/>
          </a:xfrm>
          <a:prstGeom prst="flowChartProcess">
            <a:avLst/>
          </a:prstGeom>
          <a:solidFill>
            <a:srgbClr val="FFFF99">
              <a:alpha val="49804"/>
            </a:srgb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
        <p:nvSpPr>
          <p:cNvPr id="10" name="Text Box 6"/>
          <p:cNvSpPr txBox="1">
            <a:spLocks noChangeArrowheads="1"/>
          </p:cNvSpPr>
          <p:nvPr/>
        </p:nvSpPr>
        <p:spPr bwMode="auto">
          <a:xfrm>
            <a:off x="201336" y="3848487"/>
            <a:ext cx="1219200" cy="646331"/>
          </a:xfrm>
          <a:prstGeom prst="rect">
            <a:avLst/>
          </a:prstGeom>
          <a:noFill/>
          <a:ln w="9525">
            <a:noFill/>
            <a:miter lim="800000"/>
            <a:headEnd/>
            <a:tailEnd/>
          </a:ln>
        </p:spPr>
        <p:txBody>
          <a:bodyPr>
            <a:spAutoFit/>
          </a:bodyPr>
          <a:lstStyle/>
          <a:p>
            <a:pPr algn="ctr" eaLnBrk="0" hangingPunct="0"/>
            <a:r>
              <a:rPr lang="en-US" sz="1800" dirty="0"/>
              <a:t>Diabetes patients</a:t>
            </a:r>
          </a:p>
        </p:txBody>
      </p:sp>
      <p:sp>
        <p:nvSpPr>
          <p:cNvPr id="11" name="Text Box 10"/>
          <p:cNvSpPr txBox="1">
            <a:spLocks noChangeArrowheads="1"/>
          </p:cNvSpPr>
          <p:nvPr/>
        </p:nvSpPr>
        <p:spPr bwMode="auto">
          <a:xfrm>
            <a:off x="206229" y="5433395"/>
            <a:ext cx="1447800" cy="646331"/>
          </a:xfrm>
          <a:prstGeom prst="rect">
            <a:avLst/>
          </a:prstGeom>
          <a:noFill/>
          <a:ln w="9525">
            <a:noFill/>
            <a:miter lim="800000"/>
            <a:headEnd/>
            <a:tailEnd/>
          </a:ln>
        </p:spPr>
        <p:txBody>
          <a:bodyPr>
            <a:spAutoFit/>
          </a:bodyPr>
          <a:lstStyle/>
          <a:p>
            <a:pPr algn="ctr" eaLnBrk="0" hangingPunct="0"/>
            <a:r>
              <a:rPr lang="en-US" sz="1800" dirty="0" smtClean="0"/>
              <a:t>Healthy</a:t>
            </a:r>
          </a:p>
          <a:p>
            <a:pPr algn="ctr" eaLnBrk="0" hangingPunct="0"/>
            <a:r>
              <a:rPr lang="en-US" sz="1800" dirty="0" smtClean="0"/>
              <a:t>individuals</a:t>
            </a:r>
            <a:endParaRPr lang="en-US" sz="1800" dirty="0"/>
          </a:p>
        </p:txBody>
      </p:sp>
      <p:sp>
        <p:nvSpPr>
          <p:cNvPr id="12" name="Text Box 9"/>
          <p:cNvSpPr txBox="1">
            <a:spLocks noChangeArrowheads="1"/>
          </p:cNvSpPr>
          <p:nvPr/>
        </p:nvSpPr>
        <p:spPr bwMode="auto">
          <a:xfrm>
            <a:off x="2375483" y="5045710"/>
            <a:ext cx="6477000" cy="1384995"/>
          </a:xfrm>
          <a:prstGeom prst="rect">
            <a:avLst/>
          </a:prstGeom>
          <a:noFill/>
          <a:ln w="9525">
            <a:noFill/>
            <a:miter lim="800000"/>
            <a:headEnd/>
            <a:tailEnd/>
          </a:ln>
        </p:spPr>
        <p:txBody>
          <a:bodyPr>
            <a:spAutoFit/>
          </a:bodyPr>
          <a:lstStyle/>
          <a:p>
            <a:pPr eaLnBrk="0" hangingPunct="0"/>
            <a:r>
              <a:rPr lang="en-US" sz="1400" dirty="0">
                <a:latin typeface="Courier New" pitchFamily="49" charset="0"/>
                <a:cs typeface="Courier New" pitchFamily="49" charset="0"/>
              </a:rPr>
              <a:t>…ACTCGGTGGGCATAAATTCGGCCCGGTCAGATTCCATCCAGTTTGTTCCATGG…</a:t>
            </a:r>
          </a:p>
          <a:p>
            <a:pPr eaLnBrk="0" hangingPunct="0"/>
            <a:r>
              <a:rPr lang="en-US" sz="1400" dirty="0">
                <a:latin typeface="Courier New" pitchFamily="49" charset="0"/>
                <a:cs typeface="Courier New" pitchFamily="49" charset="0"/>
              </a:rPr>
              <a:t>…ACTCGGTGGGCATAAATTCGGCCCGGTCAGATTCCATCCAGTTTGTACCATGG…</a:t>
            </a:r>
          </a:p>
          <a:p>
            <a:pPr eaLnBrk="0" hangingPunct="0"/>
            <a:r>
              <a:rPr lang="en-US" sz="1400" dirty="0">
                <a:latin typeface="Courier New" pitchFamily="49" charset="0"/>
                <a:cs typeface="Courier New" pitchFamily="49" charset="0"/>
              </a:rPr>
              <a:t>…ACTCGGTGGGCATAAATTCGGCCCGGTCAGATTCCATCCAGTTTGTACCATGG…</a:t>
            </a:r>
          </a:p>
          <a:p>
            <a:pPr eaLnBrk="0" hangingPunct="0"/>
            <a:r>
              <a:rPr lang="en-US" sz="1400" dirty="0">
                <a:latin typeface="Courier New" pitchFamily="49" charset="0"/>
                <a:cs typeface="Courier New" pitchFamily="49" charset="0"/>
              </a:rPr>
              <a:t>         </a:t>
            </a:r>
            <a:r>
              <a:rPr lang="en-US" sz="1400" dirty="0" smtClean="0">
                <a:latin typeface="Courier New" pitchFamily="49" charset="0"/>
                <a:cs typeface="Courier New" pitchFamily="49" charset="0"/>
              </a:rPr>
              <a:t>:                           :</a:t>
            </a:r>
            <a:endParaRPr lang="en-US" sz="1400" dirty="0">
              <a:latin typeface="Courier New" pitchFamily="49" charset="0"/>
              <a:cs typeface="Courier New" pitchFamily="49" charset="0"/>
            </a:endParaRPr>
          </a:p>
          <a:p>
            <a:pPr eaLnBrk="0" hangingPunct="0"/>
            <a:r>
              <a:rPr lang="en-US" sz="1400" dirty="0">
                <a:latin typeface="Courier New" pitchFamily="49" charset="0"/>
                <a:cs typeface="Courier New" pitchFamily="49" charset="0"/>
              </a:rPr>
              <a:t>…ACTCGGTGGGCATAAATTCGGCCCGGTCAGATTCCATCCAGTTTGTACCATGG…</a:t>
            </a:r>
          </a:p>
          <a:p>
            <a:pPr eaLnBrk="0" hangingPunct="0"/>
            <a:r>
              <a:rPr lang="en-US" sz="1400" dirty="0">
                <a:latin typeface="Courier New" pitchFamily="49" charset="0"/>
                <a:cs typeface="Courier New" pitchFamily="49" charset="0"/>
              </a:rPr>
              <a:t>…ACTCGGTGGGCATAAATTCTGCCCGGTCAGATTCCATCCAGTTTGTTCCATGG…</a:t>
            </a:r>
          </a:p>
        </p:txBody>
      </p:sp>
      <p:sp>
        <p:nvSpPr>
          <p:cNvPr id="13" name="Text Box 11"/>
          <p:cNvSpPr txBox="1">
            <a:spLocks noChangeArrowheads="1"/>
          </p:cNvSpPr>
          <p:nvPr/>
        </p:nvSpPr>
        <p:spPr bwMode="auto">
          <a:xfrm>
            <a:off x="2375483" y="3439029"/>
            <a:ext cx="6400800" cy="1384995"/>
          </a:xfrm>
          <a:prstGeom prst="rect">
            <a:avLst/>
          </a:prstGeom>
          <a:noFill/>
          <a:ln w="9525">
            <a:noFill/>
            <a:miter lim="800000"/>
            <a:headEnd/>
            <a:tailEnd/>
          </a:ln>
        </p:spPr>
        <p:txBody>
          <a:bodyPr>
            <a:spAutoFit/>
          </a:bodyPr>
          <a:lstStyle/>
          <a:p>
            <a:pPr eaLnBrk="0" hangingPunct="0"/>
            <a:r>
              <a:rPr lang="en-US" sz="1400" dirty="0">
                <a:latin typeface="Courier New" pitchFamily="49" charset="0"/>
                <a:cs typeface="Courier New" pitchFamily="49" charset="0"/>
              </a:rPr>
              <a:t>…ACTCGGTAGGCATAAATTCGGCCCGGTCAGATTCCATACAGTTTGTACCATGG…</a:t>
            </a:r>
          </a:p>
          <a:p>
            <a:pPr eaLnBrk="0" hangingPunct="0"/>
            <a:r>
              <a:rPr lang="en-US" sz="1400" dirty="0">
                <a:latin typeface="Courier New" pitchFamily="49" charset="0"/>
                <a:cs typeface="Courier New" pitchFamily="49" charset="0"/>
              </a:rPr>
              <a:t>…ACTCGGTGGGCATAAATTCGGCCCGGTCAGATTCCATACAGTTTGTTCCATGG…</a:t>
            </a:r>
          </a:p>
          <a:p>
            <a:pPr eaLnBrk="0" hangingPunct="0"/>
            <a:r>
              <a:rPr lang="en-US" sz="1400" dirty="0">
                <a:latin typeface="Courier New" pitchFamily="49" charset="0"/>
                <a:cs typeface="Courier New" pitchFamily="49" charset="0"/>
              </a:rPr>
              <a:t>…ACTCGGTAGGCATAAATTCGGCCCGGTCAGATTCCATACAGTTTGTACCATGG…</a:t>
            </a:r>
          </a:p>
          <a:p>
            <a:pPr eaLnBrk="0" hangingPunct="0"/>
            <a:r>
              <a:rPr lang="en-US" sz="1400" dirty="0">
                <a:latin typeface="Courier New" pitchFamily="49" charset="0"/>
                <a:cs typeface="Courier New" pitchFamily="49" charset="0"/>
              </a:rPr>
              <a:t>                                    :                           </a:t>
            </a:r>
          </a:p>
          <a:p>
            <a:pPr eaLnBrk="0" hangingPunct="0"/>
            <a:r>
              <a:rPr lang="en-US" sz="1400" dirty="0">
                <a:latin typeface="Courier New" pitchFamily="49" charset="0"/>
                <a:cs typeface="Courier New" pitchFamily="49" charset="0"/>
              </a:rPr>
              <a:t>…ACTCGGTGGGCATAAATTCTGCCCGGTCAGATTCCATCCAGTTTGTACCATGG…</a:t>
            </a:r>
          </a:p>
          <a:p>
            <a:pPr eaLnBrk="0" hangingPunct="0"/>
            <a:r>
              <a:rPr lang="en-US" sz="1400" dirty="0">
                <a:latin typeface="Courier New" pitchFamily="49" charset="0"/>
                <a:cs typeface="Courier New" pitchFamily="49" charset="0"/>
              </a:rPr>
              <a:t>…ACTCGGTGGGCATAAATTCTGCCCGGTCAGATTCCATACAGTTTGTTCCATGG…</a:t>
            </a:r>
          </a:p>
        </p:txBody>
      </p:sp>
      <p:pic>
        <p:nvPicPr>
          <p:cNvPr id="14" name="Picture 2"/>
          <p:cNvPicPr>
            <a:picLocks noChangeAspect="1" noChangeArrowheads="1"/>
          </p:cNvPicPr>
          <p:nvPr/>
        </p:nvPicPr>
        <p:blipFill>
          <a:blip r:embed="rId3" cstate="print"/>
          <a:srcRect l="8672" r="7025"/>
          <a:stretch>
            <a:fillRect/>
          </a:stretch>
        </p:blipFill>
        <p:spPr bwMode="auto">
          <a:xfrm>
            <a:off x="1526795" y="3764845"/>
            <a:ext cx="759637" cy="895568"/>
          </a:xfrm>
          <a:prstGeom prst="rect">
            <a:avLst/>
          </a:prstGeom>
          <a:noFill/>
          <a:ln w="12700" cap="flat" cmpd="sng">
            <a:noFill/>
            <a:prstDash val="solid"/>
            <a:miter lim="800000"/>
            <a:headEnd/>
            <a:tailEnd/>
          </a:ln>
          <a:effectLst/>
        </p:spPr>
      </p:pic>
      <p:pic>
        <p:nvPicPr>
          <p:cNvPr id="15" name="Picture 3"/>
          <p:cNvPicPr>
            <a:picLocks noChangeAspect="1" noChangeArrowheads="1"/>
          </p:cNvPicPr>
          <p:nvPr/>
        </p:nvPicPr>
        <p:blipFill>
          <a:blip r:embed="rId4" cstate="print"/>
          <a:srcRect/>
          <a:stretch>
            <a:fillRect/>
          </a:stretch>
        </p:blipFill>
        <p:spPr bwMode="auto">
          <a:xfrm>
            <a:off x="1592423" y="5217586"/>
            <a:ext cx="680994" cy="1028346"/>
          </a:xfrm>
          <a:prstGeom prst="rect">
            <a:avLst/>
          </a:prstGeom>
          <a:noFill/>
          <a:ln w="12700" cap="flat" cmpd="sng">
            <a:noFill/>
            <a:prstDash val="solid"/>
            <a:miter lim="800000"/>
            <a:headEnd/>
            <a:tailEnd/>
          </a:ln>
          <a:effec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2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ox(in)">
                                      <p:cBhvr>
                                        <p:cTn id="37" dur="500"/>
                                        <p:tgtEl>
                                          <p:spTgt spid="8"/>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ox(in)">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p"/>
      <p:bldP spid="8" grpId="0" animBg="1"/>
      <p:bldP spid="9" grpId="0" animBg="1"/>
      <p:bldP spid="10" grpId="0"/>
      <p:bldP spid="11" grpId="0"/>
      <p:bldP spid="12" grpId="0" autoUpdateAnimBg="0"/>
      <p:bldP spid="1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 name="Content Placeholder 24"/>
          <p:cNvSpPr>
            <a:spLocks noGrp="1"/>
          </p:cNvSpPr>
          <p:nvPr>
            <p:ph idx="1"/>
          </p:nvPr>
        </p:nvSpPr>
        <p:spPr>
          <a:xfrm>
            <a:off x="295960" y="1107396"/>
            <a:ext cx="8605837" cy="2837881"/>
          </a:xfrm>
        </p:spPr>
        <p:txBody>
          <a:bodyPr/>
          <a:lstStyle/>
          <a:p>
            <a:r>
              <a:rPr lang="en-US" dirty="0" smtClean="0"/>
              <a:t>Only 5% of DNA appears to play functional role</a:t>
            </a:r>
          </a:p>
          <a:p>
            <a:r>
              <a:rPr lang="en-US" dirty="0" smtClean="0"/>
              <a:t>To understand which genetic changes matter, we need to find the functional pieces, such as genes</a:t>
            </a:r>
          </a:p>
          <a:p>
            <a:r>
              <a:rPr lang="en-US" dirty="0" smtClean="0"/>
              <a:t>Train model using known genes</a:t>
            </a:r>
          </a:p>
          <a:p>
            <a:r>
              <a:rPr lang="en-US" dirty="0"/>
              <a:t>L</a:t>
            </a:r>
            <a:r>
              <a:rPr lang="en-US" dirty="0" smtClean="0"/>
              <a:t>earn what DNA sequences characterize them</a:t>
            </a:r>
            <a:endParaRPr lang="en-US" dirty="0"/>
          </a:p>
        </p:txBody>
      </p:sp>
      <p:sp>
        <p:nvSpPr>
          <p:cNvPr id="51202" name="Rectangle 2"/>
          <p:cNvSpPr>
            <a:spLocks noGrp="1" noChangeArrowheads="1"/>
          </p:cNvSpPr>
          <p:nvPr>
            <p:ph type="title"/>
          </p:nvPr>
        </p:nvSpPr>
        <p:spPr/>
        <p:txBody>
          <a:bodyPr/>
          <a:lstStyle/>
          <a:p>
            <a:pPr eaLnBrk="1" hangingPunct="1"/>
            <a:r>
              <a:rPr lang="en-US" sz="4000" dirty="0" smtClean="0"/>
              <a:t>Where Are the Genes?</a:t>
            </a:r>
          </a:p>
        </p:txBody>
      </p:sp>
      <p:sp>
        <p:nvSpPr>
          <p:cNvPr id="13" name="TextBox 12"/>
          <p:cNvSpPr txBox="1"/>
          <p:nvPr/>
        </p:nvSpPr>
        <p:spPr>
          <a:xfrm>
            <a:off x="166978" y="6488259"/>
            <a:ext cx="2454518" cy="338554"/>
          </a:xfrm>
          <a:prstGeom prst="rect">
            <a:avLst/>
          </a:prstGeom>
          <a:noFill/>
        </p:spPr>
        <p:txBody>
          <a:bodyPr wrap="none" rtlCol="0">
            <a:spAutoFit/>
          </a:bodyPr>
          <a:lstStyle/>
          <a:p>
            <a:r>
              <a:rPr lang="en-US" sz="1600" dirty="0" smtClean="0">
                <a:solidFill>
                  <a:schemeClr val="accent1">
                    <a:lumMod val="60000"/>
                    <a:lumOff val="40000"/>
                  </a:schemeClr>
                </a:solidFill>
              </a:rPr>
              <a:t>Thanks to: Michael Brent</a:t>
            </a:r>
            <a:endParaRPr lang="en-US" sz="1600" dirty="0">
              <a:solidFill>
                <a:schemeClr val="accent1">
                  <a:lumMod val="60000"/>
                  <a:lumOff val="40000"/>
                </a:schemeClr>
              </a:solidFill>
            </a:endParaRPr>
          </a:p>
        </p:txBody>
      </p:sp>
      <p:graphicFrame>
        <p:nvGraphicFramePr>
          <p:cNvPr id="12" name="Chart 11"/>
          <p:cNvGraphicFramePr>
            <a:graphicFrameLocks noChangeAspect="1"/>
          </p:cNvGraphicFramePr>
          <p:nvPr/>
        </p:nvGraphicFramePr>
        <p:xfrm>
          <a:off x="4093698" y="3470044"/>
          <a:ext cx="4551152" cy="3387956"/>
        </p:xfrm>
        <a:graphic>
          <a:graphicData uri="http://schemas.openxmlformats.org/drawingml/2006/chart">
            <c:chart xmlns:c="http://schemas.openxmlformats.org/drawingml/2006/chart" xmlns:r="http://schemas.openxmlformats.org/officeDocument/2006/relationships" r:id="rId3"/>
          </a:graphicData>
        </a:graphic>
      </p:graphicFrame>
      <p:pic>
        <p:nvPicPr>
          <p:cNvPr id="759810" name="Picture 2"/>
          <p:cNvPicPr>
            <a:picLocks noChangeAspect="1" noChangeArrowheads="1"/>
          </p:cNvPicPr>
          <p:nvPr/>
        </p:nvPicPr>
        <p:blipFill>
          <a:blip r:embed="rId4"/>
          <a:srcRect/>
          <a:stretch>
            <a:fillRect/>
          </a:stretch>
        </p:blipFill>
        <p:spPr bwMode="auto">
          <a:xfrm>
            <a:off x="822301" y="4293870"/>
            <a:ext cx="2828925" cy="1562100"/>
          </a:xfrm>
          <a:prstGeom prst="rect">
            <a:avLst/>
          </a:prstGeom>
          <a:noFill/>
          <a:ln w="12700" cap="flat" cmpd="sng">
            <a:noFill/>
            <a:prstDash val="solid"/>
            <a:miter lim="800000"/>
            <a:headEnd/>
            <a:tailEnd/>
          </a:ln>
          <a:effectLst/>
        </p:spPr>
      </p:pic>
      <p:sp>
        <p:nvSpPr>
          <p:cNvPr id="15" name="TextBox 14"/>
          <p:cNvSpPr txBox="1"/>
          <p:nvPr/>
        </p:nvSpPr>
        <p:spPr>
          <a:xfrm>
            <a:off x="422030" y="3629468"/>
            <a:ext cx="8510954" cy="646331"/>
          </a:xfrm>
          <a:prstGeom prst="rect">
            <a:avLst/>
          </a:prstGeom>
          <a:solidFill>
            <a:srgbClr val="FFFF99"/>
          </a:solidFill>
        </p:spPr>
        <p:txBody>
          <a:bodyPr wrap="square" rtlCol="0">
            <a:spAutoFit/>
          </a:bodyPr>
          <a:lstStyle/>
          <a:p>
            <a:r>
              <a:rPr lang="en-US" sz="3600" dirty="0" smtClean="0">
                <a:solidFill>
                  <a:schemeClr val="accent1">
                    <a:lumMod val="75000"/>
                  </a:schemeClr>
                </a:solidFill>
              </a:rPr>
              <a:t>Machine learning critical to gene finding</a:t>
            </a:r>
            <a:endParaRPr lang="en-US" sz="3600" dirty="0">
              <a:solidFill>
                <a:schemeClr val="accent1">
                  <a:lumMod val="75000"/>
                </a:schemeClr>
              </a:solidFill>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598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Graphic spid="12" grpId="0">
        <p:bldAsOne/>
      </p:bldGraphic>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Smart Healthcare</a:t>
            </a:r>
            <a:endParaRPr lang="en-US" dirty="0"/>
          </a:p>
        </p:txBody>
      </p:sp>
      <p:sp>
        <p:nvSpPr>
          <p:cNvPr id="3" name="Content Placeholder 2"/>
          <p:cNvSpPr>
            <a:spLocks noGrp="1"/>
          </p:cNvSpPr>
          <p:nvPr>
            <p:ph idx="1"/>
          </p:nvPr>
        </p:nvSpPr>
        <p:spPr/>
        <p:txBody>
          <a:bodyPr/>
          <a:lstStyle/>
          <a:p>
            <a:r>
              <a:rPr lang="en-US" dirty="0"/>
              <a:t>E</a:t>
            </a:r>
            <a:r>
              <a:rPr lang="en-US" dirty="0" smtClean="0"/>
              <a:t>vidence-based medicine: Learn what works</a:t>
            </a:r>
          </a:p>
          <a:p>
            <a:r>
              <a:rPr lang="en-US" dirty="0" smtClean="0"/>
              <a:t>… at personalized level: What works </a:t>
            </a:r>
            <a:r>
              <a:rPr lang="en-US" b="1" i="1" dirty="0" smtClean="0">
                <a:solidFill>
                  <a:srgbClr val="FFFF00"/>
                </a:solidFill>
              </a:rPr>
              <a:t>for me</a:t>
            </a:r>
          </a:p>
          <a:p>
            <a:endParaRPr lang="en-US" b="1" i="1" dirty="0" smtClean="0">
              <a:solidFill>
                <a:srgbClr val="FFFF00"/>
              </a:solidFill>
            </a:endParaRPr>
          </a:p>
          <a:p>
            <a:r>
              <a:rPr lang="en-US" b="1" i="1" dirty="0" smtClean="0">
                <a:solidFill>
                  <a:srgbClr val="FFFF00"/>
                </a:solidFill>
              </a:rPr>
              <a:t>Learn</a:t>
            </a:r>
            <a:r>
              <a:rPr lang="en-US" dirty="0" smtClean="0"/>
              <a:t> </a:t>
            </a:r>
            <a:r>
              <a:rPr lang="en-US" dirty="0" smtClean="0"/>
              <a:t>mapping from individual genotype and other factors to disease risk and drug suitability </a:t>
            </a:r>
            <a:endParaRPr lang="en-US"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lowchart: Document 59"/>
          <p:cNvSpPr/>
          <p:nvPr/>
        </p:nvSpPr>
        <p:spPr bwMode="auto">
          <a:xfrm>
            <a:off x="1194356" y="3312283"/>
            <a:ext cx="1534601" cy="1645921"/>
          </a:xfrm>
          <a:prstGeom prst="flowChartDocument">
            <a:avLst/>
          </a:prstGeom>
          <a:solidFill>
            <a:schemeClr val="accent1">
              <a:alpha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Input</a:t>
            </a:r>
          </a:p>
        </p:txBody>
      </p:sp>
      <p:sp>
        <p:nvSpPr>
          <p:cNvPr id="258050" name="Rectangle 2"/>
          <p:cNvSpPr>
            <a:spLocks noGrp="1" noChangeArrowheads="1"/>
          </p:cNvSpPr>
          <p:nvPr>
            <p:ph type="title"/>
          </p:nvPr>
        </p:nvSpPr>
        <p:spPr/>
        <p:txBody>
          <a:bodyPr/>
          <a:lstStyle/>
          <a:p>
            <a:r>
              <a:rPr lang="en-US" dirty="0" smtClean="0"/>
              <a:t>Computers Can Learn?</a:t>
            </a:r>
            <a:endParaRPr lang="en-US" dirty="0"/>
          </a:p>
        </p:txBody>
      </p:sp>
      <p:sp>
        <p:nvSpPr>
          <p:cNvPr id="89" name="Content Placeholder 88"/>
          <p:cNvSpPr>
            <a:spLocks noGrp="1"/>
          </p:cNvSpPr>
          <p:nvPr>
            <p:ph idx="1"/>
          </p:nvPr>
        </p:nvSpPr>
        <p:spPr>
          <a:xfrm>
            <a:off x="312738" y="5064368"/>
            <a:ext cx="8605837" cy="1617785"/>
          </a:xfrm>
        </p:spPr>
        <p:txBody>
          <a:bodyPr/>
          <a:lstStyle/>
          <a:p>
            <a:r>
              <a:rPr lang="en-US" dirty="0" smtClean="0"/>
              <a:t>Computers can learn to </a:t>
            </a:r>
            <a:r>
              <a:rPr lang="en-US" i="1" dirty="0" smtClean="0"/>
              <a:t>predict</a:t>
            </a:r>
          </a:p>
          <a:p>
            <a:r>
              <a:rPr lang="en-US" dirty="0" smtClean="0"/>
              <a:t>Computers can learn to </a:t>
            </a:r>
            <a:r>
              <a:rPr lang="en-US" i="1" dirty="0" smtClean="0"/>
              <a:t>act</a:t>
            </a:r>
          </a:p>
        </p:txBody>
      </p:sp>
      <p:sp>
        <p:nvSpPr>
          <p:cNvPr id="61" name="Right Arrow 60"/>
          <p:cNvSpPr/>
          <p:nvPr/>
        </p:nvSpPr>
        <p:spPr bwMode="auto">
          <a:xfrm>
            <a:off x="2785942" y="3766835"/>
            <a:ext cx="771277" cy="349858"/>
          </a:xfrm>
          <a:prstGeom prst="rightArrow">
            <a:avLst/>
          </a:prstGeom>
          <a:solidFill>
            <a:schemeClr val="accent1">
              <a:alpha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
        <p:nvSpPr>
          <p:cNvPr id="63" name="Right Arrow 62"/>
          <p:cNvSpPr/>
          <p:nvPr/>
        </p:nvSpPr>
        <p:spPr bwMode="auto">
          <a:xfrm>
            <a:off x="5832617" y="3696598"/>
            <a:ext cx="771277" cy="349858"/>
          </a:xfrm>
          <a:prstGeom prst="rightArrow">
            <a:avLst/>
          </a:prstGeom>
          <a:solidFill>
            <a:schemeClr val="accent1">
              <a:alpha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
        <p:nvSpPr>
          <p:cNvPr id="65" name="Bevel 64"/>
          <p:cNvSpPr/>
          <p:nvPr/>
        </p:nvSpPr>
        <p:spPr bwMode="auto">
          <a:xfrm>
            <a:off x="6720513" y="3399750"/>
            <a:ext cx="1486894" cy="930302"/>
          </a:xfrm>
          <a:prstGeom prst="bevel">
            <a:avLst/>
          </a:prstGeom>
          <a:solidFill>
            <a:schemeClr val="accent1">
              <a:alpha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Output</a:t>
            </a:r>
          </a:p>
        </p:txBody>
      </p:sp>
      <p:sp>
        <p:nvSpPr>
          <p:cNvPr id="66" name="Cube 65"/>
          <p:cNvSpPr/>
          <p:nvPr/>
        </p:nvSpPr>
        <p:spPr bwMode="auto">
          <a:xfrm>
            <a:off x="3770578" y="3089649"/>
            <a:ext cx="1828800" cy="1534602"/>
          </a:xfrm>
          <a:prstGeom prst="cube">
            <a:avLst/>
          </a:prstGeom>
          <a:solidFill>
            <a:schemeClr val="accent1">
              <a:alpha val="5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Program</a:t>
            </a:r>
          </a:p>
        </p:txBody>
      </p:sp>
      <p:sp>
        <p:nvSpPr>
          <p:cNvPr id="77" name="Rectangular Callout 76"/>
          <p:cNvSpPr/>
          <p:nvPr/>
        </p:nvSpPr>
        <p:spPr bwMode="auto">
          <a:xfrm>
            <a:off x="3706967" y="2331216"/>
            <a:ext cx="1932167" cy="543747"/>
          </a:xfrm>
          <a:prstGeom prst="wedgeRectCallout">
            <a:avLst>
              <a:gd name="adj1" fmla="val -8424"/>
              <a:gd name="adj2" fmla="val 113580"/>
            </a:avLst>
          </a:prstGeom>
          <a:solidFill>
            <a:schemeClr val="accent1">
              <a:alpha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Parameters</a:t>
            </a:r>
          </a:p>
        </p:txBody>
      </p:sp>
      <p:sp>
        <p:nvSpPr>
          <p:cNvPr id="79" name="TextBox 78"/>
          <p:cNvSpPr txBox="1"/>
          <p:nvPr/>
        </p:nvSpPr>
        <p:spPr>
          <a:xfrm>
            <a:off x="1032807" y="1246251"/>
            <a:ext cx="7247497" cy="523220"/>
          </a:xfrm>
          <a:prstGeom prst="rect">
            <a:avLst/>
          </a:prstGeom>
          <a:noFill/>
        </p:spPr>
        <p:txBody>
          <a:bodyPr wrap="none" rtlCol="0">
            <a:spAutoFit/>
          </a:bodyPr>
          <a:lstStyle/>
          <a:p>
            <a:r>
              <a:rPr lang="en-US" sz="2800" dirty="0" smtClean="0"/>
              <a:t>Learned to get desired input/output mapping</a:t>
            </a:r>
            <a:endParaRPr lang="en-US" sz="2800" dirty="0"/>
          </a:p>
        </p:txBody>
      </p:sp>
      <p:cxnSp>
        <p:nvCxnSpPr>
          <p:cNvPr id="81" name="Straight Arrow Connector 80"/>
          <p:cNvCxnSpPr>
            <a:stCxn id="79" idx="2"/>
            <a:endCxn id="82" idx="0"/>
          </p:cNvCxnSpPr>
          <p:nvPr/>
        </p:nvCxnSpPr>
        <p:spPr bwMode="auto">
          <a:xfrm rot="16200000" flipH="1">
            <a:off x="4408200" y="2017827"/>
            <a:ext cx="499184" cy="2472"/>
          </a:xfrm>
          <a:prstGeom prst="straightConnector1">
            <a:avLst/>
          </a:prstGeom>
          <a:solidFill>
            <a:schemeClr val="accent1">
              <a:alpha val="50000"/>
            </a:schemeClr>
          </a:solidFill>
          <a:ln w="28575" cap="flat" cmpd="sng" algn="ctr">
            <a:solidFill>
              <a:srgbClr val="FF0000"/>
            </a:solidFill>
            <a:prstDash val="solid"/>
            <a:round/>
            <a:headEnd type="none" w="med" len="med"/>
            <a:tailEnd type="arrow"/>
          </a:ln>
          <a:effectLst/>
        </p:spPr>
      </p:cxnSp>
      <p:sp>
        <p:nvSpPr>
          <p:cNvPr id="82" name="Oval 81"/>
          <p:cNvSpPr/>
          <p:nvPr/>
        </p:nvSpPr>
        <p:spPr bwMode="auto">
          <a:xfrm>
            <a:off x="3688969" y="2268655"/>
            <a:ext cx="1940118" cy="604299"/>
          </a:xfrm>
          <a:prstGeom prst="ellipse">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p:cTn id="11" dur="500" fill="hold"/>
                                        <p:tgtEl>
                                          <p:spTgt spid="66"/>
                                        </p:tgtEl>
                                        <p:attrNameLst>
                                          <p:attrName>ppt_w</p:attrName>
                                        </p:attrNameLst>
                                      </p:cBhvr>
                                      <p:tavLst>
                                        <p:tav tm="0">
                                          <p:val>
                                            <p:fltVal val="0"/>
                                          </p:val>
                                        </p:tav>
                                        <p:tav tm="100000">
                                          <p:val>
                                            <p:strVal val="#ppt_w"/>
                                          </p:val>
                                        </p:tav>
                                      </p:tavLst>
                                    </p:anim>
                                    <p:anim calcmode="lin" valueType="num">
                                      <p:cBhvr>
                                        <p:cTn id="12" dur="500" fill="hold"/>
                                        <p:tgtEl>
                                          <p:spTgt spid="66"/>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wipe(left)">
                                      <p:cBhvr>
                                        <p:cTn id="17" dur="500"/>
                                        <p:tgtEl>
                                          <p:spTgt spid="63"/>
                                        </p:tgtEl>
                                      </p:cBhvr>
                                    </p:animEffect>
                                  </p:childTnLst>
                                </p:cTn>
                              </p:par>
                            </p:childTnLst>
                          </p:cTn>
                        </p:par>
                        <p:par>
                          <p:cTn id="18" fill="hold">
                            <p:stCondLst>
                              <p:cond delay="500"/>
                            </p:stCondLst>
                            <p:childTnLst>
                              <p:par>
                                <p:cTn id="19" presetID="23" presetClass="entr" presetSubtype="16" fill="hold" grpId="0" nodeType="after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p:cTn id="21" dur="500" fill="hold"/>
                                        <p:tgtEl>
                                          <p:spTgt spid="65"/>
                                        </p:tgtEl>
                                        <p:attrNameLst>
                                          <p:attrName>ppt_w</p:attrName>
                                        </p:attrNameLst>
                                      </p:cBhvr>
                                      <p:tavLst>
                                        <p:tav tm="0">
                                          <p:val>
                                            <p:fltVal val="0"/>
                                          </p:val>
                                        </p:tav>
                                        <p:tav tm="100000">
                                          <p:val>
                                            <p:strVal val="#ppt_w"/>
                                          </p:val>
                                        </p:tav>
                                      </p:tavLst>
                                    </p:anim>
                                    <p:anim calcmode="lin" valueType="num">
                                      <p:cBhvr>
                                        <p:cTn id="22" dur="500" fill="hold"/>
                                        <p:tgtEl>
                                          <p:spTgt spid="65"/>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down)">
                                      <p:cBhvr>
                                        <p:cTn id="27" dur="500"/>
                                        <p:tgtEl>
                                          <p:spTgt spid="77"/>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32" fill="hold" grpId="0" nodeType="clickEffect">
                                  <p:stCondLst>
                                    <p:cond delay="0"/>
                                  </p:stCondLst>
                                  <p:childTnLst>
                                    <p:set>
                                      <p:cBhvr>
                                        <p:cTn id="31" dur="1" fill="hold">
                                          <p:stCondLst>
                                            <p:cond delay="0"/>
                                          </p:stCondLst>
                                        </p:cTn>
                                        <p:tgtEl>
                                          <p:spTgt spid="82"/>
                                        </p:tgtEl>
                                        <p:attrNameLst>
                                          <p:attrName>style.visibility</p:attrName>
                                        </p:attrNameLst>
                                      </p:cBhvr>
                                      <p:to>
                                        <p:strVal val="visible"/>
                                      </p:to>
                                    </p:set>
                                    <p:anim calcmode="lin" valueType="num">
                                      <p:cBhvr>
                                        <p:cTn id="32" dur="500" fill="hold"/>
                                        <p:tgtEl>
                                          <p:spTgt spid="82"/>
                                        </p:tgtEl>
                                        <p:attrNameLst>
                                          <p:attrName>ppt_w</p:attrName>
                                        </p:attrNameLst>
                                      </p:cBhvr>
                                      <p:tavLst>
                                        <p:tav tm="0">
                                          <p:val>
                                            <p:strVal val="4*#ppt_w"/>
                                          </p:val>
                                        </p:tav>
                                        <p:tav tm="100000">
                                          <p:val>
                                            <p:strVal val="#ppt_w"/>
                                          </p:val>
                                        </p:tav>
                                      </p:tavLst>
                                    </p:anim>
                                    <p:anim calcmode="lin" valueType="num">
                                      <p:cBhvr>
                                        <p:cTn id="33" dur="500" fill="hold"/>
                                        <p:tgtEl>
                                          <p:spTgt spid="82"/>
                                        </p:tgtEl>
                                        <p:attrNameLst>
                                          <p:attrName>ppt_h</p:attrName>
                                        </p:attrNameLst>
                                      </p:cBhvr>
                                      <p:tavLst>
                                        <p:tav tm="0">
                                          <p:val>
                                            <p:strVal val="4*#ppt_h"/>
                                          </p:val>
                                        </p:tav>
                                        <p:tav tm="100000">
                                          <p:val>
                                            <p:strVal val="#ppt_h"/>
                                          </p:val>
                                        </p:tav>
                                      </p:tavLst>
                                    </p:anim>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7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9">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build="p"/>
      <p:bldP spid="61" grpId="0" animBg="1"/>
      <p:bldP spid="63" grpId="0" animBg="1"/>
      <p:bldP spid="65" grpId="0" animBg="1"/>
      <p:bldP spid="66" grpId="0" animBg="1"/>
      <p:bldP spid="77" grpId="0" animBg="1"/>
      <p:bldP spid="79" grpId="0"/>
      <p:bldP spid="8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dirty="0" smtClean="0"/>
              <a:t>Machine Learning = </a:t>
            </a:r>
            <a:br>
              <a:rPr lang="en-US" dirty="0" smtClean="0"/>
            </a:br>
            <a:r>
              <a:rPr lang="en-US" dirty="0" smtClean="0"/>
              <a:t>Computing on </a:t>
            </a:r>
            <a:r>
              <a:rPr lang="en-US" dirty="0" smtClean="0"/>
              <a:t>Steroids</a:t>
            </a:r>
            <a:endParaRPr lang="en-US" dirty="0"/>
          </a:p>
        </p:txBody>
      </p:sp>
      <p:sp>
        <p:nvSpPr>
          <p:cNvPr id="6" name="Cloud 5"/>
          <p:cNvSpPr/>
          <p:nvPr/>
        </p:nvSpPr>
        <p:spPr bwMode="auto">
          <a:xfrm>
            <a:off x="2968246" y="4719709"/>
            <a:ext cx="2757268" cy="2138291"/>
          </a:xfrm>
          <a:prstGeom prst="cloud">
            <a:avLst/>
          </a:prstGeom>
          <a:solidFill>
            <a:srgbClr val="0000FF">
              <a:alpha val="50000"/>
            </a:srgb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200" dirty="0"/>
              <a:t>D</a:t>
            </a:r>
            <a:r>
              <a:rPr kumimoji="0" lang="en-US" sz="3200" b="0" i="0" u="none" strike="noStrike" cap="none" normalizeH="0" baseline="0" dirty="0" smtClean="0">
                <a:ln>
                  <a:noFill/>
                </a:ln>
                <a:solidFill>
                  <a:schemeClr val="tx1"/>
                </a:solidFill>
                <a:effectLst/>
                <a:latin typeface="Arial" pitchFamily="34" charset="0"/>
              </a:rPr>
              <a:t>ata</a:t>
            </a:r>
          </a:p>
        </p:txBody>
      </p:sp>
      <p:sp>
        <p:nvSpPr>
          <p:cNvPr id="8" name="Explosion 2 7"/>
          <p:cNvSpPr/>
          <p:nvPr/>
        </p:nvSpPr>
        <p:spPr bwMode="auto">
          <a:xfrm>
            <a:off x="1814696" y="1519308"/>
            <a:ext cx="5486399" cy="2421136"/>
          </a:xfrm>
          <a:prstGeom prst="irregularSeal2">
            <a:avLst/>
          </a:prstGeom>
          <a:solidFill>
            <a:srgbClr val="FF0000">
              <a:alpha val="50000"/>
            </a:srgb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rPr>
              <a:t>Challenging</a:t>
            </a:r>
          </a:p>
          <a:p>
            <a:pPr marL="0" marR="0" indent="0" algn="l" defTabSz="914400" rtl="0" eaLnBrk="0" fontAlgn="base" latinLnBrk="0" hangingPunct="0">
              <a:lnSpc>
                <a:spcPct val="100000"/>
              </a:lnSpc>
              <a:spcBef>
                <a:spcPct val="0"/>
              </a:spcBef>
              <a:spcAft>
                <a:spcPct val="0"/>
              </a:spcAft>
              <a:buClrTx/>
              <a:buSzTx/>
              <a:buFontTx/>
              <a:buNone/>
              <a:tabLst/>
            </a:pPr>
            <a:r>
              <a:rPr lang="en-US" sz="3200" dirty="0" smtClean="0"/>
              <a:t>Application</a:t>
            </a:r>
            <a:endParaRPr kumimoji="0" lang="en-US" sz="3200" b="0" i="0" u="none" strike="noStrike" cap="none" normalizeH="0" baseline="0" dirty="0" smtClean="0">
              <a:ln>
                <a:noFill/>
              </a:ln>
              <a:solidFill>
                <a:schemeClr val="tx1"/>
              </a:solidFill>
              <a:effectLst/>
              <a:latin typeface="Arial" pitchFamily="34" charset="0"/>
            </a:endParaRPr>
          </a:p>
        </p:txBody>
      </p:sp>
      <p:grpSp>
        <p:nvGrpSpPr>
          <p:cNvPr id="15" name="Group 14"/>
          <p:cNvGrpSpPr/>
          <p:nvPr/>
        </p:nvGrpSpPr>
        <p:grpSpPr>
          <a:xfrm>
            <a:off x="2689603" y="3573193"/>
            <a:ext cx="3587867" cy="1491175"/>
            <a:chOff x="2689603" y="3573193"/>
            <a:chExt cx="3587867" cy="1491175"/>
          </a:xfrm>
        </p:grpSpPr>
        <p:sp>
          <p:nvSpPr>
            <p:cNvPr id="11" name="Chevron 10"/>
            <p:cNvSpPr/>
            <p:nvPr/>
          </p:nvSpPr>
          <p:spPr bwMode="auto">
            <a:xfrm rot="16200000">
              <a:off x="3713832" y="2616591"/>
              <a:ext cx="1491175" cy="3404380"/>
            </a:xfrm>
            <a:prstGeom prst="chevron">
              <a:avLst/>
            </a:prstGeom>
            <a:solidFill>
              <a:schemeClr val="accent1">
                <a:alpha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
          <p:nvSpPr>
            <p:cNvPr id="12" name="TextBox 11"/>
            <p:cNvSpPr txBox="1"/>
            <p:nvPr/>
          </p:nvSpPr>
          <p:spPr>
            <a:xfrm rot="20098623">
              <a:off x="2689603" y="4018076"/>
              <a:ext cx="1822935" cy="584775"/>
            </a:xfrm>
            <a:prstGeom prst="rect">
              <a:avLst/>
            </a:prstGeom>
            <a:noFill/>
          </p:spPr>
          <p:txBody>
            <a:bodyPr wrap="none" rtlCol="0">
              <a:spAutoFit/>
            </a:bodyPr>
            <a:lstStyle/>
            <a:p>
              <a:r>
                <a:rPr lang="en-US" sz="3200" b="1" dirty="0" smtClean="0">
                  <a:solidFill>
                    <a:srgbClr val="FFFF00"/>
                  </a:solidFill>
                </a:rPr>
                <a:t>Machine</a:t>
              </a:r>
              <a:endParaRPr lang="en-US" sz="3200" b="1" dirty="0">
                <a:solidFill>
                  <a:srgbClr val="FFFF00"/>
                </a:solidFill>
              </a:endParaRPr>
            </a:p>
          </p:txBody>
        </p:sp>
        <p:sp>
          <p:nvSpPr>
            <p:cNvPr id="13" name="TextBox 12"/>
            <p:cNvSpPr txBox="1"/>
            <p:nvPr/>
          </p:nvSpPr>
          <p:spPr>
            <a:xfrm rot="1423883">
              <a:off x="4363163" y="4023359"/>
              <a:ext cx="1914307" cy="584775"/>
            </a:xfrm>
            <a:prstGeom prst="rect">
              <a:avLst/>
            </a:prstGeom>
            <a:noFill/>
          </p:spPr>
          <p:txBody>
            <a:bodyPr wrap="none" rtlCol="0">
              <a:spAutoFit/>
            </a:bodyPr>
            <a:lstStyle/>
            <a:p>
              <a:r>
                <a:rPr lang="en-US" sz="3200" b="1" dirty="0" smtClean="0">
                  <a:solidFill>
                    <a:srgbClr val="FFFF00"/>
                  </a:solidFill>
                </a:rPr>
                <a:t>Learning</a:t>
              </a:r>
              <a:endParaRPr lang="en-US" sz="3200" b="1" dirty="0">
                <a:solidFill>
                  <a:srgbClr val="FFFF00"/>
                </a:solidFill>
              </a:endParaRPr>
            </a:p>
          </p:txBody>
        </p:sp>
      </p:grpSp>
      <p:sp>
        <p:nvSpPr>
          <p:cNvPr id="14" name="Content Placeholder 13"/>
          <p:cNvSpPr>
            <a:spLocks noGrp="1"/>
          </p:cNvSpPr>
          <p:nvPr>
            <p:ph idx="1"/>
          </p:nvPr>
        </p:nvSpPr>
        <p:spPr>
          <a:xfrm>
            <a:off x="211020" y="1488898"/>
            <a:ext cx="8605837" cy="5298761"/>
          </a:xfrm>
          <a:solidFill>
            <a:srgbClr val="5B5B89">
              <a:alpha val="83137"/>
            </a:srgbClr>
          </a:solidFill>
        </p:spPr>
        <p:txBody>
          <a:bodyPr/>
          <a:lstStyle/>
          <a:p>
            <a:r>
              <a:rPr lang="en-US" dirty="0" smtClean="0"/>
              <a:t>ML core technology for prediction and decision</a:t>
            </a:r>
          </a:p>
          <a:p>
            <a:endParaRPr lang="en-US" dirty="0" smtClean="0"/>
          </a:p>
          <a:p>
            <a:r>
              <a:rPr lang="en-US" dirty="0" smtClean="0"/>
              <a:t>Makes possible applications where other methods simply don’t work</a:t>
            </a:r>
          </a:p>
          <a:p>
            <a:pPr lvl="1"/>
            <a:r>
              <a:rPr lang="en-US" dirty="0" smtClean="0"/>
              <a:t>Perception</a:t>
            </a:r>
          </a:p>
          <a:p>
            <a:pPr lvl="1"/>
            <a:r>
              <a:rPr lang="en-US" dirty="0" smtClean="0"/>
              <a:t>Personalization</a:t>
            </a:r>
          </a:p>
          <a:p>
            <a:pPr lvl="1"/>
            <a:r>
              <a:rPr lang="en-US" dirty="0" smtClean="0"/>
              <a:t>Dynamic adaptation</a:t>
            </a:r>
          </a:p>
          <a:p>
            <a:r>
              <a:rPr lang="en-US" dirty="0" smtClean="0"/>
              <a:t>Can improve almost any application</a:t>
            </a:r>
          </a:p>
          <a:p>
            <a:endParaRPr lang="en-US" dirty="0" smtClean="0"/>
          </a:p>
          <a:p>
            <a:r>
              <a:rPr lang="en-US" dirty="0" smtClean="0"/>
              <a:t>A little bit of learning goes a long way</a:t>
            </a:r>
          </a:p>
          <a:p>
            <a:endParaRPr lang="en-US"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
                                            <p:bg/>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4">
                                            <p:txEl>
                                              <p:pRg st="4" end="4"/>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Many, many, many </a:t>
            </a:r>
            <a:r>
              <a:rPr lang="en-US" dirty="0" smtClean="0">
                <a:solidFill>
                  <a:schemeClr val="tx1"/>
                </a:solidFill>
              </a:rPr>
              <a:t>applications</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Speech recognition</a:t>
            </a:r>
          </a:p>
          <a:p>
            <a:r>
              <a:rPr lang="en-US" dirty="0" smtClean="0"/>
              <a:t>Fraud detection</a:t>
            </a:r>
          </a:p>
          <a:p>
            <a:r>
              <a:rPr lang="en-US" dirty="0" smtClean="0"/>
              <a:t>Intrusion detection into computer systems</a:t>
            </a:r>
          </a:p>
          <a:p>
            <a:r>
              <a:rPr lang="en-US" dirty="0" smtClean="0"/>
              <a:t>Image search</a:t>
            </a:r>
          </a:p>
          <a:p>
            <a:r>
              <a:rPr lang="en-US" dirty="0" smtClean="0"/>
              <a:t>Activity recognition in video surveillance</a:t>
            </a:r>
          </a:p>
          <a:p>
            <a:r>
              <a:rPr lang="en-US" dirty="0" smtClean="0"/>
              <a:t>Autonomous driving (DARPA Grand Challenge)</a:t>
            </a:r>
          </a:p>
          <a:p>
            <a:r>
              <a:rPr lang="en-US" dirty="0" smtClean="0"/>
              <a:t>Early epidemic detection</a:t>
            </a:r>
          </a:p>
          <a:p>
            <a:r>
              <a:rPr lang="en-US" dirty="0" smtClean="0"/>
              <a:t>Cancer subtype classification</a:t>
            </a:r>
          </a:p>
          <a:p>
            <a:r>
              <a:rPr lang="en-US" dirty="0" smtClean="0"/>
              <a:t>Uncovering basic biological mechanisms</a:t>
            </a:r>
          </a:p>
          <a:p>
            <a:r>
              <a:rPr lang="en-US" dirty="0" smtClean="0"/>
              <a:t>….</a:t>
            </a:r>
          </a:p>
          <a:p>
            <a:endParaRPr lang="en-US" dirty="0"/>
          </a:p>
        </p:txBody>
      </p:sp>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Spam Filtering</a:t>
            </a:r>
            <a:endParaRPr lang="en-US" dirty="0"/>
          </a:p>
        </p:txBody>
      </p:sp>
      <p:sp>
        <p:nvSpPr>
          <p:cNvPr id="3" name="Content Placeholder 2"/>
          <p:cNvSpPr>
            <a:spLocks noGrp="1"/>
          </p:cNvSpPr>
          <p:nvPr>
            <p:ph idx="1"/>
          </p:nvPr>
        </p:nvSpPr>
        <p:spPr/>
        <p:txBody>
          <a:bodyPr/>
          <a:lstStyle/>
          <a:p>
            <a:r>
              <a:rPr lang="en-US" dirty="0" smtClean="0"/>
              <a:t>Spam email:</a:t>
            </a:r>
          </a:p>
          <a:p>
            <a:pPr lvl="1"/>
            <a:r>
              <a:rPr lang="en-US" dirty="0" smtClean="0"/>
              <a:t>Comprises 85-95% of email traffic</a:t>
            </a:r>
          </a:p>
          <a:p>
            <a:pPr lvl="1"/>
            <a:r>
              <a:rPr lang="en-US" dirty="0" smtClean="0"/>
              <a:t>Cost US organizations &gt; $13 billion in 2007</a:t>
            </a:r>
          </a:p>
          <a:p>
            <a:r>
              <a:rPr lang="en-US" dirty="0" smtClean="0"/>
              <a:t>Spammers are constantly adapting</a:t>
            </a:r>
          </a:p>
          <a:p>
            <a:pPr lvl="1">
              <a:buNone/>
            </a:pPr>
            <a:r>
              <a:rPr lang="en-US" dirty="0" smtClean="0">
                <a:sym typeface="Symbol"/>
              </a:rPr>
              <a:t> hand-constructed systems bound to fail</a:t>
            </a:r>
            <a:endParaRPr lang="en-US" dirty="0"/>
          </a:p>
        </p:txBody>
      </p:sp>
    </p:spTree>
  </p:cSld>
  <p:clrMapOvr>
    <a:masterClrMapping/>
  </p:clrMapOvr>
  <p:transition>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Straight Arrow Connector 80"/>
          <p:cNvCxnSpPr>
            <a:endCxn id="82" idx="0"/>
          </p:cNvCxnSpPr>
          <p:nvPr/>
        </p:nvCxnSpPr>
        <p:spPr bwMode="auto">
          <a:xfrm rot="16200000" flipH="1">
            <a:off x="3717333" y="1789166"/>
            <a:ext cx="1002544" cy="961231"/>
          </a:xfrm>
          <a:prstGeom prst="straightConnector1">
            <a:avLst/>
          </a:prstGeom>
          <a:solidFill>
            <a:schemeClr val="accent1">
              <a:alpha val="50000"/>
            </a:schemeClr>
          </a:solidFill>
          <a:ln w="28575" cap="flat" cmpd="sng" algn="ctr">
            <a:solidFill>
              <a:srgbClr val="FF0000"/>
            </a:solidFill>
            <a:prstDash val="solid"/>
            <a:round/>
            <a:headEnd type="none" w="med" len="med"/>
            <a:tailEnd type="arrow"/>
          </a:ln>
          <a:effectLst/>
        </p:spPr>
      </p:cxnSp>
      <p:sp>
        <p:nvSpPr>
          <p:cNvPr id="67" name="Rectangular Callout 66"/>
          <p:cNvSpPr/>
          <p:nvPr/>
        </p:nvSpPr>
        <p:spPr bwMode="auto">
          <a:xfrm>
            <a:off x="397565" y="2882371"/>
            <a:ext cx="2679590" cy="1569660"/>
          </a:xfrm>
          <a:prstGeom prst="wedgeRectCallout">
            <a:avLst>
              <a:gd name="adj1" fmla="val -486"/>
              <a:gd name="adj2" fmla="val 78462"/>
            </a:avLst>
          </a:prstGeom>
          <a:solidFill>
            <a:schemeClr val="accent1">
              <a:alpha val="5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en-US" sz="1600" dirty="0" smtClean="0"/>
          </a:p>
          <a:p>
            <a:r>
              <a:rPr lang="en-US" sz="1600" dirty="0" smtClean="0"/>
              <a:t>pharmacy</a:t>
            </a:r>
          </a:p>
          <a:p>
            <a:r>
              <a:rPr lang="en-US" sz="1600" dirty="0" smtClean="0"/>
              <a:t>unique offer</a:t>
            </a:r>
          </a:p>
          <a:p>
            <a:r>
              <a:rPr lang="en-US" sz="1600" dirty="0" smtClean="0"/>
              <a:t>doctor</a:t>
            </a:r>
          </a:p>
          <a:p>
            <a:r>
              <a:rPr lang="en-US" sz="1600" dirty="0" smtClean="0"/>
              <a:t>! (x 2)</a:t>
            </a:r>
          </a:p>
          <a:p>
            <a:r>
              <a:rPr lang="en-US" sz="1600" dirty="0" smtClean="0"/>
              <a:t>… </a:t>
            </a:r>
          </a:p>
        </p:txBody>
      </p:sp>
      <p:sp>
        <p:nvSpPr>
          <p:cNvPr id="60" name="Flowchart: Document 59"/>
          <p:cNvSpPr/>
          <p:nvPr/>
        </p:nvSpPr>
        <p:spPr bwMode="auto">
          <a:xfrm>
            <a:off x="1224501" y="4909952"/>
            <a:ext cx="1534601" cy="1645921"/>
          </a:xfrm>
          <a:prstGeom prst="flowChartDocument">
            <a:avLst/>
          </a:prstGeom>
          <a:solidFill>
            <a:schemeClr val="accent1">
              <a:alpha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Input</a:t>
            </a:r>
          </a:p>
        </p:txBody>
      </p:sp>
      <p:sp>
        <p:nvSpPr>
          <p:cNvPr id="258050" name="Rectangle 2"/>
          <p:cNvSpPr>
            <a:spLocks noGrp="1" noChangeArrowheads="1"/>
          </p:cNvSpPr>
          <p:nvPr>
            <p:ph type="title"/>
          </p:nvPr>
        </p:nvSpPr>
        <p:spPr/>
        <p:txBody>
          <a:bodyPr/>
          <a:lstStyle/>
          <a:p>
            <a:r>
              <a:rPr lang="en-US" dirty="0" smtClean="0"/>
              <a:t>Learning to Detect Spam</a:t>
            </a:r>
            <a:endParaRPr lang="en-US" dirty="0"/>
          </a:p>
        </p:txBody>
      </p:sp>
      <p:sp>
        <p:nvSpPr>
          <p:cNvPr id="16" name="TextBox 15"/>
          <p:cNvSpPr txBox="1"/>
          <p:nvPr/>
        </p:nvSpPr>
        <p:spPr>
          <a:xfrm>
            <a:off x="1025717" y="2866470"/>
            <a:ext cx="1399742" cy="461665"/>
          </a:xfrm>
          <a:prstGeom prst="rect">
            <a:avLst/>
          </a:prstGeom>
          <a:noFill/>
        </p:spPr>
        <p:txBody>
          <a:bodyPr wrap="none" rtlCol="0">
            <a:spAutoFit/>
          </a:bodyPr>
          <a:lstStyle/>
          <a:p>
            <a:r>
              <a:rPr lang="en-US" dirty="0" smtClean="0"/>
              <a:t>Features</a:t>
            </a:r>
            <a:endParaRPr lang="en-US" dirty="0"/>
          </a:p>
        </p:txBody>
      </p:sp>
      <p:cxnSp>
        <p:nvCxnSpPr>
          <p:cNvPr id="32" name="Straight Arrow Connector 31"/>
          <p:cNvCxnSpPr/>
          <p:nvPr/>
        </p:nvCxnSpPr>
        <p:spPr bwMode="auto">
          <a:xfrm flipV="1">
            <a:off x="1467059" y="3322991"/>
            <a:ext cx="2255477" cy="2992"/>
          </a:xfrm>
          <a:prstGeom prst="straightConnector1">
            <a:avLst/>
          </a:prstGeom>
          <a:solidFill>
            <a:schemeClr val="accent1">
              <a:alpha val="50000"/>
            </a:schemeClr>
          </a:solidFill>
          <a:ln w="12700" cap="flat" cmpd="sng" algn="ctr">
            <a:solidFill>
              <a:schemeClr val="tx1"/>
            </a:solidFill>
            <a:prstDash val="solid"/>
            <a:round/>
            <a:headEnd type="none" w="med" len="med"/>
            <a:tailEnd type="arrow"/>
          </a:ln>
          <a:effectLst/>
        </p:spPr>
      </p:cxnSp>
      <p:cxnSp>
        <p:nvCxnSpPr>
          <p:cNvPr id="35" name="Straight Arrow Connector 34"/>
          <p:cNvCxnSpPr/>
          <p:nvPr/>
        </p:nvCxnSpPr>
        <p:spPr bwMode="auto">
          <a:xfrm>
            <a:off x="1627833" y="3526952"/>
            <a:ext cx="2095475" cy="7437"/>
          </a:xfrm>
          <a:prstGeom prst="straightConnector1">
            <a:avLst/>
          </a:prstGeom>
          <a:solidFill>
            <a:schemeClr val="accent1">
              <a:alpha val="50000"/>
            </a:schemeClr>
          </a:solidFill>
          <a:ln w="12700" cap="flat" cmpd="sng" algn="ctr">
            <a:solidFill>
              <a:schemeClr val="tx1"/>
            </a:solidFill>
            <a:prstDash val="solid"/>
            <a:round/>
            <a:headEnd type="none" w="med" len="med"/>
            <a:tailEnd type="arrow"/>
          </a:ln>
          <a:effectLst/>
        </p:spPr>
      </p:cxnSp>
      <p:cxnSp>
        <p:nvCxnSpPr>
          <p:cNvPr id="40" name="Straight Arrow Connector 39"/>
          <p:cNvCxnSpPr/>
          <p:nvPr/>
        </p:nvCxnSpPr>
        <p:spPr bwMode="auto">
          <a:xfrm>
            <a:off x="1165609" y="3778160"/>
            <a:ext cx="2516734" cy="8573"/>
          </a:xfrm>
          <a:prstGeom prst="straightConnector1">
            <a:avLst/>
          </a:prstGeom>
          <a:solidFill>
            <a:schemeClr val="accent1">
              <a:alpha val="50000"/>
            </a:schemeClr>
          </a:solidFill>
          <a:ln w="12700" cap="flat" cmpd="sng" algn="ctr">
            <a:solidFill>
              <a:schemeClr val="tx1"/>
            </a:solidFill>
            <a:prstDash val="solid"/>
            <a:round/>
            <a:headEnd type="none" w="med" len="med"/>
            <a:tailEnd type="arrow"/>
          </a:ln>
          <a:effectLst/>
        </p:spPr>
      </p:cxnSp>
      <p:cxnSp>
        <p:nvCxnSpPr>
          <p:cNvPr id="43" name="Straight Arrow Connector 42"/>
          <p:cNvCxnSpPr/>
          <p:nvPr/>
        </p:nvCxnSpPr>
        <p:spPr bwMode="auto">
          <a:xfrm>
            <a:off x="1145512" y="4039418"/>
            <a:ext cx="2582426" cy="20097"/>
          </a:xfrm>
          <a:prstGeom prst="straightConnector1">
            <a:avLst/>
          </a:prstGeom>
          <a:solidFill>
            <a:schemeClr val="accent1">
              <a:alpha val="50000"/>
            </a:schemeClr>
          </a:solidFill>
          <a:ln w="12700" cap="flat" cmpd="sng" algn="ctr">
            <a:solidFill>
              <a:schemeClr val="tx1"/>
            </a:solidFill>
            <a:prstDash val="solid"/>
            <a:round/>
            <a:headEnd type="none" w="med" len="med"/>
            <a:tailEnd type="arrow"/>
          </a:ln>
          <a:effectLst/>
        </p:spPr>
      </p:cxnSp>
      <p:sp>
        <p:nvSpPr>
          <p:cNvPr id="61" name="Right Arrow 60"/>
          <p:cNvSpPr/>
          <p:nvPr/>
        </p:nvSpPr>
        <p:spPr bwMode="auto">
          <a:xfrm>
            <a:off x="2816087" y="5364504"/>
            <a:ext cx="771277" cy="349858"/>
          </a:xfrm>
          <a:prstGeom prst="rightArrow">
            <a:avLst/>
          </a:prstGeom>
          <a:solidFill>
            <a:schemeClr val="accent1">
              <a:alpha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
        <p:nvSpPr>
          <p:cNvPr id="63" name="Right Arrow 62"/>
          <p:cNvSpPr/>
          <p:nvPr/>
        </p:nvSpPr>
        <p:spPr bwMode="auto">
          <a:xfrm>
            <a:off x="5862762" y="5294267"/>
            <a:ext cx="771277" cy="349858"/>
          </a:xfrm>
          <a:prstGeom prst="rightArrow">
            <a:avLst/>
          </a:prstGeom>
          <a:solidFill>
            <a:schemeClr val="accent1">
              <a:alpha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
        <p:nvSpPr>
          <p:cNvPr id="65" name="Bevel 64"/>
          <p:cNvSpPr/>
          <p:nvPr/>
        </p:nvSpPr>
        <p:spPr bwMode="auto">
          <a:xfrm>
            <a:off x="6750658" y="4997419"/>
            <a:ext cx="1486894" cy="930302"/>
          </a:xfrm>
          <a:prstGeom prst="bevel">
            <a:avLst/>
          </a:prstGeom>
          <a:solidFill>
            <a:schemeClr val="accent1">
              <a:alpha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Output</a:t>
            </a:r>
          </a:p>
        </p:txBody>
      </p:sp>
      <p:sp>
        <p:nvSpPr>
          <p:cNvPr id="66" name="Cube 65"/>
          <p:cNvSpPr/>
          <p:nvPr/>
        </p:nvSpPr>
        <p:spPr bwMode="auto">
          <a:xfrm>
            <a:off x="3800723" y="4687318"/>
            <a:ext cx="1828800" cy="1534602"/>
          </a:xfrm>
          <a:prstGeom prst="cube">
            <a:avLst/>
          </a:prstGeom>
          <a:solidFill>
            <a:schemeClr val="accent1">
              <a:alpha val="5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Program</a:t>
            </a:r>
          </a:p>
        </p:txBody>
      </p:sp>
      <p:grpSp>
        <p:nvGrpSpPr>
          <p:cNvPr id="2" name="Group 83"/>
          <p:cNvGrpSpPr/>
          <p:nvPr/>
        </p:nvGrpSpPr>
        <p:grpSpPr>
          <a:xfrm>
            <a:off x="3700754" y="2863963"/>
            <a:ext cx="1968525" cy="1608670"/>
            <a:chOff x="3700754" y="2311323"/>
            <a:chExt cx="1968525" cy="1608670"/>
          </a:xfrm>
        </p:grpSpPr>
        <p:sp>
          <p:nvSpPr>
            <p:cNvPr id="77" name="Rectangular Callout 76"/>
            <p:cNvSpPr/>
            <p:nvPr/>
          </p:nvSpPr>
          <p:spPr bwMode="auto">
            <a:xfrm>
              <a:off x="3737112" y="2353585"/>
              <a:ext cx="1932167" cy="1566408"/>
            </a:xfrm>
            <a:prstGeom prst="wedgeRectCallout">
              <a:avLst>
                <a:gd name="adj1" fmla="val -4784"/>
                <a:gd name="adj2" fmla="val 74772"/>
              </a:avLst>
            </a:prstGeom>
            <a:solidFill>
              <a:schemeClr val="accent1">
                <a:alpha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
          <p:nvSpPr>
            <p:cNvPr id="29" name="TextBox 28"/>
            <p:cNvSpPr txBox="1"/>
            <p:nvPr/>
          </p:nvSpPr>
          <p:spPr>
            <a:xfrm>
              <a:off x="3811845" y="2311323"/>
              <a:ext cx="1776448" cy="461665"/>
            </a:xfrm>
            <a:prstGeom prst="rect">
              <a:avLst/>
            </a:prstGeom>
            <a:noFill/>
          </p:spPr>
          <p:txBody>
            <a:bodyPr wrap="none" rtlCol="0">
              <a:spAutoFit/>
            </a:bodyPr>
            <a:lstStyle/>
            <a:p>
              <a:r>
                <a:rPr lang="en-US" dirty="0" smtClean="0"/>
                <a:t>Parameters</a:t>
              </a:r>
              <a:endParaRPr lang="en-US" dirty="0"/>
            </a:p>
          </p:txBody>
        </p:sp>
        <p:sp>
          <p:nvSpPr>
            <p:cNvPr id="30" name="TextBox 29"/>
            <p:cNvSpPr txBox="1"/>
            <p:nvPr/>
          </p:nvSpPr>
          <p:spPr>
            <a:xfrm>
              <a:off x="3700754" y="2588684"/>
              <a:ext cx="606767" cy="1323439"/>
            </a:xfrm>
            <a:prstGeom prst="rect">
              <a:avLst/>
            </a:prstGeom>
            <a:noFill/>
          </p:spPr>
          <p:txBody>
            <a:bodyPr wrap="square" rtlCol="0">
              <a:spAutoFit/>
            </a:bodyPr>
            <a:lstStyle/>
            <a:p>
              <a:r>
                <a:rPr lang="en-US" sz="1600" dirty="0" smtClean="0"/>
                <a:t>5</a:t>
              </a:r>
            </a:p>
            <a:p>
              <a:r>
                <a:rPr lang="en-US" sz="1600" dirty="0" smtClean="0"/>
                <a:t>7</a:t>
              </a:r>
            </a:p>
            <a:p>
              <a:r>
                <a:rPr lang="en-US" sz="1600" dirty="0" smtClean="0"/>
                <a:t>0.5</a:t>
              </a:r>
            </a:p>
            <a:p>
              <a:r>
                <a:rPr lang="en-US" sz="1600" dirty="0" smtClean="0"/>
                <a:t>1</a:t>
              </a:r>
            </a:p>
            <a:p>
              <a:r>
                <a:rPr lang="en-US" sz="1600" dirty="0" smtClean="0"/>
                <a:t>…</a:t>
              </a:r>
            </a:p>
          </p:txBody>
        </p:sp>
      </p:grpSp>
      <p:sp>
        <p:nvSpPr>
          <p:cNvPr id="78" name="Rectangular Callout 77"/>
          <p:cNvSpPr/>
          <p:nvPr/>
        </p:nvSpPr>
        <p:spPr bwMode="auto">
          <a:xfrm>
            <a:off x="6425978" y="2915501"/>
            <a:ext cx="1932167" cy="1566408"/>
          </a:xfrm>
          <a:prstGeom prst="wedgeRectCallout">
            <a:avLst>
              <a:gd name="adj1" fmla="val -1492"/>
              <a:gd name="adj2" fmla="val 77311"/>
            </a:avLst>
          </a:prstGeom>
          <a:solidFill>
            <a:schemeClr val="accent1">
              <a:alpha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rPr>
              <a:t>“</a:t>
            </a:r>
            <a:r>
              <a:rPr kumimoji="0" lang="en-US" b="0" i="0" u="none" strike="noStrike" cap="none" normalizeH="0" baseline="0" dirty="0" err="1" smtClean="0">
                <a:ln>
                  <a:noFill/>
                </a:ln>
                <a:solidFill>
                  <a:schemeClr val="tx1"/>
                </a:solidFill>
                <a:effectLst/>
                <a:latin typeface="Arial" pitchFamily="34" charset="0"/>
              </a:rPr>
              <a:t>spamness</a:t>
            </a:r>
            <a:r>
              <a:rPr kumimoji="0" lang="en-US" b="0" i="0" u="none" strike="noStrike" cap="none" normalizeH="0" baseline="0" dirty="0" smtClean="0">
                <a:ln>
                  <a:noFill/>
                </a:ln>
                <a:solidFill>
                  <a:schemeClr val="tx1"/>
                </a:solidFill>
                <a:effectLst/>
                <a:latin typeface="Arial" pitchFamily="34" charset="0"/>
              </a:rPr>
              <a:t>”</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t>= </a:t>
            </a:r>
            <a:r>
              <a:rPr kumimoji="0" lang="en-US" b="0" i="0" u="none" strike="noStrike" cap="none" normalizeH="0" baseline="0" dirty="0" smtClean="0">
                <a:ln>
                  <a:noFill/>
                </a:ln>
                <a:solidFill>
                  <a:schemeClr val="tx1"/>
                </a:solidFill>
                <a:effectLst/>
                <a:latin typeface="Arial" pitchFamily="34" charset="0"/>
              </a:rPr>
              <a:t>18.3</a:t>
            </a:r>
          </a:p>
        </p:txBody>
      </p:sp>
      <p:sp>
        <p:nvSpPr>
          <p:cNvPr id="82" name="Oval 81"/>
          <p:cNvSpPr/>
          <p:nvPr/>
        </p:nvSpPr>
        <p:spPr bwMode="auto">
          <a:xfrm>
            <a:off x="3729162" y="2771054"/>
            <a:ext cx="1940118" cy="604299"/>
          </a:xfrm>
          <a:prstGeom prst="ellipse">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grpSp>
        <p:nvGrpSpPr>
          <p:cNvPr id="27" name="Group 26"/>
          <p:cNvGrpSpPr/>
          <p:nvPr/>
        </p:nvGrpSpPr>
        <p:grpSpPr>
          <a:xfrm>
            <a:off x="912779" y="3360316"/>
            <a:ext cx="7439025" cy="2362200"/>
            <a:chOff x="892682" y="2830704"/>
            <a:chExt cx="7439025" cy="2362200"/>
          </a:xfrm>
        </p:grpSpPr>
        <p:pic>
          <p:nvPicPr>
            <p:cNvPr id="28" name="Picture 2"/>
            <p:cNvPicPr>
              <a:picLocks noChangeAspect="1" noChangeArrowheads="1"/>
            </p:cNvPicPr>
            <p:nvPr/>
          </p:nvPicPr>
          <p:blipFill>
            <a:blip r:embed="rId3"/>
            <a:srcRect/>
            <a:stretch>
              <a:fillRect/>
            </a:stretch>
          </p:blipFill>
          <p:spPr bwMode="auto">
            <a:xfrm>
              <a:off x="892682" y="2830704"/>
              <a:ext cx="7439025" cy="2362200"/>
            </a:xfrm>
            <a:prstGeom prst="rect">
              <a:avLst/>
            </a:prstGeom>
            <a:noFill/>
            <a:ln w="12700" cap="flat" cmpd="sng">
              <a:noFill/>
              <a:prstDash val="solid"/>
              <a:miter lim="800000"/>
              <a:headEnd/>
              <a:tailEnd/>
            </a:ln>
            <a:effectLst/>
          </p:spPr>
        </p:pic>
        <p:sp>
          <p:nvSpPr>
            <p:cNvPr id="31" name="Flowchart: Process 30"/>
            <p:cNvSpPr/>
            <p:nvPr/>
          </p:nvSpPr>
          <p:spPr bwMode="auto">
            <a:xfrm>
              <a:off x="1708220" y="3617407"/>
              <a:ext cx="1477107" cy="301450"/>
            </a:xfrm>
            <a:prstGeom prst="flowChartProcess">
              <a:avLst/>
            </a:prstGeom>
            <a:solidFill>
              <a:srgbClr val="252538"/>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
          <p:nvSpPr>
            <p:cNvPr id="33" name="Flowchart: Process 32"/>
            <p:cNvSpPr/>
            <p:nvPr/>
          </p:nvSpPr>
          <p:spPr bwMode="auto">
            <a:xfrm>
              <a:off x="4973934" y="4453094"/>
              <a:ext cx="1637881" cy="329921"/>
            </a:xfrm>
            <a:prstGeom prst="flowChartProcess">
              <a:avLst/>
            </a:prstGeom>
            <a:solidFill>
              <a:srgbClr val="252538"/>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grpSp>
      <p:sp>
        <p:nvSpPr>
          <p:cNvPr id="44" name="Content Placeholder 43"/>
          <p:cNvSpPr>
            <a:spLocks noGrp="1"/>
          </p:cNvSpPr>
          <p:nvPr>
            <p:ph idx="1"/>
          </p:nvPr>
        </p:nvSpPr>
        <p:spPr>
          <a:xfrm>
            <a:off x="352931" y="1276141"/>
            <a:ext cx="8605837" cy="4476122"/>
          </a:xfrm>
        </p:spPr>
        <p:txBody>
          <a:bodyPr/>
          <a:lstStyle/>
          <a:p>
            <a:r>
              <a:rPr lang="en-US" dirty="0" smtClean="0"/>
              <a:t>Learned to optimize prediction quality</a:t>
            </a:r>
          </a:p>
          <a:p>
            <a:pPr lvl="1"/>
            <a:r>
              <a:rPr lang="en-US" dirty="0" smtClean="0"/>
              <a:t>Increase parameters for words appearing in spam email</a:t>
            </a:r>
          </a:p>
          <a:p>
            <a:pPr lvl="1"/>
            <a:r>
              <a:rPr lang="en-US" dirty="0" smtClean="0"/>
              <a:t>Decrease parameters for words appearing in good </a:t>
            </a:r>
            <a:r>
              <a:rPr lang="en-US" dirty="0" smtClean="0"/>
              <a:t>email</a:t>
            </a:r>
          </a:p>
          <a:p>
            <a:r>
              <a:rPr lang="en-US" dirty="0" smtClean="0"/>
              <a:t>Can learn in advance </a:t>
            </a:r>
          </a:p>
          <a:p>
            <a:r>
              <a:rPr lang="en-US" dirty="0" smtClean="0"/>
              <a:t>Online learning adapts to changing trends</a:t>
            </a:r>
          </a:p>
          <a:p>
            <a:r>
              <a:rPr lang="en-US" dirty="0" smtClean="0"/>
              <a:t>And to personalize to a user’s preferences</a:t>
            </a:r>
          </a:p>
          <a:p>
            <a:r>
              <a:rPr lang="en-US" dirty="0" smtClean="0"/>
              <a:t>Collaborative learning allows learning from other people’s data</a:t>
            </a:r>
            <a:endParaRPr lang="en-US"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nodeType="clickEffect">
                                  <p:stCondLst>
                                    <p:cond delay="0"/>
                                  </p:stCondLst>
                                  <p:childTnLst>
                                    <p:animMotion origin="layout" path="M -2.77778E-7 2.23225E-6 L -0.28733 0.16331 " pathEditMode="relative" rAng="0" ptsTypes="AA">
                                      <p:cBhvr>
                                        <p:cTn id="10" dur="500" fill="hold"/>
                                        <p:tgtEl>
                                          <p:spTgt spid="27"/>
                                        </p:tgtEl>
                                        <p:attrNameLst>
                                          <p:attrName>ppt_x</p:attrName>
                                          <p:attrName>ppt_y</p:attrName>
                                        </p:attrNameLst>
                                      </p:cBhvr>
                                      <p:rCtr x="-144" y="82"/>
                                    </p:animMotion>
                                  </p:childTnLst>
                                </p:cTn>
                              </p:par>
                              <p:par>
                                <p:cTn id="11" presetID="6" presetClass="emph" presetSubtype="0" fill="hold" nodeType="withEffect">
                                  <p:stCondLst>
                                    <p:cond delay="0"/>
                                  </p:stCondLst>
                                  <p:childTnLst>
                                    <p:animScale>
                                      <p:cBhvr>
                                        <p:cTn id="12" dur="500" fill="hold"/>
                                        <p:tgtEl>
                                          <p:spTgt spid="27"/>
                                        </p:tgtEl>
                                      </p:cBhvr>
                                      <p:by x="20000" y="20000"/>
                                    </p:animScale>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wipe(down)">
                                      <p:cBhvr>
                                        <p:cTn id="16" dur="500"/>
                                        <p:tgtEl>
                                          <p:spTgt spid="67"/>
                                        </p:tgtEl>
                                      </p:cBhvr>
                                    </p:animEffec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par>
                                <p:cTn id="30" presetID="22" presetClass="entr" presetSubtype="8"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500"/>
                                        <p:tgtEl>
                                          <p:spTgt spid="35"/>
                                        </p:tgtEl>
                                      </p:cBhvr>
                                    </p:animEffect>
                                  </p:childTnLst>
                                </p:cTn>
                              </p:par>
                              <p:par>
                                <p:cTn id="33" presetID="22" presetClass="entr" presetSubtype="8"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left)">
                                      <p:cBhvr>
                                        <p:cTn id="35" dur="500"/>
                                        <p:tgtEl>
                                          <p:spTgt spid="40"/>
                                        </p:tgtEl>
                                      </p:cBhvr>
                                    </p:animEffect>
                                  </p:childTnLst>
                                </p:cTn>
                              </p:par>
                              <p:par>
                                <p:cTn id="36" presetID="22" presetClass="entr" presetSubtype="8"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left)">
                                      <p:cBhvr>
                                        <p:cTn id="38" dur="5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wipe(down)">
                                      <p:cBhvr>
                                        <p:cTn id="43" dur="500"/>
                                        <p:tgtEl>
                                          <p:spTgt spid="78"/>
                                        </p:tgtEl>
                                      </p:cBhvr>
                                    </p:animEffect>
                                  </p:childTnLst>
                                </p:cTn>
                              </p:par>
                            </p:childTnLst>
                          </p:cTn>
                        </p:par>
                      </p:childTnLst>
                    </p:cTn>
                  </p:par>
                  <p:par>
                    <p:cTn id="44" fill="hold">
                      <p:stCondLst>
                        <p:cond delay="indefinite"/>
                      </p:stCondLst>
                      <p:childTnLst>
                        <p:par>
                          <p:cTn id="45" fill="hold">
                            <p:stCondLst>
                              <p:cond delay="0"/>
                            </p:stCondLst>
                            <p:childTnLst>
                              <p:par>
                                <p:cTn id="46" presetID="23" presetClass="entr" presetSubtype="32" fill="hold" grpId="0" nodeType="clickEffect">
                                  <p:stCondLst>
                                    <p:cond delay="0"/>
                                  </p:stCondLst>
                                  <p:childTnLst>
                                    <p:set>
                                      <p:cBhvr>
                                        <p:cTn id="47" dur="1" fill="hold">
                                          <p:stCondLst>
                                            <p:cond delay="0"/>
                                          </p:stCondLst>
                                        </p:cTn>
                                        <p:tgtEl>
                                          <p:spTgt spid="82"/>
                                        </p:tgtEl>
                                        <p:attrNameLst>
                                          <p:attrName>style.visibility</p:attrName>
                                        </p:attrNameLst>
                                      </p:cBhvr>
                                      <p:to>
                                        <p:strVal val="visible"/>
                                      </p:to>
                                    </p:set>
                                    <p:anim calcmode="lin" valueType="num">
                                      <p:cBhvr>
                                        <p:cTn id="48" dur="500" fill="hold"/>
                                        <p:tgtEl>
                                          <p:spTgt spid="82"/>
                                        </p:tgtEl>
                                        <p:attrNameLst>
                                          <p:attrName>ppt_w</p:attrName>
                                        </p:attrNameLst>
                                      </p:cBhvr>
                                      <p:tavLst>
                                        <p:tav tm="0">
                                          <p:val>
                                            <p:strVal val="4*#ppt_w"/>
                                          </p:val>
                                        </p:tav>
                                        <p:tav tm="100000">
                                          <p:val>
                                            <p:strVal val="#ppt_w"/>
                                          </p:val>
                                        </p:tav>
                                      </p:tavLst>
                                    </p:anim>
                                    <p:anim calcmode="lin" valueType="num">
                                      <p:cBhvr>
                                        <p:cTn id="49" dur="500" fill="hold"/>
                                        <p:tgtEl>
                                          <p:spTgt spid="82"/>
                                        </p:tgtEl>
                                        <p:attrNameLst>
                                          <p:attrName>ppt_h</p:attrName>
                                        </p:attrNameLst>
                                      </p:cBhvr>
                                      <p:tavLst>
                                        <p:tav tm="0">
                                          <p:val>
                                            <p:strVal val="4*#ppt_h"/>
                                          </p:val>
                                        </p:tav>
                                        <p:tav tm="100000">
                                          <p:val>
                                            <p:strVal val="#ppt_h"/>
                                          </p:val>
                                        </p:tav>
                                      </p:tavLst>
                                    </p:anim>
                                  </p:childTnLst>
                                </p:cTn>
                              </p:par>
                            </p:childTnLst>
                          </p:cTn>
                        </p:par>
                        <p:par>
                          <p:cTn id="50" fill="hold">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44">
                                            <p:txEl>
                                              <p:pRg st="0" end="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4">
                                            <p:txEl>
                                              <p:pRg st="1" end="1"/>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4">
                                            <p:txEl>
                                              <p:pRg st="2" end="2"/>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4">
                                            <p:txEl>
                                              <p:pRg st="3" end="3"/>
                                            </p:txEl>
                                          </p:spTgt>
                                        </p:tgtEl>
                                        <p:attrNameLst>
                                          <p:attrName>style.visibility</p:attrName>
                                        </p:attrNameLst>
                                      </p:cBhvr>
                                      <p:to>
                                        <p:strVal val="visible"/>
                                      </p:to>
                                    </p:set>
                                  </p:childTnLst>
                                </p:cTn>
                              </p:par>
                              <p:par>
                                <p:cTn id="65" presetID="1" presetClass="exit" presetSubtype="0" fill="hold" nodeType="withEffect">
                                  <p:stCondLst>
                                    <p:cond delay="0"/>
                                  </p:stCondLst>
                                  <p:childTnLst>
                                    <p:set>
                                      <p:cBhvr>
                                        <p:cTn id="66" dur="1" fill="hold">
                                          <p:stCondLst>
                                            <p:cond delay="0"/>
                                          </p:stCondLst>
                                        </p:cTn>
                                        <p:tgtEl>
                                          <p:spTgt spid="81"/>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67"/>
                                        </p:tgtEl>
                                        <p:attrNameLst>
                                          <p:attrName>style.visibility</p:attrName>
                                        </p:attrNameLst>
                                      </p:cBhvr>
                                      <p:to>
                                        <p:strVal val="hidden"/>
                                      </p:to>
                                    </p:set>
                                  </p:childTnLst>
                                </p:cTn>
                              </p:par>
                              <p:par>
                                <p:cTn id="69" presetID="1" presetClass="exit" presetSubtype="0" fill="hold" grpId="0" nodeType="withEffect">
                                  <p:stCondLst>
                                    <p:cond delay="0"/>
                                  </p:stCondLst>
                                  <p:childTnLst>
                                    <p:set>
                                      <p:cBhvr>
                                        <p:cTn id="70" dur="1" fill="hold">
                                          <p:stCondLst>
                                            <p:cond delay="0"/>
                                          </p:stCondLst>
                                        </p:cTn>
                                        <p:tgtEl>
                                          <p:spTgt spid="60"/>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6"/>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32"/>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35"/>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40"/>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43"/>
                                        </p:tgtEl>
                                        <p:attrNameLst>
                                          <p:attrName>style.visibility</p:attrName>
                                        </p:attrNameLst>
                                      </p:cBhvr>
                                      <p:to>
                                        <p:strVal val="hidden"/>
                                      </p:to>
                                    </p:set>
                                  </p:childTnLst>
                                </p:cTn>
                              </p:par>
                              <p:par>
                                <p:cTn id="81" presetID="1" presetClass="exit" presetSubtype="0" fill="hold" grpId="0" nodeType="withEffect">
                                  <p:stCondLst>
                                    <p:cond delay="0"/>
                                  </p:stCondLst>
                                  <p:childTnLst>
                                    <p:set>
                                      <p:cBhvr>
                                        <p:cTn id="82" dur="1" fill="hold">
                                          <p:stCondLst>
                                            <p:cond delay="0"/>
                                          </p:stCondLst>
                                        </p:cTn>
                                        <p:tgtEl>
                                          <p:spTgt spid="61"/>
                                        </p:tgtEl>
                                        <p:attrNameLst>
                                          <p:attrName>style.visibility</p:attrName>
                                        </p:attrNameLst>
                                      </p:cBhvr>
                                      <p:to>
                                        <p:strVal val="hidden"/>
                                      </p:to>
                                    </p:set>
                                  </p:childTnLst>
                                </p:cTn>
                              </p:par>
                              <p:par>
                                <p:cTn id="83" presetID="1" presetClass="exit" presetSubtype="0" fill="hold" grpId="0" nodeType="withEffect">
                                  <p:stCondLst>
                                    <p:cond delay="0"/>
                                  </p:stCondLst>
                                  <p:childTnLst>
                                    <p:set>
                                      <p:cBhvr>
                                        <p:cTn id="84" dur="1" fill="hold">
                                          <p:stCondLst>
                                            <p:cond delay="0"/>
                                          </p:stCondLst>
                                        </p:cTn>
                                        <p:tgtEl>
                                          <p:spTgt spid="63"/>
                                        </p:tgtEl>
                                        <p:attrNameLst>
                                          <p:attrName>style.visibility</p:attrName>
                                        </p:attrNameLst>
                                      </p:cBhvr>
                                      <p:to>
                                        <p:strVal val="hidden"/>
                                      </p:to>
                                    </p:set>
                                  </p:childTnLst>
                                </p:cTn>
                              </p:par>
                              <p:par>
                                <p:cTn id="85" presetID="1" presetClass="exit" presetSubtype="0" fill="hold" grpId="0" nodeType="withEffect">
                                  <p:stCondLst>
                                    <p:cond delay="0"/>
                                  </p:stCondLst>
                                  <p:childTnLst>
                                    <p:set>
                                      <p:cBhvr>
                                        <p:cTn id="86" dur="1" fill="hold">
                                          <p:stCondLst>
                                            <p:cond delay="0"/>
                                          </p:stCondLst>
                                        </p:cTn>
                                        <p:tgtEl>
                                          <p:spTgt spid="65"/>
                                        </p:tgtEl>
                                        <p:attrNameLst>
                                          <p:attrName>style.visibility</p:attrName>
                                        </p:attrNameLst>
                                      </p:cBhvr>
                                      <p:to>
                                        <p:strVal val="hidden"/>
                                      </p:to>
                                    </p:set>
                                  </p:childTnLst>
                                </p:cTn>
                              </p:par>
                              <p:par>
                                <p:cTn id="87" presetID="1" presetClass="exit" presetSubtype="0" fill="hold" grpId="0" nodeType="withEffect">
                                  <p:stCondLst>
                                    <p:cond delay="0"/>
                                  </p:stCondLst>
                                  <p:childTnLst>
                                    <p:set>
                                      <p:cBhvr>
                                        <p:cTn id="88" dur="1" fill="hold">
                                          <p:stCondLst>
                                            <p:cond delay="0"/>
                                          </p:stCondLst>
                                        </p:cTn>
                                        <p:tgtEl>
                                          <p:spTgt spid="66"/>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2"/>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78"/>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82"/>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27"/>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4">
                                            <p:txEl>
                                              <p:pRg st="4" end="4"/>
                                            </p:txEl>
                                          </p:spTgt>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44">
                                            <p:txEl>
                                              <p:pRg st="5" end="5"/>
                                            </p:tx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7" grpId="1" animBg="1"/>
      <p:bldP spid="60" grpId="0" animBg="1"/>
      <p:bldP spid="16" grpId="0"/>
      <p:bldP spid="16" grpId="1"/>
      <p:bldP spid="61" grpId="0" animBg="1"/>
      <p:bldP spid="63" grpId="0" animBg="1"/>
      <p:bldP spid="65" grpId="0" animBg="1"/>
      <p:bldP spid="66" grpId="0" animBg="1"/>
      <p:bldP spid="78" grpId="0" animBg="1"/>
      <p:bldP spid="78" grpId="1" animBg="1"/>
      <p:bldP spid="82" grpId="0" animBg="1"/>
      <p:bldP spid="82" grpId="1" animBg="1"/>
      <p:bldP spid="4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Harder: Machine Translation</a:t>
            </a:r>
            <a:endParaRPr lang="en-US" dirty="0"/>
          </a:p>
        </p:txBody>
      </p:sp>
      <p:sp>
        <p:nvSpPr>
          <p:cNvPr id="9" name="Content Placeholder 8"/>
          <p:cNvSpPr>
            <a:spLocks noGrp="1"/>
          </p:cNvSpPr>
          <p:nvPr>
            <p:ph idx="1"/>
          </p:nvPr>
        </p:nvSpPr>
        <p:spPr>
          <a:xfrm>
            <a:off x="312738" y="1281113"/>
            <a:ext cx="8578044" cy="4852987"/>
          </a:xfrm>
        </p:spPr>
        <p:txBody>
          <a:bodyPr/>
          <a:lstStyle/>
          <a:p>
            <a:r>
              <a:rPr lang="en-US" dirty="0" smtClean="0"/>
              <a:t>Input can’t be viewed as a “bag” of words</a:t>
            </a:r>
          </a:p>
          <a:p>
            <a:r>
              <a:rPr lang="en-US" dirty="0" smtClean="0"/>
              <a:t>Output is not a simple decision (spam / not spam) but a complex sentence</a:t>
            </a:r>
          </a:p>
          <a:p>
            <a:r>
              <a:rPr lang="en-US" dirty="0" smtClean="0"/>
              <a:t>Machine translation using human-constructed translation rules floundered for decades</a:t>
            </a:r>
          </a:p>
          <a:p>
            <a:pPr lvl="1"/>
            <a:endParaRPr lang="en-US" dirty="0" smtClean="0"/>
          </a:p>
          <a:p>
            <a:pPr lvl="1"/>
            <a:endParaRPr lang="en-US" dirty="0"/>
          </a:p>
        </p:txBody>
      </p:sp>
      <p:sp>
        <p:nvSpPr>
          <p:cNvPr id="13" name="TextBox 12"/>
          <p:cNvSpPr txBox="1"/>
          <p:nvPr/>
        </p:nvSpPr>
        <p:spPr>
          <a:xfrm>
            <a:off x="1455088" y="3876604"/>
            <a:ext cx="5644494" cy="461665"/>
          </a:xfrm>
          <a:prstGeom prst="rect">
            <a:avLst/>
          </a:prstGeom>
          <a:noFill/>
        </p:spPr>
        <p:txBody>
          <a:bodyPr wrap="none" rtlCol="0">
            <a:spAutoFit/>
          </a:bodyPr>
          <a:lstStyle/>
          <a:p>
            <a:r>
              <a:rPr lang="en-US" dirty="0" smtClean="0"/>
              <a:t>The spirit is willing but the flesh is weak.</a:t>
            </a:r>
            <a:endParaRPr lang="en-US" dirty="0"/>
          </a:p>
        </p:txBody>
      </p:sp>
      <p:sp>
        <p:nvSpPr>
          <p:cNvPr id="14" name="TextBox 13"/>
          <p:cNvSpPr txBox="1"/>
          <p:nvPr/>
        </p:nvSpPr>
        <p:spPr>
          <a:xfrm>
            <a:off x="1488219" y="5563606"/>
            <a:ext cx="5761514" cy="461665"/>
          </a:xfrm>
          <a:prstGeom prst="rect">
            <a:avLst/>
          </a:prstGeom>
          <a:noFill/>
        </p:spPr>
        <p:txBody>
          <a:bodyPr wrap="none" rtlCol="0">
            <a:spAutoFit/>
          </a:bodyPr>
          <a:lstStyle/>
          <a:p>
            <a:r>
              <a:rPr lang="en-US" dirty="0" smtClean="0"/>
              <a:t>The vodka is good but the meat is rotten.</a:t>
            </a:r>
            <a:endParaRPr lang="en-US" dirty="0"/>
          </a:p>
        </p:txBody>
      </p:sp>
      <p:sp>
        <p:nvSpPr>
          <p:cNvPr id="15" name="Right Arrow 14"/>
          <p:cNvSpPr/>
          <p:nvPr/>
        </p:nvSpPr>
        <p:spPr bwMode="auto">
          <a:xfrm rot="5400000">
            <a:off x="3578087" y="4751246"/>
            <a:ext cx="1288111" cy="421419"/>
          </a:xfrm>
          <a:prstGeom prst="rightArrow">
            <a:avLst/>
          </a:prstGeom>
          <a:solidFill>
            <a:schemeClr val="accent1">
              <a:alpha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
        <p:nvSpPr>
          <p:cNvPr id="16" name="TextBox 15"/>
          <p:cNvSpPr txBox="1"/>
          <p:nvPr/>
        </p:nvSpPr>
        <p:spPr>
          <a:xfrm>
            <a:off x="4420925" y="4600173"/>
            <a:ext cx="4071949" cy="461665"/>
          </a:xfrm>
          <a:prstGeom prst="rect">
            <a:avLst/>
          </a:prstGeom>
          <a:noFill/>
        </p:spPr>
        <p:txBody>
          <a:bodyPr wrap="none" rtlCol="0">
            <a:spAutoFit/>
          </a:bodyPr>
          <a:lstStyle/>
          <a:p>
            <a:r>
              <a:rPr lang="en-US" dirty="0" smtClean="0"/>
              <a:t>English to Russian and back</a:t>
            </a:r>
            <a:endParaRPr lang="en-US"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3" grpId="0"/>
      <p:bldP spid="14" grpId="0"/>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66978" y="6488259"/>
            <a:ext cx="2648482" cy="338554"/>
          </a:xfrm>
          <a:prstGeom prst="rect">
            <a:avLst/>
          </a:prstGeom>
          <a:noFill/>
        </p:spPr>
        <p:txBody>
          <a:bodyPr wrap="none" rtlCol="0">
            <a:spAutoFit/>
          </a:bodyPr>
          <a:lstStyle/>
          <a:p>
            <a:r>
              <a:rPr lang="en-US" sz="1600" dirty="0" smtClean="0">
                <a:solidFill>
                  <a:schemeClr val="accent1">
                    <a:lumMod val="60000"/>
                    <a:lumOff val="40000"/>
                  </a:schemeClr>
                </a:solidFill>
              </a:rPr>
              <a:t>Thanks to: </a:t>
            </a:r>
            <a:r>
              <a:rPr lang="en-US" sz="1600" dirty="0" err="1" smtClean="0">
                <a:solidFill>
                  <a:schemeClr val="accent1">
                    <a:lumMod val="60000"/>
                    <a:lumOff val="40000"/>
                  </a:schemeClr>
                </a:solidFill>
              </a:rPr>
              <a:t>Mehran</a:t>
            </a:r>
            <a:r>
              <a:rPr lang="en-US" sz="1600" dirty="0" smtClean="0">
                <a:solidFill>
                  <a:schemeClr val="accent1">
                    <a:lumMod val="60000"/>
                    <a:lumOff val="40000"/>
                  </a:schemeClr>
                </a:solidFill>
              </a:rPr>
              <a:t> </a:t>
            </a:r>
            <a:r>
              <a:rPr lang="en-US" sz="1600" dirty="0" err="1" smtClean="0">
                <a:solidFill>
                  <a:schemeClr val="accent1">
                    <a:lumMod val="60000"/>
                    <a:lumOff val="40000"/>
                  </a:schemeClr>
                </a:solidFill>
              </a:rPr>
              <a:t>Sahami</a:t>
            </a:r>
            <a:endParaRPr lang="en-US" sz="1600" dirty="0">
              <a:solidFill>
                <a:schemeClr val="accent1">
                  <a:lumMod val="60000"/>
                  <a:lumOff val="40000"/>
                </a:schemeClr>
              </a:solidFill>
            </a:endParaRPr>
          </a:p>
        </p:txBody>
      </p:sp>
      <p:sp>
        <p:nvSpPr>
          <p:cNvPr id="2" name="Title 1"/>
          <p:cNvSpPr>
            <a:spLocks noGrp="1"/>
          </p:cNvSpPr>
          <p:nvPr>
            <p:ph type="title"/>
          </p:nvPr>
        </p:nvSpPr>
        <p:spPr/>
        <p:txBody>
          <a:bodyPr/>
          <a:lstStyle/>
          <a:p>
            <a:r>
              <a:rPr lang="en-US" dirty="0" smtClean="0"/>
              <a:t>Harder: Machine Translation</a:t>
            </a:r>
            <a:endParaRPr lang="en-US" dirty="0"/>
          </a:p>
        </p:txBody>
      </p:sp>
      <p:sp>
        <p:nvSpPr>
          <p:cNvPr id="9" name="Content Placeholder 8"/>
          <p:cNvSpPr>
            <a:spLocks noGrp="1"/>
          </p:cNvSpPr>
          <p:nvPr>
            <p:ph idx="1"/>
          </p:nvPr>
        </p:nvSpPr>
        <p:spPr>
          <a:xfrm>
            <a:off x="312738" y="1281113"/>
            <a:ext cx="8314427" cy="4852987"/>
          </a:xfrm>
        </p:spPr>
        <p:txBody>
          <a:bodyPr/>
          <a:lstStyle/>
          <a:p>
            <a:r>
              <a:rPr lang="en-US" dirty="0" smtClean="0"/>
              <a:t>ML-based machine translation </a:t>
            </a:r>
            <a:r>
              <a:rPr lang="en-US" dirty="0" smtClean="0"/>
              <a:t>systems</a:t>
            </a:r>
            <a:endParaRPr lang="en-US" dirty="0" smtClean="0"/>
          </a:p>
          <a:p>
            <a:pPr lvl="1"/>
            <a:r>
              <a:rPr lang="en-US" dirty="0" smtClean="0"/>
              <a:t>Use matched text in two languages to learn matching between words or phrases</a:t>
            </a:r>
          </a:p>
          <a:p>
            <a:pPr lvl="1"/>
            <a:r>
              <a:rPr lang="en-US" dirty="0" smtClean="0"/>
              <a:t>text in target language to learn what “good” text is like</a:t>
            </a:r>
          </a:p>
          <a:p>
            <a:pPr lvl="1"/>
            <a:endParaRPr lang="en-US" dirty="0" smtClean="0"/>
          </a:p>
          <a:p>
            <a:pPr lvl="1"/>
            <a:endParaRPr lang="en-US" dirty="0"/>
          </a:p>
        </p:txBody>
      </p:sp>
      <p:pic>
        <p:nvPicPr>
          <p:cNvPr id="752647" name="Picture 7"/>
          <p:cNvPicPr>
            <a:picLocks noChangeAspect="1" noChangeArrowheads="1"/>
          </p:cNvPicPr>
          <p:nvPr/>
        </p:nvPicPr>
        <p:blipFill>
          <a:blip r:embed="rId3"/>
          <a:srcRect/>
          <a:stretch>
            <a:fillRect/>
          </a:stretch>
        </p:blipFill>
        <p:spPr bwMode="auto">
          <a:xfrm>
            <a:off x="982103" y="3682615"/>
            <a:ext cx="7501931" cy="2517713"/>
          </a:xfrm>
          <a:prstGeom prst="rect">
            <a:avLst/>
          </a:prstGeom>
          <a:noFill/>
          <a:ln w="12700" cap="flat" cmpd="sng">
            <a:noFill/>
            <a:prstDash val="solid"/>
            <a:miter lim="800000"/>
            <a:headEnd/>
            <a:tailEnd/>
          </a:ln>
          <a:effectLst/>
        </p:spPr>
      </p:pic>
      <p:grpSp>
        <p:nvGrpSpPr>
          <p:cNvPr id="17" name="Group 16"/>
          <p:cNvGrpSpPr/>
          <p:nvPr/>
        </p:nvGrpSpPr>
        <p:grpSpPr>
          <a:xfrm>
            <a:off x="2467805" y="1111872"/>
            <a:ext cx="4365074" cy="5469797"/>
            <a:chOff x="5703374" y="1413324"/>
            <a:chExt cx="3308508" cy="4197460"/>
          </a:xfrm>
        </p:grpSpPr>
        <p:pic>
          <p:nvPicPr>
            <p:cNvPr id="18" name="Picture 3"/>
            <p:cNvPicPr>
              <a:picLocks noChangeAspect="1" noChangeArrowheads="1"/>
            </p:cNvPicPr>
            <p:nvPr/>
          </p:nvPicPr>
          <p:blipFill>
            <a:blip r:embed="rId4"/>
            <a:srcRect/>
            <a:stretch>
              <a:fillRect/>
            </a:stretch>
          </p:blipFill>
          <p:spPr bwMode="auto">
            <a:xfrm>
              <a:off x="5703374" y="1413324"/>
              <a:ext cx="3308508" cy="4197460"/>
            </a:xfrm>
            <a:prstGeom prst="rect">
              <a:avLst/>
            </a:prstGeom>
            <a:noFill/>
            <a:ln w="12700" cap="flat" cmpd="sng">
              <a:noFill/>
              <a:prstDash val="solid"/>
              <a:miter lim="800000"/>
              <a:headEnd/>
              <a:tailEnd/>
            </a:ln>
            <a:effectLst/>
          </p:spPr>
        </p:pic>
        <p:pic>
          <p:nvPicPr>
            <p:cNvPr id="19" name="Picture 4"/>
            <p:cNvPicPr>
              <a:picLocks noChangeAspect="1" noChangeArrowheads="1"/>
            </p:cNvPicPr>
            <p:nvPr/>
          </p:nvPicPr>
          <p:blipFill>
            <a:blip r:embed="rId5"/>
            <a:srcRect/>
            <a:stretch>
              <a:fillRect/>
            </a:stretch>
          </p:blipFill>
          <p:spPr bwMode="auto">
            <a:xfrm>
              <a:off x="6059640" y="4447950"/>
              <a:ext cx="1126187" cy="427666"/>
            </a:xfrm>
            <a:prstGeom prst="rect">
              <a:avLst/>
            </a:prstGeom>
            <a:noFill/>
            <a:ln w="12700" cap="flat" cmpd="sng">
              <a:noFill/>
              <a:prstDash val="solid"/>
              <a:miter lim="800000"/>
              <a:headEnd/>
              <a:tailEnd/>
            </a:ln>
            <a:effectLst/>
          </p:spPr>
        </p:pic>
      </p:gr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26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9">
                                            <p:txEl>
                                              <p:pRg st="1" end="1"/>
                                            </p:txEl>
                                          </p:spTgt>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9">
                                            <p:txEl>
                                              <p:pRg st="2" end="2"/>
                                            </p:txEl>
                                          </p:spTgt>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752647"/>
                                        </p:tgtEl>
                                        <p:attrNameLst>
                                          <p:attrName>style.visibility</p:attrName>
                                        </p:attrNameLst>
                                      </p:cBhvr>
                                      <p:to>
                                        <p:strVal val="hidden"/>
                                      </p:to>
                                    </p:set>
                                  </p:childTnLst>
                                </p:cTn>
                              </p:par>
                              <p:par>
                                <p:cTn id="23" presetID="23" presetClass="entr" presetSubtype="16"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9" grpId="1"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r>
              <a:rPr lang="en-US" dirty="0" smtClean="0"/>
              <a:t>Perception</a:t>
            </a:r>
            <a:endParaRPr lang="en-US" dirty="0"/>
          </a:p>
        </p:txBody>
      </p:sp>
      <p:sp>
        <p:nvSpPr>
          <p:cNvPr id="258051" name="Rectangle 3"/>
          <p:cNvSpPr>
            <a:spLocks noGrp="1" noChangeArrowheads="1"/>
          </p:cNvSpPr>
          <p:nvPr>
            <p:ph idx="1"/>
          </p:nvPr>
        </p:nvSpPr>
        <p:spPr>
          <a:xfrm>
            <a:off x="538163" y="1248354"/>
            <a:ext cx="8605837" cy="3359095"/>
          </a:xfrm>
        </p:spPr>
        <p:txBody>
          <a:bodyPr/>
          <a:lstStyle/>
          <a:p>
            <a:r>
              <a:rPr lang="en-US" dirty="0" smtClean="0"/>
              <a:t>Impossible using hand-coded rules</a:t>
            </a:r>
          </a:p>
          <a:p>
            <a:r>
              <a:rPr lang="en-US" dirty="0" smtClean="0"/>
              <a:t>Example: Automated handwriting recognition</a:t>
            </a:r>
          </a:p>
          <a:p>
            <a:pPr lvl="1"/>
            <a:r>
              <a:rPr lang="en-US" dirty="0" smtClean="0"/>
              <a:t>Deployed at all 250+ Postal Distribution Centers</a:t>
            </a:r>
          </a:p>
          <a:p>
            <a:pPr lvl="1"/>
            <a:r>
              <a:rPr lang="en-US" dirty="0" smtClean="0"/>
              <a:t>25 billion+ letters processed annually</a:t>
            </a:r>
          </a:p>
          <a:p>
            <a:pPr lvl="1"/>
            <a:r>
              <a:rPr lang="en-US" dirty="0" smtClean="0"/>
              <a:t>&gt; 92% automated processing</a:t>
            </a:r>
          </a:p>
          <a:p>
            <a:pPr lvl="1"/>
            <a:r>
              <a:rPr lang="en-US" dirty="0" smtClean="0"/>
              <a:t>Hundreds of millions of $ saved each year</a:t>
            </a:r>
          </a:p>
        </p:txBody>
      </p:sp>
      <p:grpSp>
        <p:nvGrpSpPr>
          <p:cNvPr id="28" name="Group 27"/>
          <p:cNvGrpSpPr/>
          <p:nvPr/>
        </p:nvGrpSpPr>
        <p:grpSpPr>
          <a:xfrm>
            <a:off x="1184744" y="4348250"/>
            <a:ext cx="1518703" cy="1535714"/>
            <a:chOff x="1184744" y="4348250"/>
            <a:chExt cx="1518703" cy="1535714"/>
          </a:xfrm>
        </p:grpSpPr>
        <p:pic>
          <p:nvPicPr>
            <p:cNvPr id="14" name="Picture 13" descr="mnist_test9.jpg"/>
            <p:cNvPicPr>
              <a:picLocks noChangeAspect="1"/>
            </p:cNvPicPr>
            <p:nvPr/>
          </p:nvPicPr>
          <p:blipFill>
            <a:blip r:embed="rId3"/>
            <a:srcRect l="15565" t="31420" r="62290" b="46670"/>
            <a:stretch>
              <a:fillRect/>
            </a:stretch>
          </p:blipFill>
          <p:spPr>
            <a:xfrm>
              <a:off x="1184744" y="4381382"/>
              <a:ext cx="1518703" cy="1502582"/>
            </a:xfrm>
            <a:prstGeom prst="rect">
              <a:avLst/>
            </a:prstGeom>
          </p:spPr>
        </p:pic>
        <p:sp>
          <p:nvSpPr>
            <p:cNvPr id="16" name="Oval 15"/>
            <p:cNvSpPr/>
            <p:nvPr/>
          </p:nvSpPr>
          <p:spPr bwMode="auto">
            <a:xfrm>
              <a:off x="2442379" y="5416376"/>
              <a:ext cx="254442" cy="262393"/>
            </a:xfrm>
            <a:prstGeom prst="ellipse">
              <a:avLst/>
            </a:prstGeom>
            <a:noFill/>
            <a:ln w="127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
          <p:nvSpPr>
            <p:cNvPr id="18" name="Oval 17"/>
            <p:cNvSpPr/>
            <p:nvPr/>
          </p:nvSpPr>
          <p:spPr bwMode="auto">
            <a:xfrm>
              <a:off x="2445029" y="5005560"/>
              <a:ext cx="254442" cy="262393"/>
            </a:xfrm>
            <a:prstGeom prst="ellipse">
              <a:avLst/>
            </a:prstGeom>
            <a:noFill/>
            <a:ln w="127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
          <p:nvSpPr>
            <p:cNvPr id="19" name="Oval 18"/>
            <p:cNvSpPr/>
            <p:nvPr/>
          </p:nvSpPr>
          <p:spPr bwMode="auto">
            <a:xfrm>
              <a:off x="2438402" y="4768345"/>
              <a:ext cx="254442" cy="262393"/>
            </a:xfrm>
            <a:prstGeom prst="ellipse">
              <a:avLst/>
            </a:prstGeom>
            <a:noFill/>
            <a:ln w="127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
          <p:nvSpPr>
            <p:cNvPr id="22" name="Oval 21"/>
            <p:cNvSpPr/>
            <p:nvPr/>
          </p:nvSpPr>
          <p:spPr bwMode="auto">
            <a:xfrm>
              <a:off x="1396782" y="5229520"/>
              <a:ext cx="254442" cy="262393"/>
            </a:xfrm>
            <a:prstGeom prst="ellipse">
              <a:avLst/>
            </a:prstGeom>
            <a:noFill/>
            <a:ln w="127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
          <p:nvSpPr>
            <p:cNvPr id="23" name="Oval 22"/>
            <p:cNvSpPr/>
            <p:nvPr/>
          </p:nvSpPr>
          <p:spPr bwMode="auto">
            <a:xfrm>
              <a:off x="2032887" y="5205666"/>
              <a:ext cx="254442" cy="262393"/>
            </a:xfrm>
            <a:prstGeom prst="ellipse">
              <a:avLst/>
            </a:prstGeom>
            <a:noFill/>
            <a:ln w="127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
          <p:nvSpPr>
            <p:cNvPr id="24" name="Oval 23"/>
            <p:cNvSpPr/>
            <p:nvPr/>
          </p:nvSpPr>
          <p:spPr bwMode="auto">
            <a:xfrm>
              <a:off x="1390157" y="4785572"/>
              <a:ext cx="254442" cy="262393"/>
            </a:xfrm>
            <a:prstGeom prst="ellipse">
              <a:avLst/>
            </a:prstGeom>
            <a:noFill/>
            <a:ln w="127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
          <p:nvSpPr>
            <p:cNvPr id="25" name="Oval 24"/>
            <p:cNvSpPr/>
            <p:nvPr/>
          </p:nvSpPr>
          <p:spPr bwMode="auto">
            <a:xfrm>
              <a:off x="1398107" y="4348250"/>
              <a:ext cx="254442" cy="262393"/>
            </a:xfrm>
            <a:prstGeom prst="ellipse">
              <a:avLst/>
            </a:prstGeom>
            <a:noFill/>
            <a:ln w="127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grpSp>
      <p:sp>
        <p:nvSpPr>
          <p:cNvPr id="27" name="TextBox 26"/>
          <p:cNvSpPr txBox="1"/>
          <p:nvPr/>
        </p:nvSpPr>
        <p:spPr>
          <a:xfrm>
            <a:off x="166978" y="6329239"/>
            <a:ext cx="2829493" cy="338554"/>
          </a:xfrm>
          <a:prstGeom prst="rect">
            <a:avLst/>
          </a:prstGeom>
          <a:noFill/>
        </p:spPr>
        <p:txBody>
          <a:bodyPr wrap="none" rtlCol="0">
            <a:spAutoFit/>
          </a:bodyPr>
          <a:lstStyle/>
          <a:p>
            <a:r>
              <a:rPr lang="en-US" sz="1600" dirty="0" smtClean="0">
                <a:solidFill>
                  <a:schemeClr val="accent1">
                    <a:lumMod val="60000"/>
                    <a:lumOff val="40000"/>
                  </a:schemeClr>
                </a:solidFill>
              </a:rPr>
              <a:t>Thanks to: </a:t>
            </a:r>
            <a:r>
              <a:rPr lang="en-US" sz="1600" dirty="0" err="1" smtClean="0">
                <a:solidFill>
                  <a:schemeClr val="accent1">
                    <a:lumMod val="60000"/>
                    <a:lumOff val="40000"/>
                  </a:schemeClr>
                </a:solidFill>
              </a:rPr>
              <a:t>Venu</a:t>
            </a:r>
            <a:r>
              <a:rPr lang="en-US" sz="1600" dirty="0" smtClean="0">
                <a:solidFill>
                  <a:schemeClr val="accent1">
                    <a:lumMod val="60000"/>
                    <a:lumOff val="40000"/>
                  </a:schemeClr>
                </a:solidFill>
              </a:rPr>
              <a:t> </a:t>
            </a:r>
            <a:r>
              <a:rPr lang="en-US" sz="1600" dirty="0" err="1" smtClean="0">
                <a:solidFill>
                  <a:schemeClr val="accent1">
                    <a:lumMod val="60000"/>
                    <a:lumOff val="40000"/>
                  </a:schemeClr>
                </a:solidFill>
              </a:rPr>
              <a:t>Govindaraju</a:t>
            </a:r>
            <a:endParaRPr lang="en-US" sz="1600" dirty="0">
              <a:solidFill>
                <a:schemeClr val="accent1">
                  <a:lumMod val="60000"/>
                  <a:lumOff val="40000"/>
                </a:schemeClr>
              </a:solidFill>
            </a:endParaRPr>
          </a:p>
        </p:txBody>
      </p:sp>
      <p:grpSp>
        <p:nvGrpSpPr>
          <p:cNvPr id="45" name="Group 44"/>
          <p:cNvGrpSpPr/>
          <p:nvPr/>
        </p:nvGrpSpPr>
        <p:grpSpPr>
          <a:xfrm>
            <a:off x="3762541" y="4075044"/>
            <a:ext cx="4912332" cy="2619954"/>
            <a:chOff x="3762541" y="4075044"/>
            <a:chExt cx="4912332" cy="2619954"/>
          </a:xfrm>
        </p:grpSpPr>
        <p:pic>
          <p:nvPicPr>
            <p:cNvPr id="26" name="Picture 3" descr="assign"/>
            <p:cNvPicPr>
              <a:picLocks noChangeAspect="1" noChangeArrowheads="1"/>
            </p:cNvPicPr>
            <p:nvPr/>
          </p:nvPicPr>
          <p:blipFill>
            <a:blip r:embed="rId4"/>
            <a:srcRect b="13332"/>
            <a:stretch>
              <a:fillRect/>
            </a:stretch>
          </p:blipFill>
          <p:spPr bwMode="auto">
            <a:xfrm>
              <a:off x="3762541" y="4075044"/>
              <a:ext cx="4912332" cy="2619954"/>
            </a:xfrm>
            <a:prstGeom prst="rect">
              <a:avLst/>
            </a:prstGeom>
            <a:noFill/>
            <a:ln w="9525">
              <a:noFill/>
              <a:miter lim="800000"/>
              <a:headEnd/>
              <a:tailEnd/>
            </a:ln>
            <a:effectLst/>
          </p:spPr>
        </p:pic>
        <p:sp>
          <p:nvSpPr>
            <p:cNvPr id="29" name="Flowchart: Process 28"/>
            <p:cNvSpPr/>
            <p:nvPr/>
          </p:nvSpPr>
          <p:spPr bwMode="auto">
            <a:xfrm>
              <a:off x="4381081" y="5034225"/>
              <a:ext cx="1647930" cy="461665"/>
            </a:xfrm>
            <a:prstGeom prst="flowChartProcess">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cxnSp>
          <p:nvCxnSpPr>
            <p:cNvPr id="31" name="Straight Arrow Connector 30"/>
            <p:cNvCxnSpPr>
              <a:stCxn id="29" idx="3"/>
            </p:cNvCxnSpPr>
            <p:nvPr/>
          </p:nvCxnSpPr>
          <p:spPr bwMode="auto">
            <a:xfrm>
              <a:off x="6029011" y="5265058"/>
              <a:ext cx="713433" cy="392164"/>
            </a:xfrm>
            <a:prstGeom prst="straightConnector1">
              <a:avLst/>
            </a:prstGeom>
            <a:solidFill>
              <a:schemeClr val="accent1">
                <a:alpha val="50000"/>
              </a:schemeClr>
            </a:solidFill>
            <a:ln w="38100" cap="flat" cmpd="sng" algn="ctr">
              <a:solidFill>
                <a:srgbClr val="FFC000"/>
              </a:solidFill>
              <a:prstDash val="solid"/>
              <a:round/>
              <a:headEnd type="none" w="med" len="med"/>
              <a:tailEnd type="arrow"/>
            </a:ln>
            <a:effectLst/>
          </p:spPr>
        </p:cxnSp>
        <p:sp>
          <p:nvSpPr>
            <p:cNvPr id="34" name="Rectangle 33"/>
            <p:cNvSpPr/>
            <p:nvPr/>
          </p:nvSpPr>
          <p:spPr bwMode="auto">
            <a:xfrm>
              <a:off x="3848519" y="5134708"/>
              <a:ext cx="532562" cy="361740"/>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
          <p:nvSpPr>
            <p:cNvPr id="35" name="Rectangle 34"/>
            <p:cNvSpPr/>
            <p:nvPr/>
          </p:nvSpPr>
          <p:spPr bwMode="auto">
            <a:xfrm>
              <a:off x="5305530" y="6491235"/>
              <a:ext cx="221063" cy="130629"/>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
          <p:nvSpPr>
            <p:cNvPr id="36" name="Rectangle 35"/>
            <p:cNvSpPr/>
            <p:nvPr/>
          </p:nvSpPr>
          <p:spPr bwMode="auto">
            <a:xfrm>
              <a:off x="5518220" y="5568462"/>
              <a:ext cx="751951" cy="440452"/>
            </a:xfrm>
            <a:prstGeom prst="rect">
              <a:avLst/>
            </a:prstGeom>
            <a:noFill/>
            <a:ln w="38100" cap="flat" cmpd="sng" algn="ctr">
              <a:solidFill>
                <a:srgbClr val="FF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
          <p:nvSpPr>
            <p:cNvPr id="37" name="Rectangle 36"/>
            <p:cNvSpPr/>
            <p:nvPr/>
          </p:nvSpPr>
          <p:spPr bwMode="auto">
            <a:xfrm>
              <a:off x="5144756" y="6300316"/>
              <a:ext cx="442128" cy="192593"/>
            </a:xfrm>
            <a:prstGeom prst="rect">
              <a:avLst/>
            </a:prstGeom>
            <a:noFill/>
            <a:ln w="38100" cap="flat" cmpd="sng" algn="ctr">
              <a:solidFill>
                <a:srgbClr val="FF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cxnSp>
          <p:nvCxnSpPr>
            <p:cNvPr id="38" name="Straight Arrow Connector 37"/>
            <p:cNvCxnSpPr>
              <a:stCxn id="36" idx="2"/>
              <a:endCxn id="37" idx="0"/>
            </p:cNvCxnSpPr>
            <p:nvPr/>
          </p:nvCxnSpPr>
          <p:spPr bwMode="auto">
            <a:xfrm rot="5400000">
              <a:off x="5484307" y="5890427"/>
              <a:ext cx="291402" cy="528376"/>
            </a:xfrm>
            <a:prstGeom prst="straightConnector1">
              <a:avLst/>
            </a:prstGeom>
            <a:solidFill>
              <a:schemeClr val="accent1">
                <a:alpha val="50000"/>
              </a:schemeClr>
            </a:solidFill>
            <a:ln w="38100" cap="flat" cmpd="sng" algn="ctr">
              <a:solidFill>
                <a:srgbClr val="FF00FF"/>
              </a:solidFill>
              <a:prstDash val="solid"/>
              <a:round/>
              <a:headEnd type="none" w="med" len="med"/>
              <a:tailEnd type="arrow"/>
            </a:ln>
            <a:effectLst/>
          </p:spPr>
        </p:cxnSp>
        <p:cxnSp>
          <p:nvCxnSpPr>
            <p:cNvPr id="41" name="Straight Arrow Connector 40"/>
            <p:cNvCxnSpPr>
              <a:stCxn id="34" idx="2"/>
            </p:cNvCxnSpPr>
            <p:nvPr/>
          </p:nvCxnSpPr>
          <p:spPr bwMode="auto">
            <a:xfrm rot="16200000" flipH="1">
              <a:off x="4132384" y="5478863"/>
              <a:ext cx="1125416" cy="1160585"/>
            </a:xfrm>
            <a:prstGeom prst="straightConnector1">
              <a:avLst/>
            </a:prstGeom>
            <a:solidFill>
              <a:schemeClr val="accent1">
                <a:alpha val="50000"/>
              </a:schemeClr>
            </a:solidFill>
            <a:ln w="38100" cap="flat" cmpd="sng" algn="ctr">
              <a:solidFill>
                <a:srgbClr val="0000FF"/>
              </a:solidFill>
              <a:prstDash val="solid"/>
              <a:round/>
              <a:headEnd type="none" w="med" len="med"/>
              <a:tailEnd type="arrow"/>
            </a:ln>
            <a:effectLst/>
          </p:spPr>
        </p:cxnSp>
      </p:gr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5805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8051">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805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8051">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80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1" grpId="0" uiExpand="1" build="p"/>
      <p:bldP spid="258051" grpId="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ight Arrow 26"/>
          <p:cNvSpPr/>
          <p:nvPr/>
        </p:nvSpPr>
        <p:spPr bwMode="auto">
          <a:xfrm>
            <a:off x="4735033" y="3629247"/>
            <a:ext cx="680484" cy="287079"/>
          </a:xfrm>
          <a:prstGeom prst="rightArrow">
            <a:avLst/>
          </a:prstGeom>
          <a:solidFill>
            <a:schemeClr val="accent1">
              <a:alpha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
        <p:nvSpPr>
          <p:cNvPr id="23" name="Cube 22"/>
          <p:cNvSpPr/>
          <p:nvPr/>
        </p:nvSpPr>
        <p:spPr bwMode="auto">
          <a:xfrm>
            <a:off x="2856178" y="3004588"/>
            <a:ext cx="1828800" cy="1534602"/>
          </a:xfrm>
          <a:prstGeom prst="cube">
            <a:avLst/>
          </a:prstGeom>
          <a:solidFill>
            <a:schemeClr val="accent1">
              <a:alpha val="5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pitchFamily="34" charset="0"/>
              </a:rPr>
              <a:t>LearnedProgram</a:t>
            </a:r>
            <a:endParaRPr kumimoji="0" lang="en-US" sz="2400" b="0" i="0" u="none" strike="noStrike" cap="none" normalizeH="0" baseline="0" dirty="0" smtClean="0">
              <a:ln>
                <a:noFill/>
              </a:ln>
              <a:solidFill>
                <a:schemeClr val="tx1"/>
              </a:solidFill>
              <a:effectLst/>
              <a:latin typeface="Arial" pitchFamily="34" charset="0"/>
            </a:endParaRPr>
          </a:p>
        </p:txBody>
      </p:sp>
      <p:sp>
        <p:nvSpPr>
          <p:cNvPr id="258050" name="Rectangle 2"/>
          <p:cNvSpPr>
            <a:spLocks noGrp="1" noChangeArrowheads="1"/>
          </p:cNvSpPr>
          <p:nvPr>
            <p:ph type="title"/>
          </p:nvPr>
        </p:nvSpPr>
        <p:spPr/>
        <p:txBody>
          <a:bodyPr/>
          <a:lstStyle/>
          <a:p>
            <a:r>
              <a:rPr lang="en-US" dirty="0" smtClean="0"/>
              <a:t>Multi-Sensor Integration: Traffic</a:t>
            </a:r>
            <a:endParaRPr lang="en-US" dirty="0"/>
          </a:p>
        </p:txBody>
      </p:sp>
      <p:sp>
        <p:nvSpPr>
          <p:cNvPr id="30" name="Content Placeholder 29"/>
          <p:cNvSpPr>
            <a:spLocks noGrp="1"/>
          </p:cNvSpPr>
          <p:nvPr>
            <p:ph sz="half" idx="2"/>
          </p:nvPr>
        </p:nvSpPr>
        <p:spPr>
          <a:xfrm>
            <a:off x="2377441" y="1182646"/>
            <a:ext cx="6766559" cy="1940389"/>
          </a:xfrm>
        </p:spPr>
        <p:txBody>
          <a:bodyPr/>
          <a:lstStyle/>
          <a:p>
            <a:pPr lvl="0">
              <a:defRPr/>
            </a:pPr>
            <a:r>
              <a:rPr lang="en-US" sz="2400" dirty="0"/>
              <a:t>Trained on historical data</a:t>
            </a:r>
          </a:p>
          <a:p>
            <a:pPr lvl="0">
              <a:defRPr/>
            </a:pPr>
            <a:r>
              <a:rPr lang="en-US" sz="2400" dirty="0"/>
              <a:t>Learn to predict current &amp; </a:t>
            </a:r>
            <a:r>
              <a:rPr lang="en-US" sz="2400" b="1" dirty="0"/>
              <a:t>future</a:t>
            </a:r>
            <a:r>
              <a:rPr lang="en-US" sz="2400" dirty="0"/>
              <a:t> road speed, including on </a:t>
            </a:r>
            <a:r>
              <a:rPr lang="en-US" sz="2400" b="1" dirty="0"/>
              <a:t>unmeasured</a:t>
            </a:r>
            <a:r>
              <a:rPr lang="en-US" sz="2400" dirty="0"/>
              <a:t> roads</a:t>
            </a:r>
          </a:p>
          <a:p>
            <a:pPr lvl="0">
              <a:defRPr/>
            </a:pPr>
            <a:r>
              <a:rPr lang="en-US" sz="2400" dirty="0"/>
              <a:t>Dynamic route optimization</a:t>
            </a:r>
          </a:p>
          <a:p>
            <a:endParaRPr lang="en-US" sz="2400" dirty="0"/>
          </a:p>
        </p:txBody>
      </p:sp>
      <p:pic>
        <p:nvPicPr>
          <p:cNvPr id="10" name="Picture 20" descr="jam2"/>
          <p:cNvPicPr>
            <a:picLocks noChangeAspect="1" noChangeArrowheads="1"/>
          </p:cNvPicPr>
          <p:nvPr/>
        </p:nvPicPr>
        <p:blipFill>
          <a:blip r:embed="rId3"/>
          <a:srcRect/>
          <a:stretch>
            <a:fillRect/>
          </a:stretch>
        </p:blipFill>
        <p:spPr bwMode="auto">
          <a:xfrm>
            <a:off x="380540" y="1094011"/>
            <a:ext cx="1179179" cy="1415273"/>
          </a:xfrm>
          <a:prstGeom prst="rect">
            <a:avLst/>
          </a:prstGeom>
          <a:noFill/>
          <a:ln w="9525">
            <a:solidFill>
              <a:srgbClr val="000000"/>
            </a:solidFill>
            <a:miter lim="800000"/>
            <a:headEnd/>
            <a:tailEnd/>
          </a:ln>
        </p:spPr>
      </p:pic>
      <p:grpSp>
        <p:nvGrpSpPr>
          <p:cNvPr id="7" name="Group 6"/>
          <p:cNvGrpSpPr>
            <a:grpSpLocks/>
          </p:cNvGrpSpPr>
          <p:nvPr/>
        </p:nvGrpSpPr>
        <p:grpSpPr bwMode="auto">
          <a:xfrm>
            <a:off x="181424" y="1594504"/>
            <a:ext cx="1966178" cy="1350963"/>
            <a:chOff x="282" y="1253"/>
            <a:chExt cx="1204" cy="851"/>
          </a:xfrm>
        </p:grpSpPr>
        <p:pic>
          <p:nvPicPr>
            <p:cNvPr id="9" name="Picture 16" descr="jam2"/>
            <p:cNvPicPr>
              <a:picLocks noChangeAspect="1" noChangeArrowheads="1"/>
            </p:cNvPicPr>
            <p:nvPr/>
          </p:nvPicPr>
          <p:blipFill>
            <a:blip r:embed="rId4"/>
            <a:srcRect/>
            <a:stretch>
              <a:fillRect/>
            </a:stretch>
          </p:blipFill>
          <p:spPr bwMode="auto">
            <a:xfrm>
              <a:off x="640" y="1267"/>
              <a:ext cx="678" cy="837"/>
            </a:xfrm>
            <a:prstGeom prst="rect">
              <a:avLst/>
            </a:prstGeom>
            <a:noFill/>
            <a:ln w="9525">
              <a:solidFill>
                <a:srgbClr val="000000"/>
              </a:solidFill>
              <a:miter lim="800000"/>
              <a:headEnd/>
              <a:tailEnd/>
            </a:ln>
          </p:spPr>
        </p:pic>
        <p:sp>
          <p:nvSpPr>
            <p:cNvPr id="8" name="Rectangle 15"/>
            <p:cNvSpPr>
              <a:spLocks noChangeArrowheads="1"/>
            </p:cNvSpPr>
            <p:nvPr/>
          </p:nvSpPr>
          <p:spPr bwMode="auto">
            <a:xfrm>
              <a:off x="282" y="1253"/>
              <a:ext cx="1204" cy="369"/>
            </a:xfrm>
            <a:prstGeom prst="rect">
              <a:avLst/>
            </a:prstGeom>
            <a:noFill/>
            <a:ln w="9525">
              <a:noFill/>
              <a:miter lim="800000"/>
              <a:headEnd/>
              <a:tailEnd/>
            </a:ln>
          </p:spPr>
          <p:txBody>
            <a:bodyPr wrap="square" lIns="92065" tIns="46032" rIns="92065" bIns="46032" anchorCtr="1">
              <a:spAutoFit/>
            </a:bodyPr>
            <a:lstStyle/>
            <a:p>
              <a:pPr algn="ctr" rtl="0" eaLnBrk="0" fontAlgn="base" hangingPunct="0">
                <a:spcBef>
                  <a:spcPct val="0"/>
                </a:spcBef>
                <a:spcAft>
                  <a:spcPct val="0"/>
                </a:spcAft>
              </a:pPr>
              <a:r>
                <a:rPr lang="en-US" sz="1600" kern="1200" dirty="0">
                  <a:latin typeface="Segoe" pitchFamily="34" charset="0"/>
                  <a:ea typeface="ＭＳ Ｐゴシック" pitchFamily="34" charset="-128"/>
                  <a:cs typeface="+mn-cs"/>
                </a:rPr>
                <a:t>Multiple </a:t>
              </a:r>
              <a:r>
                <a:rPr lang="en-US" sz="1600" kern="1200" dirty="0" smtClean="0">
                  <a:latin typeface="Segoe" pitchFamily="34" charset="0"/>
                  <a:ea typeface="ＭＳ Ｐゴシック" pitchFamily="34" charset="-128"/>
                  <a:cs typeface="+mn-cs"/>
                </a:rPr>
                <a:t>views</a:t>
              </a:r>
            </a:p>
            <a:p>
              <a:pPr algn="ctr" rtl="0" eaLnBrk="0" fontAlgn="base" hangingPunct="0">
                <a:spcBef>
                  <a:spcPct val="0"/>
                </a:spcBef>
                <a:spcAft>
                  <a:spcPct val="0"/>
                </a:spcAft>
              </a:pPr>
              <a:r>
                <a:rPr lang="en-US" sz="1600" kern="1200" dirty="0" smtClean="0">
                  <a:latin typeface="Segoe" pitchFamily="34" charset="0"/>
                  <a:ea typeface="ＭＳ Ｐゴシック" pitchFamily="34" charset="-128"/>
                  <a:cs typeface="+mn-cs"/>
                </a:rPr>
                <a:t>on traffic</a:t>
              </a:r>
              <a:endParaRPr lang="en-US" sz="1600" kern="1200" dirty="0">
                <a:latin typeface="Segoe" pitchFamily="34" charset="0"/>
                <a:ea typeface="ＭＳ Ｐゴシック" pitchFamily="34" charset="-128"/>
                <a:cs typeface="+mn-cs"/>
              </a:endParaRPr>
            </a:p>
          </p:txBody>
        </p:sp>
      </p:grpSp>
      <p:grpSp>
        <p:nvGrpSpPr>
          <p:cNvPr id="11" name="Group 24"/>
          <p:cNvGrpSpPr>
            <a:grpSpLocks/>
          </p:cNvGrpSpPr>
          <p:nvPr/>
        </p:nvGrpSpPr>
        <p:grpSpPr bwMode="auto">
          <a:xfrm>
            <a:off x="152463" y="4410864"/>
            <a:ext cx="2037844" cy="1213760"/>
            <a:chOff x="1867" y="1001"/>
            <a:chExt cx="1769" cy="868"/>
          </a:xfrm>
        </p:grpSpPr>
        <p:pic>
          <p:nvPicPr>
            <p:cNvPr id="12" name="Picture 5"/>
            <p:cNvPicPr>
              <a:picLocks noChangeAspect="1" noChangeArrowheads="1"/>
            </p:cNvPicPr>
            <p:nvPr/>
          </p:nvPicPr>
          <p:blipFill>
            <a:blip r:embed="rId5" cstate="print"/>
            <a:srcRect/>
            <a:stretch>
              <a:fillRect/>
            </a:stretch>
          </p:blipFill>
          <p:spPr bwMode="auto">
            <a:xfrm>
              <a:off x="1867" y="1001"/>
              <a:ext cx="1769" cy="868"/>
            </a:xfrm>
            <a:prstGeom prst="rect">
              <a:avLst/>
            </a:prstGeom>
            <a:noFill/>
            <a:ln w="9525">
              <a:solidFill>
                <a:schemeClr val="tx1"/>
              </a:solidFill>
              <a:miter lim="800000"/>
              <a:headEnd/>
              <a:tailEnd/>
            </a:ln>
          </p:spPr>
        </p:pic>
        <p:sp>
          <p:nvSpPr>
            <p:cNvPr id="13" name="Rectangle 23"/>
            <p:cNvSpPr>
              <a:spLocks noChangeArrowheads="1"/>
            </p:cNvSpPr>
            <p:nvPr/>
          </p:nvSpPr>
          <p:spPr bwMode="auto">
            <a:xfrm>
              <a:off x="2392" y="1599"/>
              <a:ext cx="980" cy="213"/>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defRPr/>
              </a:pPr>
              <a:r>
                <a:rPr lang="en-US" sz="1600" kern="1200" dirty="0">
                  <a:latin typeface="Segoe" pitchFamily="34" charset="0"/>
                  <a:ea typeface="ＭＳ Ｐゴシック" pitchFamily="34" charset="-128"/>
                  <a:cs typeface="+mn-cs"/>
                </a:rPr>
                <a:t>Incident reports</a:t>
              </a:r>
              <a:endParaRPr lang="en-US" sz="1800" kern="1200" dirty="0">
                <a:latin typeface="Segoe" pitchFamily="34" charset="0"/>
                <a:ea typeface="ＭＳ Ｐゴシック" pitchFamily="34" charset="-128"/>
                <a:cs typeface="+mn-cs"/>
              </a:endParaRPr>
            </a:p>
          </p:txBody>
        </p:sp>
      </p:grpSp>
      <p:grpSp>
        <p:nvGrpSpPr>
          <p:cNvPr id="14" name="Group 27"/>
          <p:cNvGrpSpPr>
            <a:grpSpLocks/>
          </p:cNvGrpSpPr>
          <p:nvPr/>
        </p:nvGrpSpPr>
        <p:grpSpPr bwMode="auto">
          <a:xfrm>
            <a:off x="227824" y="3065080"/>
            <a:ext cx="1462754" cy="1166678"/>
            <a:chOff x="237" y="3229"/>
            <a:chExt cx="1563" cy="1144"/>
          </a:xfrm>
        </p:grpSpPr>
        <p:pic>
          <p:nvPicPr>
            <p:cNvPr id="15" name="Picture 18" descr="rain on street"/>
            <p:cNvPicPr>
              <a:picLocks noChangeAspect="1" noChangeArrowheads="1"/>
            </p:cNvPicPr>
            <p:nvPr/>
          </p:nvPicPr>
          <p:blipFill>
            <a:blip r:embed="rId6"/>
            <a:srcRect/>
            <a:stretch>
              <a:fillRect/>
            </a:stretch>
          </p:blipFill>
          <p:spPr bwMode="auto">
            <a:xfrm>
              <a:off x="237" y="3229"/>
              <a:ext cx="1563" cy="1144"/>
            </a:xfrm>
            <a:prstGeom prst="rect">
              <a:avLst/>
            </a:prstGeom>
            <a:solidFill>
              <a:schemeClr val="folHlink"/>
            </a:solidFill>
            <a:ln w="9525">
              <a:solidFill>
                <a:srgbClr val="000000"/>
              </a:solidFill>
              <a:miter lim="800000"/>
              <a:headEnd/>
              <a:tailEnd/>
            </a:ln>
          </p:spPr>
        </p:pic>
        <p:sp>
          <p:nvSpPr>
            <p:cNvPr id="16" name="Rectangle 25"/>
            <p:cNvSpPr>
              <a:spLocks noChangeArrowheads="1"/>
            </p:cNvSpPr>
            <p:nvPr/>
          </p:nvSpPr>
          <p:spPr bwMode="auto">
            <a:xfrm>
              <a:off x="274" y="3282"/>
              <a:ext cx="1022" cy="332"/>
            </a:xfrm>
            <a:prstGeom prst="rect">
              <a:avLst/>
            </a:prstGeom>
            <a:noFill/>
            <a:ln w="9525">
              <a:noFill/>
              <a:miter lim="800000"/>
              <a:headEnd/>
              <a:tailEnd/>
            </a:ln>
            <a:effectLst/>
          </p:spPr>
          <p:txBody>
            <a:bodyPr wrap="none">
              <a:spAutoFit/>
            </a:bodyPr>
            <a:lstStyle/>
            <a:p>
              <a:pPr algn="ctr" rtl="0" eaLnBrk="0" fontAlgn="base" hangingPunct="0">
                <a:spcBef>
                  <a:spcPct val="0"/>
                </a:spcBef>
                <a:spcAft>
                  <a:spcPct val="0"/>
                </a:spcAft>
                <a:defRPr/>
              </a:pPr>
              <a:r>
                <a:rPr lang="en-US" sz="1600" kern="1200" dirty="0">
                  <a:solidFill>
                    <a:schemeClr val="tx2">
                      <a:lumMod val="10000"/>
                    </a:schemeClr>
                  </a:solidFill>
                  <a:latin typeface="Segoe" pitchFamily="34" charset="0"/>
                  <a:ea typeface="ＭＳ Ｐゴシック" pitchFamily="34" charset="-128"/>
                  <a:cs typeface="+mn-cs"/>
                </a:rPr>
                <a:t>Weather</a:t>
              </a:r>
            </a:p>
          </p:txBody>
        </p:sp>
      </p:grpSp>
      <p:sp>
        <p:nvSpPr>
          <p:cNvPr id="20" name="TextBox 19"/>
          <p:cNvSpPr txBox="1"/>
          <p:nvPr/>
        </p:nvSpPr>
        <p:spPr>
          <a:xfrm>
            <a:off x="166978" y="6329239"/>
            <a:ext cx="2249334" cy="338554"/>
          </a:xfrm>
          <a:prstGeom prst="rect">
            <a:avLst/>
          </a:prstGeom>
          <a:noFill/>
        </p:spPr>
        <p:txBody>
          <a:bodyPr wrap="none" rtlCol="0">
            <a:spAutoFit/>
          </a:bodyPr>
          <a:lstStyle/>
          <a:p>
            <a:r>
              <a:rPr lang="en-US" sz="1600" dirty="0" smtClean="0">
                <a:solidFill>
                  <a:schemeClr val="accent1">
                    <a:lumMod val="60000"/>
                    <a:lumOff val="40000"/>
                  </a:schemeClr>
                </a:solidFill>
              </a:rPr>
              <a:t>Thanks to: Eric Horvitz</a:t>
            </a:r>
            <a:endParaRPr lang="en-US" sz="1600" dirty="0">
              <a:solidFill>
                <a:schemeClr val="accent1">
                  <a:lumMod val="60000"/>
                  <a:lumOff val="40000"/>
                </a:schemeClr>
              </a:solidFill>
            </a:endParaRPr>
          </a:p>
        </p:txBody>
      </p:sp>
      <p:sp>
        <p:nvSpPr>
          <p:cNvPr id="24" name="Right Arrow 23"/>
          <p:cNvSpPr/>
          <p:nvPr/>
        </p:nvSpPr>
        <p:spPr bwMode="auto">
          <a:xfrm>
            <a:off x="1935126" y="3615070"/>
            <a:ext cx="680484" cy="287079"/>
          </a:xfrm>
          <a:prstGeom prst="rightArrow">
            <a:avLst/>
          </a:prstGeom>
          <a:solidFill>
            <a:schemeClr val="accent1">
              <a:alpha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
        <p:nvSpPr>
          <p:cNvPr id="25" name="Right Arrow 24"/>
          <p:cNvSpPr/>
          <p:nvPr/>
        </p:nvSpPr>
        <p:spPr bwMode="auto">
          <a:xfrm rot="1376097">
            <a:off x="2140689" y="2768009"/>
            <a:ext cx="680484" cy="287079"/>
          </a:xfrm>
          <a:prstGeom prst="rightArrow">
            <a:avLst/>
          </a:prstGeom>
          <a:solidFill>
            <a:schemeClr val="accent1">
              <a:alpha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
        <p:nvSpPr>
          <p:cNvPr id="26" name="Right Arrow 25"/>
          <p:cNvSpPr/>
          <p:nvPr/>
        </p:nvSpPr>
        <p:spPr bwMode="auto">
          <a:xfrm rot="20060694">
            <a:off x="2310809" y="4766932"/>
            <a:ext cx="680484" cy="287079"/>
          </a:xfrm>
          <a:prstGeom prst="rightArrow">
            <a:avLst/>
          </a:prstGeom>
          <a:solidFill>
            <a:schemeClr val="accent1">
              <a:alpha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pic>
        <p:nvPicPr>
          <p:cNvPr id="22" name="Picture 21" descr="Picture 1.png"/>
          <p:cNvPicPr>
            <a:picLocks noChangeAspect="1"/>
          </p:cNvPicPr>
          <p:nvPr/>
        </p:nvPicPr>
        <p:blipFill>
          <a:blip r:embed="rId7"/>
          <a:stretch>
            <a:fillRect/>
          </a:stretch>
        </p:blipFill>
        <p:spPr>
          <a:xfrm>
            <a:off x="542586" y="959774"/>
            <a:ext cx="8059480" cy="5532466"/>
          </a:xfrm>
          <a:prstGeom prst="rect">
            <a:avLst/>
          </a:prstGeom>
        </p:spPr>
      </p:pic>
      <p:sp>
        <p:nvSpPr>
          <p:cNvPr id="258051" name="Rectangle 3"/>
          <p:cNvSpPr>
            <a:spLocks noGrp="1" noChangeArrowheads="1"/>
          </p:cNvSpPr>
          <p:nvPr>
            <p:ph sz="half" idx="1"/>
          </p:nvPr>
        </p:nvSpPr>
        <p:spPr>
          <a:xfrm>
            <a:off x="2732353" y="5128632"/>
            <a:ext cx="5342491" cy="1455054"/>
          </a:xfrm>
        </p:spPr>
        <p:txBody>
          <a:bodyPr/>
          <a:lstStyle/>
          <a:p>
            <a:r>
              <a:rPr lang="en-US" sz="2400" dirty="0" smtClean="0"/>
              <a:t>I95 corridor experiment: accurate to </a:t>
            </a:r>
            <a:r>
              <a:rPr lang="en-US" sz="2400" dirty="0" smtClean="0">
                <a:sym typeface="Symbol"/>
              </a:rPr>
              <a:t></a:t>
            </a:r>
            <a:r>
              <a:rPr lang="en-US" sz="2400" dirty="0" smtClean="0"/>
              <a:t>5 MPH in 85% of cases</a:t>
            </a:r>
          </a:p>
          <a:p>
            <a:r>
              <a:rPr lang="en-US" sz="2400" dirty="0" smtClean="0"/>
              <a:t>Fielded in 72 cities</a:t>
            </a:r>
          </a:p>
          <a:p>
            <a:pPr lvl="1">
              <a:buNone/>
            </a:pPr>
            <a:endParaRPr lang="en-US" sz="2000" dirty="0" smtClean="0"/>
          </a:p>
        </p:txBody>
      </p:sp>
      <p:pic>
        <p:nvPicPr>
          <p:cNvPr id="4" name="Picture 2"/>
          <p:cNvPicPr>
            <a:picLocks noChangeAspect="1" noChangeArrowheads="1"/>
          </p:cNvPicPr>
          <p:nvPr/>
        </p:nvPicPr>
        <p:blipFill>
          <a:blip r:embed="rId8" cstate="print"/>
          <a:srcRect l="10666" t="9682" r="22112" b="26912"/>
          <a:stretch>
            <a:fillRect/>
          </a:stretch>
        </p:blipFill>
        <p:spPr bwMode="auto">
          <a:xfrm>
            <a:off x="6707115" y="5505819"/>
            <a:ext cx="2283684" cy="1352181"/>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par>
                          <p:cTn id="30" fill="hold">
                            <p:stCondLst>
                              <p:cond delay="500"/>
                            </p:stCondLst>
                            <p:childTnLst>
                              <p:par>
                                <p:cTn id="31" presetID="1"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6" presetClass="emph" presetSubtype="0" fill="hold" nodeType="clickEffect">
                                  <p:stCondLst>
                                    <p:cond delay="0"/>
                                  </p:stCondLst>
                                  <p:childTnLst>
                                    <p:animScale>
                                      <p:cBhvr>
                                        <p:cTn id="36" dur="500" fill="hold"/>
                                        <p:tgtEl>
                                          <p:spTgt spid="22"/>
                                        </p:tgtEl>
                                      </p:cBhvr>
                                      <p:by x="45000" y="45000"/>
                                    </p:animScale>
                                  </p:childTnLst>
                                </p:cTn>
                              </p:par>
                              <p:par>
                                <p:cTn id="37" presetID="49" presetClass="path" presetSubtype="0" accel="50000" decel="50000" fill="hold" nodeType="withEffect">
                                  <p:stCondLst>
                                    <p:cond delay="0"/>
                                  </p:stCondLst>
                                  <p:childTnLst>
                                    <p:animMotion origin="layout" path="M 0 -4.45883E-6 L 0.30538 0.04186 " pathEditMode="relative" rAng="0" ptsTypes="AA">
                                      <p:cBhvr>
                                        <p:cTn id="38" dur="500" fill="hold"/>
                                        <p:tgtEl>
                                          <p:spTgt spid="22"/>
                                        </p:tgtEl>
                                        <p:attrNameLst>
                                          <p:attrName>ppt_x</p:attrName>
                                          <p:attrName>ppt_y</p:attrName>
                                        </p:attrNameLst>
                                      </p:cBhvr>
                                      <p:rCtr x="153" y="21"/>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8051">
                                            <p:txEl>
                                              <p:pRg st="0" end="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8051">
                                            <p:txEl>
                                              <p:pRg st="1" end="1"/>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3" grpId="0" animBg="1"/>
      <p:bldP spid="30" grpId="0" uiExpand="1" build="p"/>
      <p:bldP spid="24" grpId="0" animBg="1"/>
      <p:bldP spid="25" grpId="0" animBg="1"/>
      <p:bldP spid="26" grpId="0" animBg="1"/>
      <p:bldP spid="258051" grpId="0" uiExpand="1" build="p"/>
    </p:bldLst>
  </p:timing>
</p:sld>
</file>

<file path=ppt/theme/theme1.xml><?xml version="1.0" encoding="utf-8"?>
<a:theme xmlns:a="http://schemas.openxmlformats.org/drawingml/2006/main" name="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 Do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alpha val="50000"/>
          </a:schemeClr>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56790</TotalTime>
  <Words>1839</Words>
  <Application>Microsoft PowerPoint</Application>
  <PresentationFormat>On-screen Show (4:3)</PresentationFormat>
  <Paragraphs>203</Paragraphs>
  <Slides>20</Slides>
  <Notes>14</Notes>
  <HiddenSlides>0</HiddenSlides>
  <MMClips>2</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3" baseType="lpstr">
      <vt:lpstr>Digital Dots</vt:lpstr>
      <vt:lpstr>Bitmap Image</vt:lpstr>
      <vt:lpstr>Clip</vt:lpstr>
      <vt:lpstr>Slide 1</vt:lpstr>
      <vt:lpstr>Computers Can Learn?</vt:lpstr>
      <vt:lpstr>Many, many, many applications</vt:lpstr>
      <vt:lpstr>Example: Spam Filtering</vt:lpstr>
      <vt:lpstr>Learning to Detect Spam</vt:lpstr>
      <vt:lpstr>Harder: Machine Translation</vt:lpstr>
      <vt:lpstr>Harder: Machine Translation</vt:lpstr>
      <vt:lpstr>Perception</vt:lpstr>
      <vt:lpstr>Multi-Sensor Integration: Traffic</vt:lpstr>
      <vt:lpstr>Controlling Complex Systems</vt:lpstr>
      <vt:lpstr>Controlling Complex Systems</vt:lpstr>
      <vt:lpstr>Future: Smart Power Grid</vt:lpstr>
      <vt:lpstr>Medical Diagnosis</vt:lpstr>
      <vt:lpstr>Medical Intervention</vt:lpstr>
      <vt:lpstr>Medical Intervention</vt:lpstr>
      <vt:lpstr>Scientific Discovery</vt:lpstr>
      <vt:lpstr>Our Genes Determine Who We Are</vt:lpstr>
      <vt:lpstr>Where Are the Genes?</vt:lpstr>
      <vt:lpstr>Future: Smart Healthcare</vt:lpstr>
      <vt:lpstr>Machine Learning =  Computing on Steroids</vt:lpstr>
    </vt:vector>
  </TitlesOfParts>
  <Company>Stanford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daphne</dc:creator>
  <cp:lastModifiedBy>koller</cp:lastModifiedBy>
  <cp:revision>642</cp:revision>
  <cp:lastPrinted>1999-09-07T01:54:31Z</cp:lastPrinted>
  <dcterms:created xsi:type="dcterms:W3CDTF">2001-05-29T00:27:48Z</dcterms:created>
  <dcterms:modified xsi:type="dcterms:W3CDTF">2009-03-25T15:30:52Z</dcterms:modified>
</cp:coreProperties>
</file>