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notesMasterIdLst>
    <p:notesMasterId r:id="rId22"/>
  </p:notesMasterIdLst>
  <p:sldIdLst>
    <p:sldId id="263" r:id="rId15"/>
    <p:sldId id="257" r:id="rId16"/>
    <p:sldId id="258" r:id="rId17"/>
    <p:sldId id="259" r:id="rId18"/>
    <p:sldId id="260" r:id="rId19"/>
    <p:sldId id="261" r:id="rId20"/>
    <p:sldId id="262" r:id="rId21"/>
  </p:sldIdLst>
  <p:sldSz cx="13004800" cy="9753600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4648" autoAdjust="0"/>
  </p:normalViewPr>
  <p:slideViewPr>
    <p:cSldViewPr>
      <p:cViewPr>
        <p:scale>
          <a:sx n="50" d="100"/>
          <a:sy n="50" d="100"/>
        </p:scale>
        <p:origin x="-636" y="-318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/>
          <a:lstStyle>
            <a:lvl1pPr algn="r">
              <a:defRPr sz="1300"/>
            </a:lvl1pPr>
          </a:lstStyle>
          <a:p>
            <a:fld id="{5DBD8192-CD56-4694-A750-E14EC0848ACC}" type="datetimeFigureOut">
              <a:rPr lang="en-US" smtClean="0"/>
              <a:pPr/>
              <a:t>12/27/2010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6" rIns="96653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6" rIns="96653" bIns="483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6" rIns="96653" bIns="48326" rtlCol="0" anchor="b"/>
          <a:lstStyle>
            <a:lvl1pPr algn="r">
              <a:defRPr sz="1300"/>
            </a:lvl1pPr>
          </a:lstStyle>
          <a:p>
            <a:fld id="{6ED9AEE5-3267-4602-B1E3-0B95B9613E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9AEE5-3267-4602-B1E3-0B95B9613E6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9AEE5-3267-4602-B1E3-0B95B9613E6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960125"/>
            <a:ext cx="12204700" cy="977900"/>
          </a:xfrm>
          <a:ln/>
        </p:spPr>
        <p:txBody>
          <a:bodyPr/>
          <a:lstStyle/>
          <a:p>
            <a:r>
              <a:rPr lang="en-US" sz="5100" dirty="0" smtClean="0"/>
              <a:t>Workshops on Advancing Computer Architecture Research (ACAR)</a:t>
            </a:r>
            <a:endParaRPr lang="en-US" sz="51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8153400"/>
            <a:ext cx="12369800" cy="1600200"/>
          </a:xfrm>
          <a:ln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0"/>
              </a:spcBef>
              <a:buSzPct val="100000"/>
              <a:buNone/>
            </a:pPr>
            <a:r>
              <a:rPr lang="en-US" sz="2000" dirty="0" smtClean="0">
                <a:latin typeface="Times New Roman" charset="0"/>
                <a:cs typeface="Times New Roman" charset="0"/>
                <a:sym typeface="Times New Roman" charset="0"/>
              </a:rPr>
              <a:t>Sponsored by Computing Community Consortium (CCC) Computing Research Association (CRA)</a:t>
            </a:r>
          </a:p>
          <a:p>
            <a:pPr marL="342900" indent="-342900">
              <a:lnSpc>
                <a:spcPct val="80000"/>
              </a:lnSpc>
              <a:spcBef>
                <a:spcPct val="0"/>
              </a:spcBef>
              <a:buSzPct val="100000"/>
              <a:buNone/>
            </a:pPr>
            <a:r>
              <a:rPr lang="en-US" sz="2000" dirty="0" smtClean="0">
                <a:latin typeface="Times New Roman" charset="0"/>
                <a:cs typeface="Times New Roman" charset="0"/>
                <a:sym typeface="Times New Roman" charset="0"/>
              </a:rPr>
              <a:t>Held on February 22-23, 2010 in San Diego and on September 20-21, 2010 in Seattle</a:t>
            </a:r>
          </a:p>
          <a:p>
            <a:pPr marL="342900" indent="-342900">
              <a:lnSpc>
                <a:spcPct val="80000"/>
              </a:lnSpc>
              <a:spcBef>
                <a:spcPct val="0"/>
              </a:spcBef>
              <a:buSzPct val="100000"/>
              <a:buNone/>
            </a:pPr>
            <a:endParaRPr lang="en-US" sz="2000" dirty="0" smtClean="0">
              <a:latin typeface="Times New Roman" charset="0"/>
              <a:cs typeface="Times New Roman" charset="0"/>
              <a:sym typeface="Times New Roman" charset="0"/>
            </a:endParaRPr>
          </a:p>
          <a:p>
            <a:pPr marL="342900" indent="-342900">
              <a:lnSpc>
                <a:spcPct val="80000"/>
              </a:lnSpc>
              <a:spcBef>
                <a:spcPct val="0"/>
              </a:spcBef>
              <a:buSzPct val="100000"/>
              <a:buNone/>
            </a:pPr>
            <a:r>
              <a:rPr lang="en-US" sz="2000" dirty="0" smtClean="0">
                <a:latin typeface="Times New Roman" charset="0"/>
                <a:cs typeface="Times New Roman" charset="0"/>
                <a:sym typeface="Times New Roman" charset="0"/>
              </a:rPr>
              <a:t>http://www.cra.org/ccc/acar.php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0"/>
              </a:spcBef>
              <a:buSzPct val="100000"/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Rectangle 4"/>
          <p:cNvSpPr>
            <a:spLocks/>
          </p:cNvSpPr>
          <p:nvPr/>
        </p:nvSpPr>
        <p:spPr bwMode="auto">
          <a:xfrm>
            <a:off x="3987800" y="2392700"/>
            <a:ext cx="4940300" cy="158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3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Summary Slides</a:t>
            </a:r>
            <a:endParaRPr lang="en-US" sz="3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425450" y="4936050"/>
            <a:ext cx="10363200" cy="1219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Organizers: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   </a:t>
            </a:r>
            <a:r>
              <a:rPr lang="en-US" sz="2400" dirty="0" err="1" smtClean="0">
                <a:solidFill>
                  <a:schemeClr val="tx1"/>
                </a:solidFill>
                <a:ea typeface="Gill Sans" charset="0"/>
                <a:cs typeface="Gill Sans" charset="0"/>
              </a:rPr>
              <a:t>Josep</a:t>
            </a:r>
            <a:r>
              <a:rPr lang="en-US" sz="2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ea typeface="Gill Sans" charset="0"/>
                <a:cs typeface="Gill Sans" charset="0"/>
              </a:rPr>
              <a:t>Torrellas</a:t>
            </a:r>
            <a:r>
              <a:rPr lang="en-US" sz="2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(University of Illinois)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   Mark </a:t>
            </a:r>
            <a:r>
              <a:rPr lang="en-US" sz="2400" dirty="0" err="1" smtClean="0">
                <a:solidFill>
                  <a:schemeClr val="tx1"/>
                </a:solidFill>
                <a:ea typeface="Gill Sans" charset="0"/>
                <a:cs typeface="Gill Sans" charset="0"/>
              </a:rPr>
              <a:t>Oskin</a:t>
            </a:r>
            <a:r>
              <a:rPr lang="en-US" sz="2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 (University of Washington)</a:t>
            </a:r>
            <a:endParaRPr lang="en-US" sz="2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150" y="6477000"/>
            <a:ext cx="11724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lnSpc>
                <a:spcPct val="80000"/>
              </a:lnSpc>
              <a:buSzPct val="100000"/>
            </a:pPr>
            <a:r>
              <a:rPr lang="en-US" sz="2000" b="1" dirty="0" smtClean="0">
                <a:latin typeface="Times New Roman" charset="0"/>
                <a:cs typeface="Times New Roman" charset="0"/>
                <a:sym typeface="Times New Roman" charset="0"/>
              </a:rPr>
              <a:t>Contributors:</a:t>
            </a:r>
            <a:r>
              <a:rPr lang="en-US" sz="2000" dirty="0" smtClean="0">
                <a:latin typeface="Times New Roman" charset="0"/>
                <a:cs typeface="Times New Roman" charset="0"/>
                <a:sym typeface="Times New Roman" charset="0"/>
              </a:rPr>
              <a:t> Mark </a:t>
            </a:r>
            <a:r>
              <a:rPr lang="en-US" sz="2000" dirty="0" err="1" smtClean="0">
                <a:latin typeface="Times New Roman" charset="0"/>
                <a:cs typeface="Times New Roman" charset="0"/>
                <a:sym typeface="Times New Roman" charset="0"/>
              </a:rPr>
              <a:t>Oskin</a:t>
            </a:r>
            <a:r>
              <a:rPr lang="en-US" sz="2000" dirty="0" smtClean="0">
                <a:latin typeface="Times New Roman" charset="0"/>
                <a:cs typeface="Times New Roman" charset="0"/>
                <a:sym typeface="Times New Roman" charset="0"/>
              </a:rPr>
              <a:t>, </a:t>
            </a:r>
            <a:r>
              <a:rPr lang="en-US" sz="2000" dirty="0" err="1" smtClean="0">
                <a:latin typeface="Times New Roman" charset="0"/>
                <a:cs typeface="Times New Roman" charset="0"/>
                <a:sym typeface="Times New Roman" charset="0"/>
              </a:rPr>
              <a:t>Josep</a:t>
            </a:r>
            <a:r>
              <a:rPr lang="en-US" sz="2000" dirty="0" smtClean="0"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000" dirty="0" err="1" smtClean="0">
                <a:latin typeface="Times New Roman" charset="0"/>
                <a:cs typeface="Times New Roman" charset="0"/>
                <a:sym typeface="Times New Roman" charset="0"/>
              </a:rPr>
              <a:t>Torrellas</a:t>
            </a:r>
            <a:r>
              <a:rPr lang="en-US" sz="2000" dirty="0" smtClean="0">
                <a:latin typeface="Times New Roman" charset="0"/>
                <a:cs typeface="Times New Roman" charset="0"/>
                <a:sym typeface="Times New Roman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Sarita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Adve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George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Almasi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Luis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Ceze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Almadena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Chtchelkanova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42900" indent="-342900" algn="l">
              <a:lnSpc>
                <a:spcPct val="80000"/>
              </a:lnSpc>
              <a:buSzPct val="100000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Chita Das, John Davis,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Sandhya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Dwarkadas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Lieven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Eeckhout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Bill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Feiereisen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William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Harrod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Daniel Jimenez,</a:t>
            </a:r>
          </a:p>
          <a:p>
            <a:pPr marL="342900" indent="-342900" algn="l">
              <a:lnSpc>
                <a:spcPct val="80000"/>
              </a:lnSpc>
              <a:buSzPct val="100000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Mark Hill, Jon Hiller,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Sampath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Kannan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Krishna Kant, Martha Kim, Christos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Kozyrakis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James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Larus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42900" indent="-342900" algn="l">
              <a:lnSpc>
                <a:spcPct val="80000"/>
              </a:lnSpc>
              <a:buSzPct val="100000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Margaret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Martonosi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Richard Murphy,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Onur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Mutlu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Satish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Narayanasamy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Kunle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Olukotun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Yale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Patt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42900" indent="-342900" algn="l">
              <a:lnSpc>
                <a:spcPct val="80000"/>
              </a:lnSpc>
              <a:buSzPct val="100000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Andrew Putnam, Tim Sherwood,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Anand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Sivasubramaniam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Kevin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Skadron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James Smith, Karin Strauss, </a:t>
            </a:r>
          </a:p>
          <a:p>
            <a:pPr marL="342900" indent="-342900" algn="l">
              <a:lnSpc>
                <a:spcPct val="80000"/>
              </a:lnSpc>
              <a:buSzPct val="100000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Steven Swanson, Dean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Tullsen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David Wood, Craig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Zilles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254000"/>
            <a:ext cx="12204700" cy="977900"/>
          </a:xfrm>
          <a:ln/>
        </p:spPr>
        <p:txBody>
          <a:bodyPr/>
          <a:lstStyle/>
          <a:p>
            <a:r>
              <a:rPr lang="en-US" sz="5100" dirty="0" smtClean="0"/>
              <a:t>Extreme Scale Computing</a:t>
            </a:r>
            <a:endParaRPr lang="en-US" sz="51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800" y="880531"/>
            <a:ext cx="6934200" cy="8521700"/>
          </a:xfrm>
          <a:ln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0"/>
              </a:spcBef>
              <a:buSzPct val="100000"/>
              <a:buFont typeface="Times New Roman" charset="0"/>
              <a:buChar char="•"/>
            </a:pPr>
            <a:r>
              <a:rPr lang="en-US" sz="2400" dirty="0" smtClean="0">
                <a:latin typeface="Times New Roman" charset="0"/>
                <a:cs typeface="Times New Roman" charset="0"/>
                <a:sym typeface="Times New Roman" charset="0"/>
              </a:rPr>
              <a:t>Energy and power consumption limitations require complete rethinking of computer architecture</a:t>
            </a:r>
          </a:p>
          <a:p>
            <a:pPr marL="787400" lvl="1" indent="-342900">
              <a:lnSpc>
                <a:spcPct val="80000"/>
              </a:lnSpc>
              <a:spcBef>
                <a:spcPct val="0"/>
              </a:spcBef>
              <a:buSzPct val="100000"/>
              <a:buFont typeface="Times New Roman" charset="0"/>
              <a:buChar char="•"/>
            </a:pPr>
            <a:r>
              <a:rPr lang="en-US" sz="2100" dirty="0" smtClean="0">
                <a:latin typeface="Times New Roman" pitchFamily="18" charset="0"/>
                <a:ea typeface="ヒラギノ明朝 ProN W3" charset="0"/>
                <a:cs typeface="Times New Roman" pitchFamily="18" charset="0"/>
                <a:sym typeface="Times New Roman" charset="0"/>
              </a:rPr>
              <a:t>Cloud computing: </a:t>
            </a:r>
          </a:p>
          <a:p>
            <a:pPr marL="1231900" lvl="2" indent="-342900">
              <a:lnSpc>
                <a:spcPct val="80000"/>
              </a:lnSpc>
              <a:spcBef>
                <a:spcPct val="0"/>
              </a:spcBef>
              <a:buSzPct val="100000"/>
              <a:buFont typeface="Times New Roman" charset="0"/>
              <a:buChar char="•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Provide utility computing</a:t>
            </a:r>
          </a:p>
          <a:p>
            <a:pPr marL="1231900" lvl="2" indent="-342900">
              <a:lnSpc>
                <a:spcPct val="80000"/>
              </a:lnSpc>
              <a:spcBef>
                <a:spcPct val="0"/>
              </a:spcBef>
              <a:buSzPct val="100000"/>
              <a:buFont typeface="Times New Roman" charset="0"/>
              <a:buChar char="•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Data centers will be used by billions of cost-conscious users and run applications written by many developers.</a:t>
            </a:r>
            <a:endParaRPr lang="en-US" sz="2100" dirty="0">
              <a:latin typeface="Times New Roman" pitchFamily="18" charset="0"/>
              <a:ea typeface="ヒラギノ明朝 ProN W3" charset="0"/>
              <a:cs typeface="Times New Roman" pitchFamily="18" charset="0"/>
              <a:sym typeface="Times New Roman" charset="0"/>
            </a:endParaRPr>
          </a:p>
          <a:p>
            <a:pPr marL="800100" lvl="1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100" dirty="0" smtClean="0">
                <a:latin typeface="Times New Roman" charset="0"/>
                <a:cs typeface="Times New Roman" charset="0"/>
                <a:sym typeface="Times New Roman" charset="0"/>
              </a:rPr>
              <a:t>High-performance computing:</a:t>
            </a:r>
          </a:p>
          <a:p>
            <a:pPr marL="1244600" lvl="2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Revolutionize experimental computing techniques</a:t>
            </a:r>
            <a:endParaRPr lang="en-US" sz="2100" dirty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Goals:</a:t>
            </a:r>
          </a:p>
          <a:p>
            <a:pPr marL="787400" lvl="1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100" dirty="0" smtClean="0">
                <a:latin typeface="Times New Roman" charset="0"/>
                <a:cs typeface="Times New Roman" charset="0"/>
                <a:sym typeface="Times New Roman" charset="0"/>
              </a:rPr>
              <a:t>Design machines that are 1000x more energy-efficient for the same performance and physical footprint</a:t>
            </a:r>
          </a:p>
          <a:p>
            <a:pPr marL="787400" lvl="1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100" dirty="0" smtClean="0">
                <a:latin typeface="Times New Roman" charset="0"/>
                <a:cs typeface="Times New Roman" charset="0"/>
                <a:sym typeface="Times New Roman" charset="0"/>
              </a:rPr>
              <a:t>Consume only 20pJ/operation</a:t>
            </a:r>
          </a:p>
          <a:p>
            <a:pPr marL="787400" lvl="1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Reduce the cost of data-center infrastructure to 1 Watt and $1 per month for the typical user</a:t>
            </a:r>
          </a:p>
          <a:p>
            <a:pPr marL="787400" lvl="1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Enable individual programs to scale from a single-node system with tens of users to a full data-center deployment with millions of nodes and billions of users</a:t>
            </a: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400" dirty="0" smtClean="0">
                <a:latin typeface="Times New Roman" charset="0"/>
                <a:cs typeface="Times New Roman" charset="0"/>
                <a:sym typeface="Times New Roman" charset="0"/>
              </a:rPr>
              <a:t>Wealth of research to do:</a:t>
            </a:r>
            <a:endParaRPr lang="en-US" sz="2400" dirty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800100" lvl="1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100" dirty="0" smtClean="0">
                <a:latin typeface="Times New Roman" charset="0"/>
                <a:cs typeface="Times New Roman" charset="0"/>
                <a:sym typeface="Times New Roman" charset="0"/>
              </a:rPr>
              <a:t>Chip and node architecture</a:t>
            </a:r>
          </a:p>
          <a:p>
            <a:pPr marL="800100" lvl="1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100" dirty="0" smtClean="0">
                <a:latin typeface="Times New Roman" charset="0"/>
                <a:ea typeface="ヒラギノ明朝 ProN W3" charset="0"/>
                <a:cs typeface="Times New Roman" charset="0"/>
                <a:sym typeface="Times New Roman" charset="0"/>
              </a:rPr>
              <a:t>Memory and storage </a:t>
            </a:r>
          </a:p>
          <a:p>
            <a:pPr marL="800100" lvl="1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100" dirty="0" smtClean="0">
                <a:latin typeface="Times New Roman" charset="0"/>
                <a:ea typeface="ヒラギノ明朝 ProN W3" charset="0"/>
                <a:cs typeface="Times New Roman" charset="0"/>
                <a:sym typeface="Times New Roman" charset="0"/>
              </a:rPr>
              <a:t>Runtime and OS</a:t>
            </a:r>
            <a:endParaRPr lang="en-US" sz="2100" dirty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Times New Roman Bold Italic" charset="0"/>
              </a:rPr>
              <a:t>Highly transformative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  <a:sym typeface="Times New Roman" charset="0"/>
              </a:rPr>
              <a:t>:</a:t>
            </a:r>
            <a:r>
              <a:rPr lang="en-US" sz="2100" dirty="0"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2100" dirty="0" smtClean="0">
                <a:latin typeface="Times New Roman" charset="0"/>
                <a:cs typeface="Times New Roman" charset="0"/>
                <a:sym typeface="Times New Roman" charset="0"/>
              </a:rPr>
              <a:t>Extreme scale computing can provide cheap utility computing for billions of citizens</a:t>
            </a:r>
            <a:endParaRPr lang="en-US" sz="2100" dirty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15364" name="Rectangle 4"/>
          <p:cNvSpPr>
            <a:spLocks/>
          </p:cNvSpPr>
          <p:nvPr/>
        </p:nvSpPr>
        <p:spPr bwMode="auto">
          <a:xfrm>
            <a:off x="7581900" y="7442200"/>
            <a:ext cx="4940300" cy="158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3400" dirty="0" smtClean="0">
                <a:solidFill>
                  <a:schemeClr val="tx1"/>
                </a:solidFill>
                <a:ea typeface="Gill Sans" charset="0"/>
                <a:cs typeface="Gill Sans" charset="0"/>
              </a:rPr>
              <a:t>Energy and power consumption is the key limiter to progress</a:t>
            </a:r>
            <a:endParaRPr lang="en-US" sz="3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pic>
        <p:nvPicPr>
          <p:cNvPr id="6" name="Picture 8" descr="hw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9800" y="1219200"/>
            <a:ext cx="3505200" cy="322048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8800" y="4724400"/>
            <a:ext cx="393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44500" y="254000"/>
            <a:ext cx="12204700" cy="977900"/>
          </a:xfrm>
          <a:ln/>
        </p:spPr>
        <p:txBody>
          <a:bodyPr/>
          <a:lstStyle/>
          <a:p>
            <a:r>
              <a:rPr lang="en-US" sz="5100" dirty="0" smtClean="0"/>
              <a:t>Architectures for Programmability</a:t>
            </a:r>
            <a:endParaRPr lang="en-US" sz="5100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9800" y="914400"/>
            <a:ext cx="6553200" cy="8534400"/>
          </a:xfrm>
          <a:ln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0"/>
              </a:spcBef>
              <a:buSzPct val="100000"/>
              <a:buFont typeface="Times New Roman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continued performance scaling of computer systems now requires extensive software and hardware changes to exploit parallelism</a:t>
            </a:r>
          </a:p>
          <a:p>
            <a:pPr marL="342900" indent="-342900">
              <a:lnSpc>
                <a:spcPct val="80000"/>
              </a:lnSpc>
              <a:spcBef>
                <a:spcPct val="0"/>
              </a:spcBef>
              <a:buSzPct val="100000"/>
              <a:buFont typeface="Times New Roman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0"/>
              </a:spcBef>
              <a:buSzPct val="100000"/>
              <a:buFont typeface="Times New Roman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Attaining a high-performance, correct 1000-core chip that is also highly programmable is a major challenge</a:t>
            </a:r>
          </a:p>
          <a:p>
            <a:pPr marL="342900" indent="-342900">
              <a:lnSpc>
                <a:spcPct val="80000"/>
              </a:lnSpc>
              <a:spcBef>
                <a:spcPct val="0"/>
              </a:spcBef>
              <a:buSzPct val="100000"/>
              <a:buFont typeface="Times New Roman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0"/>
              </a:spcBef>
              <a:buSzPct val="100000"/>
              <a:buFont typeface="Times New Roman" charset="0"/>
              <a:buChar char="•"/>
            </a:pPr>
            <a:r>
              <a:rPr lang="en-US" sz="2400" dirty="0" smtClean="0">
                <a:latin typeface="Times New Roman" charset="0"/>
                <a:cs typeface="Times New Roman" charset="0"/>
                <a:sym typeface="Times New Roman" charset="0"/>
              </a:rPr>
              <a:t>Goals:</a:t>
            </a:r>
          </a:p>
          <a:p>
            <a:pPr marL="787400" lvl="1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Programming for parallel architectures should be as easy as it is now for sequential architectures</a:t>
            </a:r>
          </a:p>
          <a:p>
            <a:pPr marL="787400" lvl="1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Maintain Moore’s Law for performance  (double the speed-up every 2 years)</a:t>
            </a:r>
          </a:p>
          <a:p>
            <a:pPr marL="787400" lvl="1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Eliminate concurrency bugs</a:t>
            </a:r>
            <a:endParaRPr lang="en-US" sz="2100" dirty="0">
              <a:latin typeface="Times New Roman" pitchFamily="18" charset="0"/>
              <a:ea typeface="ヒラギノ明朝 ProN W3" charset="0"/>
              <a:cs typeface="Times New Roman" pitchFamily="18" charset="0"/>
              <a:sym typeface="Times New Roman" charset="0"/>
            </a:endParaRP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400" dirty="0" smtClean="0">
                <a:latin typeface="Times New Roman" charset="0"/>
                <a:cs typeface="Times New Roman" charset="0"/>
                <a:sym typeface="Times New Roman" charset="0"/>
              </a:rPr>
              <a:t>Wealth </a:t>
            </a:r>
            <a:r>
              <a:rPr lang="en-US" sz="2400" dirty="0">
                <a:latin typeface="Times New Roman" charset="0"/>
                <a:cs typeface="Times New Roman" charset="0"/>
                <a:sym typeface="Times New Roman" charset="0"/>
              </a:rPr>
              <a:t>of research to do:</a:t>
            </a:r>
            <a:endParaRPr lang="en-US" sz="2400" dirty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800100" lvl="1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Programming models and domain-specific languages </a:t>
            </a:r>
          </a:p>
          <a:p>
            <a:pPr marL="800100" lvl="1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Correctness </a:t>
            </a:r>
          </a:p>
          <a:p>
            <a:pPr marL="800100" lvl="1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Introspection</a:t>
            </a:r>
          </a:p>
          <a:p>
            <a:pPr marL="800100" lvl="1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Scalable memory and communication fabric</a:t>
            </a:r>
          </a:p>
          <a:p>
            <a:pPr marL="800100" lvl="1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Resource management</a:t>
            </a:r>
          </a:p>
          <a:p>
            <a:pPr marL="355600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400" dirty="0" smtClean="0">
                <a:latin typeface="Times New Roman Bold Italic" charset="0"/>
                <a:cs typeface="Times New Roman Bold Italic" charset="0"/>
                <a:sym typeface="Times New Roman Bold Italic" charset="0"/>
              </a:rPr>
              <a:t>Highly transformative</a:t>
            </a:r>
            <a:r>
              <a:rPr lang="en-US" sz="2400" dirty="0" smtClean="0">
                <a:latin typeface="Times New Roman" charset="0"/>
                <a:cs typeface="Times New Roman" charset="0"/>
                <a:sym typeface="Times New Roman" charset="0"/>
              </a:rPr>
              <a:t>: </a:t>
            </a:r>
            <a:r>
              <a:rPr lang="en-US" sz="2100" dirty="0" smtClean="0">
                <a:latin typeface="Times New Roman" charset="0"/>
                <a:cs typeface="Times New Roman" charset="0"/>
                <a:sym typeface="Times New Roman" charset="0"/>
              </a:rPr>
              <a:t>Enabling programming for the masses of programmers</a:t>
            </a:r>
            <a:endParaRPr lang="en-US" sz="2100" dirty="0" smtClean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355600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7645400" y="4876800"/>
            <a:ext cx="4940300" cy="3581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3600" dirty="0" smtClean="0"/>
              <a:t>Historically, performance increases came without asking for significant software changes. However, performance scaling now requires extensive software and hardware changes to exploit parallelism </a:t>
            </a:r>
            <a:endParaRPr lang="en-US" sz="3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00" y="1143000"/>
            <a:ext cx="412693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13004800" cy="977900"/>
          </a:xfrm>
          <a:ln/>
        </p:spPr>
        <p:txBody>
          <a:bodyPr/>
          <a:lstStyle/>
          <a:p>
            <a:r>
              <a:rPr lang="en-US" sz="5100" dirty="0" smtClean="0"/>
              <a:t>Specialized Architectures and Heterogeneity</a:t>
            </a:r>
            <a:endParaRPr lang="en-US" sz="5100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20800" y="1231900"/>
            <a:ext cx="6324600" cy="8293100"/>
          </a:xfrm>
          <a:ln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0"/>
              </a:spcBef>
              <a:buSzPct val="100000"/>
              <a:buFont typeface="Times New Roman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HW/SW specialization eliminates inefficiencies and overheads that come with the flexibility of general-purpose systems</a:t>
            </a:r>
          </a:p>
          <a:p>
            <a:pPr marL="342900" indent="-342900">
              <a:lnSpc>
                <a:spcPct val="80000"/>
              </a:lnSpc>
              <a:spcBef>
                <a:spcPct val="0"/>
              </a:spcBef>
              <a:buSzPct val="100000"/>
              <a:buFont typeface="Times New Roman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0"/>
              </a:spcBef>
              <a:buSzPct val="100000"/>
              <a:buFont typeface="Times New Roman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Times New Roman" charset="0"/>
              </a:rPr>
              <a:t>Want 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develop the technologies necessary to deliver "turn-key" specialized computing systems quickly and economically </a:t>
            </a:r>
          </a:p>
          <a:p>
            <a:pPr marL="342900" indent="-342900">
              <a:lnSpc>
                <a:spcPct val="80000"/>
              </a:lnSpc>
              <a:spcBef>
                <a:spcPct val="0"/>
              </a:spcBef>
              <a:buSzPct val="100000"/>
              <a:buFont typeface="Times New Roman" charset="0"/>
              <a:buChar char="•"/>
            </a:pPr>
            <a:endParaRPr lang="en-US" sz="2400" dirty="0" smtClean="0">
              <a:latin typeface="Times New Roman" pitchFamily="18" charset="0"/>
              <a:cs typeface="Times New Roman" pitchFamily="18" charset="0"/>
              <a:sym typeface="Times New Roman" charset="0"/>
            </a:endParaRPr>
          </a:p>
          <a:p>
            <a:pPr marL="342900" indent="-342900">
              <a:lnSpc>
                <a:spcPct val="80000"/>
              </a:lnSpc>
              <a:spcBef>
                <a:spcPct val="0"/>
              </a:spcBef>
              <a:buSzPct val="100000"/>
              <a:buFont typeface="Times New Roman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Times New Roman" charset="0"/>
              </a:rPr>
              <a:t>Goals:</a:t>
            </a:r>
          </a:p>
          <a:p>
            <a:pPr marL="787400" lvl="1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Design specialized architectures that deliver up to 10,000x speed-up for particular applications at an affordable cost</a:t>
            </a:r>
          </a:p>
          <a:p>
            <a:pPr marL="787400" lvl="1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Manufacturing costs should be no greater than they are for conventional commodity computing systems.  </a:t>
            </a:r>
          </a:p>
          <a:p>
            <a:pPr marL="787400" lvl="1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Methodology should scale across form factors </a:t>
            </a:r>
          </a:p>
          <a:p>
            <a:pPr marL="787400" lvl="1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Specialized system should integrate seamlessly into existing software systems</a:t>
            </a:r>
            <a:endParaRPr lang="en-US" sz="2100" dirty="0" smtClean="0">
              <a:latin typeface="Times New Roman" pitchFamily="18" charset="0"/>
              <a:cs typeface="Times New Roman" pitchFamily="18" charset="0"/>
              <a:sym typeface="Times New Roman" charset="0"/>
            </a:endParaRP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400" dirty="0" smtClean="0">
                <a:latin typeface="Times New Roman" charset="0"/>
                <a:cs typeface="Times New Roman" charset="0"/>
                <a:sym typeface="Times New Roman" charset="0"/>
              </a:rPr>
              <a:t>Wealth of research to do:</a:t>
            </a:r>
          </a:p>
          <a:p>
            <a:pPr marL="787400" lvl="1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100" dirty="0" smtClean="0">
                <a:latin typeface="Times New Roman" charset="0"/>
                <a:cs typeface="Times New Roman" charset="0"/>
                <a:sym typeface="Times New Roman" charset="0"/>
              </a:rPr>
              <a:t>Heterogeneous designs 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787400" lvl="1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Leverage existing reconfigurable designs with dynamic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reconfigurability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87400" lvl="1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Identification of the correct software abstractions</a:t>
            </a:r>
          </a:p>
          <a:p>
            <a:pPr marL="355600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  <a:sym typeface="Times New Roman Bold Italic" charset="0"/>
              </a:rPr>
              <a:t>Highly transformative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  <a:sym typeface="Times New Roman" charset="0"/>
              </a:rPr>
              <a:t>: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Obtain orders of magnitude improvements in performance, performance per Watt, and performance per dollar. </a:t>
            </a:r>
            <a:endParaRPr lang="en-US" sz="2100" dirty="0" smtClean="0">
              <a:latin typeface="Times New Roman" pitchFamily="18" charset="0"/>
              <a:ea typeface="ヒラギノ明朝 ProN W3" charset="0"/>
              <a:cs typeface="Times New Roman" pitchFamily="18" charset="0"/>
              <a:sym typeface="Times New Roman" charset="0"/>
            </a:endParaRP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endParaRPr lang="en-US" sz="2100" dirty="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7797800" y="6400800"/>
            <a:ext cx="4940300" cy="307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3600" dirty="0" smtClean="0"/>
              <a:t>The ultimate goal is a fully automated generation of application-specific hardware for each program </a:t>
            </a:r>
          </a:p>
          <a:p>
            <a:endParaRPr lang="en-US" sz="3400" dirty="0">
              <a:solidFill>
                <a:schemeClr val="tx1"/>
              </a:solidFill>
              <a:ea typeface="Gill Sans" charset="0"/>
              <a:cs typeface="Gill Sans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6600" y="1219200"/>
            <a:ext cx="21240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45600" y="3581400"/>
            <a:ext cx="25050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7125" y="1790700"/>
            <a:ext cx="2609850" cy="5638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254000"/>
            <a:ext cx="12204700" cy="1625600"/>
          </a:xfrm>
          <a:ln/>
        </p:spPr>
        <p:txBody>
          <a:bodyPr/>
          <a:lstStyle/>
          <a:p>
            <a:r>
              <a:rPr lang="en-US" sz="5100">
                <a:latin typeface="Arial" charset="0"/>
                <a:cs typeface="Arial" charset="0"/>
                <a:sym typeface="Arial" charset="0"/>
              </a:rPr>
              <a:t>The End of the Road for Conventional Instruction Sets</a:t>
            </a:r>
            <a:endParaRPr lang="en-US" sz="5100">
              <a:latin typeface="Arial" charset="0"/>
              <a:sym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054100"/>
            <a:ext cx="7620000" cy="8521700"/>
          </a:xfrm>
          <a:ln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0"/>
              </a:spcBef>
              <a:buSzPct val="100000"/>
              <a:buFont typeface="Times New Roman" charset="0"/>
              <a:buChar char="•"/>
            </a:pPr>
            <a:r>
              <a:rPr lang="en-US" sz="2000">
                <a:latin typeface="Times New Roman" charset="0"/>
                <a:cs typeface="Times New Roman" charset="0"/>
                <a:sym typeface="Times New Roman" charset="0"/>
              </a:rPr>
              <a:t>The foundation of computing needs revisiting</a:t>
            </a:r>
            <a:endParaRPr lang="en-US" sz="200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787400" lvl="1" indent="-342900">
              <a:lnSpc>
                <a:spcPct val="80000"/>
              </a:lnSpc>
              <a:spcBef>
                <a:spcPct val="0"/>
              </a:spcBef>
              <a:buSzPct val="100000"/>
              <a:buFont typeface="Times New Roman" charset="0"/>
              <a:buChar char="•"/>
            </a:pPr>
            <a:r>
              <a:rPr lang="en-US" sz="2000">
                <a:latin typeface="Times New Roman" charset="0"/>
                <a:cs typeface="Times New Roman" charset="0"/>
                <a:sym typeface="Times New Roman" charset="0"/>
              </a:rPr>
              <a:t>The biggest problems in computing (security, scalability, programmability, reliability) are hamstrung by architectures built for completely different problems</a:t>
            </a:r>
            <a:endParaRPr lang="en-US" sz="200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787400" lvl="1" indent="-342900">
              <a:lnSpc>
                <a:spcPct val="80000"/>
              </a:lnSpc>
              <a:spcBef>
                <a:spcPct val="0"/>
              </a:spcBef>
              <a:buSzPct val="100000"/>
              <a:buFont typeface="Times New Roman" charset="0"/>
              <a:buChar char="•"/>
            </a:pPr>
            <a:endParaRPr lang="en-US" sz="200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342900" indent="-342900">
              <a:lnSpc>
                <a:spcPct val="80000"/>
              </a:lnSpc>
              <a:spcBef>
                <a:spcPct val="0"/>
              </a:spcBef>
              <a:buSzPct val="100000"/>
              <a:buFont typeface="Times New Roman" charset="0"/>
              <a:buChar char="•"/>
            </a:pPr>
            <a:r>
              <a:rPr lang="en-US" sz="2000">
                <a:latin typeface="Times New Roman" charset="0"/>
                <a:cs typeface="Times New Roman" charset="0"/>
                <a:sym typeface="Times New Roman" charset="0"/>
              </a:rPr>
              <a:t>Current hardware abstractions developed 30-50 years ago</a:t>
            </a:r>
            <a:endParaRPr lang="en-US" sz="200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787400" lvl="1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000">
                <a:latin typeface="Times New Roman" charset="0"/>
                <a:cs typeface="Times New Roman" charset="0"/>
                <a:sym typeface="Times New Roman" charset="0"/>
              </a:rPr>
              <a:t>Technology constraints </a:t>
            </a:r>
            <a:r>
              <a:rPr lang="en-US" sz="2000">
                <a:latin typeface="Times New Roman Italic" charset="0"/>
                <a:cs typeface="Times New Roman Italic" charset="0"/>
                <a:sym typeface="Times New Roman Italic" charset="0"/>
              </a:rPr>
              <a:t>very</a:t>
            </a:r>
            <a:r>
              <a:rPr lang="en-US" sz="2000">
                <a:latin typeface="Times New Roman" charset="0"/>
                <a:cs typeface="Times New Roman" charset="0"/>
                <a:sym typeface="Times New Roman" charset="0"/>
              </a:rPr>
              <a:t> different today: abundance vs. scarcity; battery power-constrained vs. build-your-own power-plant;</a:t>
            </a:r>
            <a:endParaRPr lang="en-US" sz="200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787400" lvl="1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000">
                <a:latin typeface="Times New Roman" charset="0"/>
                <a:cs typeface="Times New Roman" charset="0"/>
                <a:sym typeface="Times New Roman" charset="0"/>
              </a:rPr>
              <a:t>Instruction granularity forces processors to view applications through a narrow window</a:t>
            </a:r>
            <a:endParaRPr lang="en-US" sz="200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1257300" lvl="2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000">
                <a:latin typeface="Times New Roman" charset="0"/>
                <a:cs typeface="Times New Roman" charset="0"/>
                <a:sym typeface="Times New Roman" charset="0"/>
              </a:rPr>
              <a:t>Obfuscates concurrency, intent, and knowledge the compiler/runtime/application writer knew </a:t>
            </a:r>
            <a:endParaRPr lang="en-US" sz="200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000">
                <a:latin typeface="Times New Roman" charset="0"/>
                <a:cs typeface="Times New Roman" charset="0"/>
                <a:sym typeface="Times New Roman" charset="0"/>
              </a:rPr>
              <a:t>Revisit fundamental assumptions of computer architecture:</a:t>
            </a:r>
            <a:endParaRPr lang="en-US" sz="200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787400" lvl="1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000">
                <a:latin typeface="Times New Roman" charset="0"/>
                <a:cs typeface="Times New Roman" charset="0"/>
                <a:sym typeface="Times New Roman" charset="0"/>
              </a:rPr>
              <a:t>Instruction-by-instruction Execution</a:t>
            </a:r>
            <a:endParaRPr lang="en-US" sz="200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787400" lvl="1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000">
                <a:latin typeface="Times New Roman" charset="0"/>
                <a:cs typeface="Times New Roman" charset="0"/>
                <a:sym typeface="Times New Roman" charset="0"/>
              </a:rPr>
              <a:t>Memory being typeless and monolithic</a:t>
            </a:r>
            <a:endParaRPr lang="en-US" sz="200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787400" lvl="1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000">
                <a:latin typeface="Times New Roman" charset="0"/>
                <a:cs typeface="Times New Roman" charset="0"/>
                <a:sym typeface="Times New Roman" charset="0"/>
              </a:rPr>
              <a:t>Virtual memory as only means of security and isolation</a:t>
            </a:r>
            <a:endParaRPr lang="en-US" sz="200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buClrTx/>
              <a:buSzPct val="100000"/>
              <a:buFont typeface="Times New Roman" charset="0"/>
              <a:buChar char="•"/>
            </a:pPr>
            <a:r>
              <a:rPr lang="en-US" sz="2000">
                <a:latin typeface="Times New Roman" charset="0"/>
                <a:cs typeface="Times New Roman" charset="0"/>
                <a:sym typeface="Times New Roman" charset="0"/>
              </a:rPr>
              <a:t>Industry will not invest in such fundamental research.</a:t>
            </a:r>
            <a:endParaRPr lang="en-US" sz="200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000">
                <a:latin typeface="Times New Roman Bold Italic" charset="0"/>
                <a:cs typeface="Times New Roman Bold Italic" charset="0"/>
                <a:sym typeface="Times New Roman Bold Italic" charset="0"/>
              </a:rPr>
              <a:t>Highly transformative</a:t>
            </a:r>
            <a:r>
              <a:rPr lang="en-US" sz="2000">
                <a:latin typeface="Times New Roman" charset="0"/>
                <a:cs typeface="Times New Roman" charset="0"/>
                <a:sym typeface="Times New Roman" charset="0"/>
              </a:rPr>
              <a:t>: rethinking the fundamental assumptions about ISA can unlock the solutions of many important challenges in modern systems, among them: security, reliability, manageability, energy consumption, and possibly even performance.</a:t>
            </a:r>
            <a:endParaRPr lang="en-US" sz="200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15364" name="Rectangle 4"/>
          <p:cNvSpPr>
            <a:spLocks/>
          </p:cNvSpPr>
          <p:nvPr/>
        </p:nvSpPr>
        <p:spPr bwMode="auto">
          <a:xfrm>
            <a:off x="7581900" y="7537450"/>
            <a:ext cx="4953000" cy="1397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32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Modern systems are skyscapers built on the ISA foundation of a bungalow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44500" y="254000"/>
            <a:ext cx="12204700" cy="1651000"/>
          </a:xfrm>
          <a:ln/>
        </p:spPr>
        <p:txBody>
          <a:bodyPr/>
          <a:lstStyle/>
          <a:p>
            <a:r>
              <a:rPr lang="en-US" sz="5100"/>
              <a:t>Secure, Reliable, and Predictable from the Hardware Up 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2600" y="1054100"/>
            <a:ext cx="7137400" cy="8521700"/>
          </a:xfrm>
          <a:ln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0"/>
              </a:spcBef>
              <a:buSzPct val="100000"/>
              <a:buFont typeface="Times New Roman" charset="0"/>
              <a:buChar char="•"/>
            </a:pPr>
            <a:r>
              <a:rPr lang="en-US" sz="2000">
                <a:latin typeface="Times New Roman" charset="0"/>
                <a:cs typeface="Times New Roman" charset="0"/>
                <a:sym typeface="Times New Roman" charset="0"/>
              </a:rPr>
              <a:t>Current architectures are fragile</a:t>
            </a:r>
            <a:endParaRPr lang="en-US" sz="200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800100" lvl="1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000">
                <a:latin typeface="Times New Roman" charset="0"/>
                <a:cs typeface="Times New Roman" charset="0"/>
                <a:sym typeface="Times New Roman" charset="0"/>
              </a:rPr>
              <a:t>do not fail gracefully, poor isolation mechanisms</a:t>
            </a:r>
            <a:endParaRPr lang="en-US" sz="200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800100" lvl="1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000">
                <a:latin typeface="Times New Roman" charset="0"/>
                <a:cs typeface="Times New Roman" charset="0"/>
                <a:sym typeface="Times New Roman" charset="0"/>
              </a:rPr>
              <a:t>unsecured by default; impossible to truly keep a secret (information leaks everywhere)</a:t>
            </a:r>
            <a:endParaRPr lang="en-US" sz="200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800100" lvl="1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000">
                <a:latin typeface="Times New Roman" charset="0"/>
                <a:cs typeface="Times New Roman" charset="0"/>
                <a:sym typeface="Times New Roman" charset="0"/>
              </a:rPr>
              <a:t>unpredictable and unspecified behavior (non-deterministic actions lead to bugs and frustration)</a:t>
            </a:r>
            <a:endParaRPr lang="en-US" sz="200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800100" lvl="1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000">
                <a:latin typeface="Times New Roman" charset="0"/>
                <a:cs typeface="Times New Roman" charset="0"/>
                <a:sym typeface="Times New Roman" charset="0"/>
              </a:rPr>
              <a:t>Goal: machines worthy of the trust we place in them</a:t>
            </a:r>
            <a:endParaRPr lang="en-US" sz="200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787400" lvl="2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000">
                <a:latin typeface="Times New Roman" charset="0"/>
                <a:cs typeface="Times New Roman" charset="0"/>
                <a:sym typeface="Times New Roman" charset="0"/>
              </a:rPr>
              <a:t>Reliability: verifiably correct in the face of faults and errors and software bugs</a:t>
            </a:r>
            <a:endParaRPr lang="en-US" sz="200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800100" lvl="1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000">
                <a:latin typeface="Times New Roman" charset="0"/>
                <a:cs typeface="Times New Roman" charset="0"/>
                <a:sym typeface="Times New Roman" charset="0"/>
              </a:rPr>
              <a:t>Security and privacy: new hardware foundations to support information containment, privacy, cryptography, and self-monitoring</a:t>
            </a:r>
            <a:endParaRPr lang="en-US" sz="200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800100" lvl="1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000">
                <a:latin typeface="Times New Roman" charset="0"/>
                <a:cs typeface="Times New Roman" charset="0"/>
                <a:sym typeface="Times New Roman" charset="0"/>
              </a:rPr>
              <a:t>Programmable &amp; predictable: provide users and developers the hardware/software tools they need to understand a program’s behavior and performance</a:t>
            </a:r>
            <a:endParaRPr lang="en-US" sz="200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000">
                <a:latin typeface="Times New Roman" charset="0"/>
                <a:cs typeface="Times New Roman" charset="0"/>
                <a:sym typeface="Times New Roman" charset="0"/>
              </a:rPr>
              <a:t>Wealth of research to do:</a:t>
            </a:r>
            <a:endParaRPr lang="en-US" sz="200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800100" lvl="1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000">
                <a:latin typeface="Times New Roman" charset="0"/>
                <a:cs typeface="Times New Roman" charset="0"/>
                <a:sym typeface="Times New Roman" charset="0"/>
              </a:rPr>
              <a:t>Strong containment: provable assurance about information leakage</a:t>
            </a:r>
            <a:endParaRPr lang="en-US" sz="200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800100" lvl="1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000">
                <a:latin typeface="Times New Roman" charset="0"/>
                <a:cs typeface="Times New Roman" charset="0"/>
                <a:sym typeface="Times New Roman" charset="0"/>
              </a:rPr>
              <a:t>Mutually distrustful parties: user need not trust the operating environment; environment need not trust the users</a:t>
            </a:r>
            <a:endParaRPr lang="en-US" sz="200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000">
                <a:latin typeface="Times New Roman" charset="0"/>
                <a:cs typeface="Times New Roman" charset="0"/>
                <a:sym typeface="Times New Roman" charset="0"/>
              </a:rPr>
              <a:t>Trustworthy systems today cost $10,000 / line of code because they must be built on a shaky foundation.  Typical systems cost $10/loc.  A 2 orders of magnitude reduction in cost will </a:t>
            </a:r>
            <a:r>
              <a:rPr lang="en-US" sz="2000">
                <a:latin typeface="Times New Roman Bold" charset="0"/>
                <a:cs typeface="Times New Roman Bold" charset="0"/>
                <a:sym typeface="Times New Roman Bold" charset="0"/>
              </a:rPr>
              <a:t>transform</a:t>
            </a:r>
            <a:r>
              <a:rPr lang="en-US" sz="2000">
                <a:latin typeface="Times New Roman" charset="0"/>
                <a:cs typeface="Times New Roman" charset="0"/>
                <a:sym typeface="Times New Roman" charset="0"/>
              </a:rPr>
              <a:t> the set of things we can trust machines to do. However, it will require </a:t>
            </a:r>
            <a:r>
              <a:rPr lang="en-US" sz="2000">
                <a:latin typeface="Times New Roman Italic" charset="0"/>
                <a:cs typeface="Times New Roman Italic" charset="0"/>
                <a:sym typeface="Times New Roman Italic" charset="0"/>
              </a:rPr>
              <a:t>fundamentally new architectures</a:t>
            </a:r>
            <a:r>
              <a:rPr lang="en-US" sz="2000">
                <a:latin typeface="Times New Roman" charset="0"/>
                <a:cs typeface="Times New Roman" charset="0"/>
                <a:sym typeface="Times New Roman" charset="0"/>
              </a:rPr>
              <a:t> and ISAs to close gap.</a:t>
            </a:r>
            <a:endParaRPr lang="en-US" sz="200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7493000" y="5651500"/>
            <a:ext cx="5219700" cy="3251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800">
                <a:solidFill>
                  <a:schemeClr val="tx1"/>
                </a:solidFill>
                <a:ea typeface="Gill Sans" charset="0"/>
                <a:cs typeface="Gill Sans" charset="0"/>
              </a:rPr>
              <a:t>The foundation of computing is breaking apart, and malicious parties exploit this fact for their gain.  Without a serious commitment to science and engineering on this front, the losses to our economy and safety will only continue to grow</a:t>
            </a:r>
          </a:p>
        </p:txBody>
      </p:sp>
      <p:pic>
        <p:nvPicPr>
          <p:cNvPr id="16388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3500" y="1892300"/>
            <a:ext cx="4813300" cy="35179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44500" y="254000"/>
            <a:ext cx="12204700" cy="977900"/>
          </a:xfrm>
          <a:ln/>
        </p:spPr>
        <p:txBody>
          <a:bodyPr/>
          <a:lstStyle/>
          <a:p>
            <a:r>
              <a:rPr lang="en-US" sz="5100"/>
              <a:t>Exploiting Emerging Technologies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82700" y="1054100"/>
            <a:ext cx="6337300" cy="8521700"/>
          </a:xfrm>
          <a:ln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0"/>
              </a:spcBef>
              <a:buSzPct val="100000"/>
              <a:buFont typeface="Times New Roman" charset="0"/>
              <a:buChar char="•"/>
            </a:pPr>
            <a:r>
              <a:rPr lang="en-US" sz="2400">
                <a:latin typeface="Times New Roman" charset="0"/>
                <a:cs typeface="Times New Roman" charset="0"/>
                <a:sym typeface="Times New Roman" charset="0"/>
              </a:rPr>
              <a:t>Emerging technologies offer orders of magnitude improvement for challenging architectural design aspects; e.g. on-die light channels.</a:t>
            </a:r>
            <a:endParaRPr lang="en-US" sz="240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400">
                <a:latin typeface="Times New Roman" charset="0"/>
                <a:cs typeface="Times New Roman" charset="0"/>
                <a:sym typeface="Times New Roman" charset="0"/>
              </a:rPr>
              <a:t>Researching the architectural use-cases and implementation details early, engineering research brings science to market quicker and helps steer scientific inquiry.</a:t>
            </a:r>
            <a:endParaRPr lang="en-US" sz="240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400">
                <a:latin typeface="Times New Roman Italic" charset="0"/>
                <a:cs typeface="Times New Roman Italic" charset="0"/>
                <a:sym typeface="Times New Roman Italic" charset="0"/>
              </a:rPr>
              <a:t>Goal</a:t>
            </a:r>
            <a:r>
              <a:rPr lang="en-US" sz="2400">
                <a:latin typeface="Times New Roman" charset="0"/>
                <a:cs typeface="Times New Roman" charset="0"/>
                <a:sym typeface="Times New Roman" charset="0"/>
              </a:rPr>
              <a:t>: play a useful role in shaping the directions and providing solutions for problems in emerging technologies, including: quantum, synthetic biology, PCM, 3D stacking, photonics, nanotubes, etc.</a:t>
            </a:r>
            <a:endParaRPr lang="en-US" sz="240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  <a:p>
            <a:pPr marL="342900" indent="-342900">
              <a:lnSpc>
                <a:spcPct val="80000"/>
              </a:lnSpc>
              <a:spcBef>
                <a:spcPts val="800"/>
              </a:spcBef>
              <a:buSzPct val="100000"/>
              <a:buFont typeface="Times New Roman" charset="0"/>
              <a:buChar char="•"/>
            </a:pPr>
            <a:r>
              <a:rPr lang="en-US" sz="2100">
                <a:latin typeface="Times New Roman Bold" charset="0"/>
                <a:cs typeface="Times New Roman Bold" charset="0"/>
                <a:sym typeface="Times New Roman Bold" charset="0"/>
              </a:rPr>
              <a:t>Transformative and high-risk: </a:t>
            </a:r>
            <a:r>
              <a:rPr lang="en-US" sz="2100">
                <a:latin typeface="Times New Roman" charset="0"/>
                <a:cs typeface="Times New Roman" charset="0"/>
                <a:sym typeface="Times New Roman" charset="0"/>
              </a:rPr>
              <a:t>not all new technologies will be successful.  Architecture research increases the likelihood of success, however, and some technologies can provide substantive leaps in performance and efficiency over CMOS.</a:t>
            </a:r>
            <a:endParaRPr lang="en-US" sz="2100">
              <a:latin typeface="Times New Roman" charset="0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7620000" y="5632450"/>
            <a:ext cx="4953000" cy="2971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3400">
                <a:solidFill>
                  <a:schemeClr val="tx1"/>
                </a:solidFill>
                <a:ea typeface="Gill Sans" charset="0"/>
                <a:cs typeface="Gill Sans" charset="0"/>
              </a:rPr>
              <a:t>Architecture research enables new technologies to enter the market quicker by identifying use cases and implementation challenges early.</a:t>
            </a:r>
          </a:p>
        </p:txBody>
      </p:sp>
      <p:pic>
        <p:nvPicPr>
          <p:cNvPr id="17412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4300" y="1943100"/>
            <a:ext cx="4445000" cy="33147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Pages>0</Pages>
  <Words>1081</Words>
  <Characters>0</Characters>
  <Application>Microsoft Office PowerPoint</Application>
  <PresentationFormat>Custom</PresentationFormat>
  <Lines>0</Lines>
  <Paragraphs>103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Title &amp; Bullets</vt:lpstr>
      <vt:lpstr>Bullets</vt:lpstr>
      <vt:lpstr>Title - Center</vt:lpstr>
      <vt:lpstr>Title &amp; Subtitle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Workshops on Advancing Computer Architecture Research (ACAR)</vt:lpstr>
      <vt:lpstr>Extreme Scale Computing</vt:lpstr>
      <vt:lpstr>Architectures for Programmability</vt:lpstr>
      <vt:lpstr>Specialized Architectures and Heterogeneity</vt:lpstr>
      <vt:lpstr>The End of the Road for Conventional Instruction Sets</vt:lpstr>
      <vt:lpstr>Secure, Reliable, and Predictable from the Hardware Up </vt:lpstr>
      <vt:lpstr>Exploiting Emerging Technologies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Slides for the Two ACAR Workshops</dc:title>
  <dc:subject/>
  <dc:creator>Josep Torrellas and Mark Oskin</dc:creator>
  <cp:keywords/>
  <dc:description/>
  <cp:lastModifiedBy> </cp:lastModifiedBy>
  <cp:revision>25</cp:revision>
  <dcterms:modified xsi:type="dcterms:W3CDTF">2010-12-27T22:37:25Z</dcterms:modified>
</cp:coreProperties>
</file>